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theme/themeOverride1.xml" ContentType="application/vnd.openxmlformats-officedocument.themeOverrid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56" r:id="rId3"/>
    <p:sldId id="257" r:id="rId4"/>
    <p:sldId id="258" r:id="rId5"/>
    <p:sldId id="259" r:id="rId6"/>
    <p:sldId id="262" r:id="rId7"/>
    <p:sldId id="295" r:id="rId8"/>
    <p:sldId id="270" r:id="rId9"/>
    <p:sldId id="269" r:id="rId10"/>
    <p:sldId id="277" r:id="rId11"/>
    <p:sldId id="286" r:id="rId12"/>
    <p:sldId id="263" r:id="rId13"/>
    <p:sldId id="266" r:id="rId14"/>
    <p:sldId id="280" r:id="rId15"/>
    <p:sldId id="267" r:id="rId16"/>
    <p:sldId id="287" r:id="rId17"/>
    <p:sldId id="268" r:id="rId18"/>
    <p:sldId id="273" r:id="rId19"/>
    <p:sldId id="278" r:id="rId20"/>
    <p:sldId id="272" r:id="rId21"/>
    <p:sldId id="284" r:id="rId22"/>
    <p:sldId id="294" r:id="rId23"/>
    <p:sldId id="296" r:id="rId24"/>
    <p:sldId id="297" r:id="rId25"/>
    <p:sldId id="281" r:id="rId26"/>
    <p:sldId id="282" r:id="rId27"/>
    <p:sldId id="288" r:id="rId28"/>
    <p:sldId id="290" r:id="rId29"/>
    <p:sldId id="289" r:id="rId30"/>
    <p:sldId id="292" r:id="rId31"/>
    <p:sldId id="293" r:id="rId32"/>
    <p:sldId id="298" r:id="rId33"/>
    <p:sldId id="299" r:id="rId34"/>
    <p:sldId id="27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4B6F"/>
    <a:srgbClr val="B80000"/>
    <a:srgbClr val="8A3277"/>
    <a:srgbClr val="008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9681" autoAdjust="0"/>
  </p:normalViewPr>
  <p:slideViewPr>
    <p:cSldViewPr snapToGrid="0">
      <p:cViewPr varScale="1">
        <p:scale>
          <a:sx n="63" d="100"/>
          <a:sy n="63" d="100"/>
        </p:scale>
        <p:origin x="936" y="78"/>
      </p:cViewPr>
      <p:guideLst/>
    </p:cSldViewPr>
  </p:slideViewPr>
  <p:notesTextViewPr>
    <p:cViewPr>
      <p:scale>
        <a:sx n="1" d="1"/>
        <a:sy n="1" d="1"/>
      </p:scale>
      <p:origin x="0" y="0"/>
    </p:cViewPr>
  </p:notesTextViewPr>
  <p:sorterViewPr>
    <p:cViewPr>
      <p:scale>
        <a:sx n="73" d="100"/>
        <a:sy n="73" d="100"/>
      </p:scale>
      <p:origin x="0" y="-57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23T11:01:04.043"/>
    </inkml:context>
    <inkml:brush xml:id="br0">
      <inkml:brushProperty name="width" value="0.2" units="cm"/>
      <inkml:brushProperty name="height" value="0.4" units="cm"/>
      <inkml:brushProperty name="color" value="#3A3838"/>
      <inkml:brushProperty name="tip" value="rectangle"/>
      <inkml:brushProperty name="rasterOp" value="maskPen"/>
      <inkml:brushProperty name="ignorePressure" value="1"/>
    </inkml:brush>
  </inkml:definitions>
  <inkml:trace contextRef="#ctx0" brushRef="#br0">1901 24,'0'0,"0"0,0 0,0 0,0 0,0 0,0 0,0 0,0 0,0 0,0 0,0 0,0 0,0 0,0 0,0 0,0 0,0 0,0 0,0 0,0 0,0 0,0 0,0 0,0 0,0 0,0 0,0 0,0 0,0 0,0 0,0 0,0 0,0 0,0 0,0 0,0 0,0 0,0 0,0 0,0 0,0 0,0 0,0 0,-18 0,-11 0,0 0,5 0,3 0,5 0,1 0,0 0,2 0,0 0,-2 0,1 0,0 0,-1 0,1 0,0 0,-2 0,-2 0,2 0,1 0,-2 0,-2 0,0 0,2 0,0 0,0 0,-1 0,2 0,0 0,-1 0,3 0,0 0,-2 0,-2 0,-1 0,-1 0,-6 0,-1 0,0 0,1 0,5 0,2 0,0 0,0 0,4 0,-1 0,0 0,2 0,0 0,2 0,3 0,0 0,1 0,2 0,-2 0,1 0,-3 0,1 0,-2 0,1 0,-2 0,-2 0,-3 0,-2 0,2 0,0 0,-1 0,0 0,2 0,0 0,-1 0,3-4,-1-1,-1 1,2 0,0 1,-2 1,3 1,-2 1,0 0,1 0,-1 0,3 1,-1-1,3 0,-2 0,1 0,4 0,-2 0,1 0,2 0,-2 0,0 0,-2 0,1 0,-2 0,-3 0,1 0,-1 0,-2 0,-2 0,-2 0,-1 0,0 0,-2 0,1 0,0 0,-1 0,1 0,-1 0,1 0,4 0,1 0,3 0,1 0,2 0,3 0,0 0,0 0,-2 0,1 0,2 0,-1 0,-4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860759-90C2-4CFE-BD65-E62F9306F188}" type="datetimeFigureOut">
              <a:rPr lang="hr-HR" smtClean="0"/>
              <a:t>5.11.2017.</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9105D-46B6-4CD7-99F9-7F18902CF6EB}" type="slidenum">
              <a:rPr lang="hr-HR" smtClean="0"/>
              <a:t>‹#›</a:t>
            </a:fld>
            <a:endParaRPr lang="hr-HR"/>
          </a:p>
        </p:txBody>
      </p:sp>
    </p:spTree>
    <p:extLst>
      <p:ext uri="{BB962C8B-B14F-4D97-AF65-F5344CB8AC3E}">
        <p14:creationId xmlns:p14="http://schemas.microsoft.com/office/powerpoint/2010/main" val="3354338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Na Marjanu je u prošlosti postojala i bila označena „Staza zdravlja“ koja je kretala od Crkve Sv. Frane te je imala oznake koje su govorile o trajanju pojedine dionice i naporu koji ta dionica iziskuje. Ona je vodila šumskim putevima sve do </a:t>
            </a:r>
            <a:r>
              <a:rPr lang="hr-HR" dirty="0" err="1"/>
              <a:t>Telegrina</a:t>
            </a:r>
            <a:r>
              <a:rPr lang="hr-HR" dirty="0"/>
              <a:t>. U suradnji s Javnom ustanovom za upravljanje Park - šumom Marjan ćemo pronaći kuda je bivša staza točno prolazila te vidjeti koliko bi bila zanimljiva ta dionica, pa na temelju toga izraditi konačan plan „Staze zdravlja“.</a:t>
            </a:r>
          </a:p>
          <a:p>
            <a:endParaRPr lang="hr-HR" dirty="0"/>
          </a:p>
        </p:txBody>
      </p:sp>
      <p:sp>
        <p:nvSpPr>
          <p:cNvPr id="4" name="Rezervirano mjesto broja slajda 3"/>
          <p:cNvSpPr>
            <a:spLocks noGrp="1"/>
          </p:cNvSpPr>
          <p:nvPr>
            <p:ph type="sldNum" sz="quarter" idx="10"/>
          </p:nvPr>
        </p:nvSpPr>
        <p:spPr/>
        <p:txBody>
          <a:bodyPr/>
          <a:lstStyle/>
          <a:p>
            <a:fld id="{09A9105D-46B6-4CD7-99F9-7F18902CF6EB}" type="slidenum">
              <a:rPr lang="hr-HR" smtClean="0"/>
              <a:t>30</a:t>
            </a:fld>
            <a:endParaRPr lang="hr-HR"/>
          </a:p>
        </p:txBody>
      </p:sp>
    </p:spTree>
    <p:extLst>
      <p:ext uri="{BB962C8B-B14F-4D97-AF65-F5344CB8AC3E}">
        <p14:creationId xmlns:p14="http://schemas.microsoft.com/office/powerpoint/2010/main" val="47671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hr-HR"/>
              <a:t>Kliknite da biste uredili stil naslova matrice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057ED522-30E1-4B1D-BCE4-18E9898AA9F8}" type="datetimeFigureOut">
              <a:rPr lang="hr-HR" smtClean="0"/>
              <a:t>5.11.2017.</a:t>
            </a:fld>
            <a:endParaRPr lang="hr-HR"/>
          </a:p>
        </p:txBody>
      </p:sp>
      <p:sp>
        <p:nvSpPr>
          <p:cNvPr id="5" name="Footer Placeholder 4"/>
          <p:cNvSpPr>
            <a:spLocks noGrp="1"/>
          </p:cNvSpPr>
          <p:nvPr>
            <p:ph type="ftr" sz="quarter" idx="11"/>
          </p:nvPr>
        </p:nvSpPr>
        <p:spPr>
          <a:xfrm>
            <a:off x="2416500" y="329307"/>
            <a:ext cx="4973915" cy="309201"/>
          </a:xfrm>
        </p:spPr>
        <p:txBody>
          <a:bodyPr/>
          <a:lstStyle/>
          <a:p>
            <a:endParaRPr lang="hr-HR"/>
          </a:p>
        </p:txBody>
      </p:sp>
      <p:sp>
        <p:nvSpPr>
          <p:cNvPr id="6" name="Slide Number Placeholder 5"/>
          <p:cNvSpPr>
            <a:spLocks noGrp="1"/>
          </p:cNvSpPr>
          <p:nvPr>
            <p:ph type="sldNum" sz="quarter" idx="12"/>
          </p:nvPr>
        </p:nvSpPr>
        <p:spPr>
          <a:xfrm>
            <a:off x="1437664" y="798973"/>
            <a:ext cx="811019" cy="503578"/>
          </a:xfrm>
        </p:spPr>
        <p:txBody>
          <a:bodyPr/>
          <a:lstStyle/>
          <a:p>
            <a:fld id="{9B6CA0F3-7374-4902-9CCD-8A3DCDF0D5AA}" type="slidenum">
              <a:rPr lang="hr-HR" smtClean="0"/>
              <a:t>‹#›</a:t>
            </a:fld>
            <a:endParaRPr lang="hr-H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0812958"/>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057ED522-30E1-4B1D-BCE4-18E9898AA9F8}" type="datetimeFigureOut">
              <a:rPr lang="hr-HR" smtClean="0"/>
              <a:t>5.11.2017.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B6CA0F3-7374-4902-9CCD-8A3DCDF0D5AA}" type="slidenum">
              <a:rPr lang="hr-HR" smtClean="0"/>
              <a:t>‹#›</a:t>
            </a:fld>
            <a:endParaRPr lang="hr-H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681098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057ED522-30E1-4B1D-BCE4-18E9898AA9F8}" type="datetimeFigureOut">
              <a:rPr lang="hr-HR" smtClean="0"/>
              <a:t>5.11.2017.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B6CA0F3-7374-4902-9CCD-8A3DCDF0D5AA}" type="slidenum">
              <a:rPr lang="hr-HR" smtClean="0"/>
              <a:t>‹#›</a:t>
            </a:fld>
            <a:endParaRPr lang="hr-H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004548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FADFADC-C093-451D-95A9-710162477DDD}"/>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BD489A28-A9BC-429B-A74B-A1A7AEA1B32D}"/>
              </a:ext>
            </a:extLst>
          </p:cNvPr>
          <p:cNvSpPr>
            <a:spLocks noGrp="1"/>
          </p:cNvSpPr>
          <p:nvPr>
            <p:ph type="dt" sz="half" idx="10"/>
          </p:nvPr>
        </p:nvSpPr>
        <p:spPr/>
        <p:txBody>
          <a:bodyPr/>
          <a:lstStyle/>
          <a:p>
            <a:fld id="{974C8876-F62B-4943-B73D-FF855F59FA51}" type="datetimeFigureOut">
              <a:rPr lang="hr-HR" smtClean="0"/>
              <a:t>5.11.2017.</a:t>
            </a:fld>
            <a:endParaRPr lang="hr-HR"/>
          </a:p>
        </p:txBody>
      </p:sp>
      <p:sp>
        <p:nvSpPr>
          <p:cNvPr id="4" name="Rezervirano mjesto podnožja 3">
            <a:extLst>
              <a:ext uri="{FF2B5EF4-FFF2-40B4-BE49-F238E27FC236}">
                <a16:creationId xmlns:a16="http://schemas.microsoft.com/office/drawing/2014/main" id="{3807C91E-B5F9-458D-9314-4EE7D33224F3}"/>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1934EEEA-1EEE-4A39-A8D5-8F3130862CF7}"/>
              </a:ext>
            </a:extLst>
          </p:cNvPr>
          <p:cNvSpPr>
            <a:spLocks noGrp="1"/>
          </p:cNvSpPr>
          <p:nvPr>
            <p:ph type="sldNum" sz="quarter" idx="12"/>
          </p:nvPr>
        </p:nvSpPr>
        <p:spPr/>
        <p:txBody>
          <a:bodyPr/>
          <a:lstStyle/>
          <a:p>
            <a:fld id="{E9AAA6B4-CDFA-465B-AFC4-CDEA41EFEDBD}" type="slidenum">
              <a:rPr lang="hr-HR" smtClean="0"/>
              <a:t>‹#›</a:t>
            </a:fld>
            <a:endParaRPr lang="hr-HR"/>
          </a:p>
        </p:txBody>
      </p:sp>
    </p:spTree>
    <p:extLst>
      <p:ext uri="{BB962C8B-B14F-4D97-AF65-F5344CB8AC3E}">
        <p14:creationId xmlns:p14="http://schemas.microsoft.com/office/powerpoint/2010/main" val="3783711800"/>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effectLst>
                  <a:outerShdw blurRad="38100" dist="38100" dir="2700000" algn="tl">
                    <a:srgbClr val="000000">
                      <a:alpha val="43137"/>
                    </a:srgbClr>
                  </a:outerShdw>
                </a:effectLst>
              </a:defRPr>
            </a:lvl1pPr>
          </a:lstStyle>
          <a:p>
            <a:r>
              <a:rPr lang="hr-HR" dirty="0"/>
              <a:t>Kliknite da biste uredili stil naslova matrice</a:t>
            </a:r>
            <a:endParaRPr lang="en-US" dirty="0"/>
          </a:p>
        </p:txBody>
      </p:sp>
      <p:sp>
        <p:nvSpPr>
          <p:cNvPr id="3" name="Content Placeholder 2"/>
          <p:cNvSpPr>
            <a:spLocks noGrp="1"/>
          </p:cNvSpPr>
          <p:nvPr>
            <p:ph idx="1"/>
          </p:nvPr>
        </p:nvSpPr>
        <p:spPr/>
        <p:txBody>
          <a:bodyPr anchor="t"/>
          <a:lstStyle>
            <a:lvl1pPr>
              <a:defRPr sz="2400"/>
            </a:lvl1pPr>
            <a:lvl2pPr>
              <a:defRPr sz="2200"/>
            </a:lvl2pPr>
          </a:lstStyle>
          <a:p>
            <a:pPr lvl="0"/>
            <a:r>
              <a:rPr lang="hr-HR" dirty="0"/>
              <a:t>Uredite stilove teksta matrice</a:t>
            </a:r>
          </a:p>
          <a:p>
            <a:pPr lvl="1"/>
            <a:r>
              <a:rPr lang="hr-HR" dirty="0"/>
              <a:t>Druga razina</a:t>
            </a:r>
          </a:p>
          <a:p>
            <a:pPr lvl="2"/>
            <a:r>
              <a:rPr lang="hr-HR" dirty="0"/>
              <a:t>Treća razina</a:t>
            </a:r>
          </a:p>
          <a:p>
            <a:pPr lvl="3"/>
            <a:r>
              <a:rPr lang="hr-HR" dirty="0"/>
              <a:t>Četvrta razina</a:t>
            </a:r>
          </a:p>
          <a:p>
            <a:pPr lvl="4"/>
            <a:r>
              <a:rPr lang="hr-HR" dirty="0"/>
              <a:t>Peta razina</a:t>
            </a:r>
            <a:endParaRPr lang="en-US" dirty="0"/>
          </a:p>
        </p:txBody>
      </p:sp>
      <p:sp>
        <p:nvSpPr>
          <p:cNvPr id="4" name="Date Placeholder 3"/>
          <p:cNvSpPr>
            <a:spLocks noGrp="1"/>
          </p:cNvSpPr>
          <p:nvPr>
            <p:ph type="dt" sz="half" idx="10"/>
          </p:nvPr>
        </p:nvSpPr>
        <p:spPr/>
        <p:txBody>
          <a:bodyPr/>
          <a:lstStyle/>
          <a:p>
            <a:fld id="{057ED522-30E1-4B1D-BCE4-18E9898AA9F8}" type="datetimeFigureOut">
              <a:rPr lang="hr-HR" smtClean="0"/>
              <a:t>5.11.2017.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B6CA0F3-7374-4902-9CCD-8A3DCDF0D5AA}" type="slidenum">
              <a:rPr lang="hr-HR" smtClean="0"/>
              <a:t>‹#›</a:t>
            </a:fld>
            <a:endParaRPr lang="hr-H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9080518"/>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hr-HR"/>
              <a:t>Kliknite da biste uredili stil naslova matrice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057ED522-30E1-4B1D-BCE4-18E9898AA9F8}" type="datetimeFigureOut">
              <a:rPr lang="hr-HR" smtClean="0"/>
              <a:t>5.11.2017.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B6CA0F3-7374-4902-9CCD-8A3DCDF0D5AA}" type="slidenum">
              <a:rPr lang="hr-HR" smtClean="0"/>
              <a:t>‹#›</a:t>
            </a:fld>
            <a:endParaRPr lang="hr-H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59272812"/>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Date Placeholder 4"/>
          <p:cNvSpPr>
            <a:spLocks noGrp="1"/>
          </p:cNvSpPr>
          <p:nvPr>
            <p:ph type="dt" sz="half" idx="10"/>
          </p:nvPr>
        </p:nvSpPr>
        <p:spPr/>
        <p:txBody>
          <a:bodyPr/>
          <a:lstStyle/>
          <a:p>
            <a:fld id="{057ED522-30E1-4B1D-BCE4-18E9898AA9F8}" type="datetimeFigureOut">
              <a:rPr lang="hr-HR" smtClean="0"/>
              <a:t>5.11.2017.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B6CA0F3-7374-4902-9CCD-8A3DCDF0D5AA}" type="slidenum">
              <a:rPr lang="hr-HR" smtClean="0"/>
              <a:t>‹#›</a:t>
            </a:fld>
            <a:endParaRPr lang="hr-H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150694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Content Placeholder 3"/>
          <p:cNvSpPr>
            <a:spLocks noGrp="1"/>
          </p:cNvSpPr>
          <p:nvPr>
            <p:ph sz="half" idx="2"/>
          </p:nvPr>
        </p:nvSpPr>
        <p:spPr>
          <a:xfrm>
            <a:off x="1447191" y="2824269"/>
            <a:ext cx="4645152" cy="2644457"/>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Content Placeholder 5"/>
          <p:cNvSpPr>
            <a:spLocks noGrp="1"/>
          </p:cNvSpPr>
          <p:nvPr>
            <p:ph sz="quarter" idx="4"/>
          </p:nvPr>
        </p:nvSpPr>
        <p:spPr>
          <a:xfrm>
            <a:off x="6412362" y="2821491"/>
            <a:ext cx="4645152" cy="2637371"/>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7" name="Date Placeholder 6"/>
          <p:cNvSpPr>
            <a:spLocks noGrp="1"/>
          </p:cNvSpPr>
          <p:nvPr>
            <p:ph type="dt" sz="half" idx="10"/>
          </p:nvPr>
        </p:nvSpPr>
        <p:spPr/>
        <p:txBody>
          <a:bodyPr/>
          <a:lstStyle/>
          <a:p>
            <a:fld id="{057ED522-30E1-4B1D-BCE4-18E9898AA9F8}" type="datetimeFigureOut">
              <a:rPr lang="hr-HR" smtClean="0"/>
              <a:t>5.11.2017.</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9B6CA0F3-7374-4902-9CCD-8A3DCDF0D5AA}" type="slidenum">
              <a:rPr lang="hr-HR" smtClean="0"/>
              <a:t>‹#›</a:t>
            </a:fld>
            <a:endParaRPr lang="hr-H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309131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057ED522-30E1-4B1D-BCE4-18E9898AA9F8}" type="datetimeFigureOut">
              <a:rPr lang="hr-HR" smtClean="0"/>
              <a:t>5.11.2017.</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9B6CA0F3-7374-4902-9CCD-8A3DCDF0D5AA}" type="slidenum">
              <a:rPr lang="hr-HR" smtClean="0"/>
              <a:t>‹#›</a:t>
            </a:fld>
            <a:endParaRPr lang="hr-H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953424"/>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ED522-30E1-4B1D-BCE4-18E9898AA9F8}" type="datetimeFigureOut">
              <a:rPr lang="hr-HR" smtClean="0"/>
              <a:t>5.11.2017.</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9B6CA0F3-7374-4902-9CCD-8A3DCDF0D5AA}" type="slidenum">
              <a:rPr lang="hr-HR" smtClean="0"/>
              <a:t>‹#›</a:t>
            </a:fld>
            <a:endParaRPr lang="hr-HR"/>
          </a:p>
        </p:txBody>
      </p:sp>
    </p:spTree>
    <p:extLst>
      <p:ext uri="{BB962C8B-B14F-4D97-AF65-F5344CB8AC3E}">
        <p14:creationId xmlns:p14="http://schemas.microsoft.com/office/powerpoint/2010/main" val="1138535407"/>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hr-HR"/>
              <a:t>Kliknite da biste uredili stil naslova matrice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Date Placeholder 4"/>
          <p:cNvSpPr>
            <a:spLocks noGrp="1"/>
          </p:cNvSpPr>
          <p:nvPr>
            <p:ph type="dt" sz="half" idx="10"/>
          </p:nvPr>
        </p:nvSpPr>
        <p:spPr/>
        <p:txBody>
          <a:bodyPr/>
          <a:lstStyle/>
          <a:p>
            <a:fld id="{057ED522-30E1-4B1D-BCE4-18E9898AA9F8}" type="datetimeFigureOut">
              <a:rPr lang="hr-HR" smtClean="0"/>
              <a:t>5.11.2017.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B6CA0F3-7374-4902-9CCD-8A3DCDF0D5AA}" type="slidenum">
              <a:rPr lang="hr-HR" smtClean="0"/>
              <a:t>‹#›</a:t>
            </a:fld>
            <a:endParaRPr lang="hr-H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2540635"/>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057ED522-30E1-4B1D-BCE4-18E9898AA9F8}" type="datetimeFigureOut">
              <a:rPr lang="hr-HR" smtClean="0"/>
              <a:t>5.11.2017.</a:t>
            </a:fld>
            <a:endParaRPr lang="hr-HR"/>
          </a:p>
        </p:txBody>
      </p:sp>
      <p:sp>
        <p:nvSpPr>
          <p:cNvPr id="6" name="Footer Placeholder 5"/>
          <p:cNvSpPr>
            <a:spLocks noGrp="1"/>
          </p:cNvSpPr>
          <p:nvPr>
            <p:ph type="ftr" sz="quarter" idx="11"/>
          </p:nvPr>
        </p:nvSpPr>
        <p:spPr>
          <a:xfrm>
            <a:off x="1447382" y="318640"/>
            <a:ext cx="5541004" cy="320931"/>
          </a:xfrm>
        </p:spPr>
        <p:txBody>
          <a:bodyPr/>
          <a:lstStyle/>
          <a:p>
            <a:endParaRPr lang="hr-HR"/>
          </a:p>
        </p:txBody>
      </p:sp>
      <p:sp>
        <p:nvSpPr>
          <p:cNvPr id="7" name="Slide Number Placeholder 6"/>
          <p:cNvSpPr>
            <a:spLocks noGrp="1"/>
          </p:cNvSpPr>
          <p:nvPr>
            <p:ph type="sldNum" sz="quarter" idx="12"/>
          </p:nvPr>
        </p:nvSpPr>
        <p:spPr/>
        <p:txBody>
          <a:bodyPr/>
          <a:lstStyle/>
          <a:p>
            <a:fld id="{9B6CA0F3-7374-4902-9CCD-8A3DCDF0D5AA}" type="slidenum">
              <a:rPr lang="hr-HR" smtClean="0"/>
              <a:t>‹#›</a:t>
            </a:fld>
            <a:endParaRPr lang="hr-H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3500830"/>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57ED522-30E1-4B1D-BCE4-18E9898AA9F8}" type="datetimeFigureOut">
              <a:rPr lang="hr-HR" smtClean="0"/>
              <a:t>5.11.2017.</a:t>
            </a:fld>
            <a:endParaRPr lang="hr-H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9B6CA0F3-7374-4902-9CCD-8A3DCDF0D5AA}" type="slidenum">
              <a:rPr lang="hr-HR" smtClean="0"/>
              <a:t>‹#›</a:t>
            </a:fld>
            <a:endParaRPr lang="hr-H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451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80DA9A3E-238B-46AF-B631-0D51341E33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28DA21CB-47AA-42FF-8F3E-5772E414DE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4795DDA6-C554-4247-AD47-A3A9DB8087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C8876-F62B-4943-B73D-FF855F59FA51}" type="datetimeFigureOut">
              <a:rPr lang="hr-HR" smtClean="0"/>
              <a:t>5.11.2017.</a:t>
            </a:fld>
            <a:endParaRPr lang="hr-HR"/>
          </a:p>
        </p:txBody>
      </p:sp>
      <p:sp>
        <p:nvSpPr>
          <p:cNvPr id="5" name="Rezervirano mjesto podnožja 4">
            <a:extLst>
              <a:ext uri="{FF2B5EF4-FFF2-40B4-BE49-F238E27FC236}">
                <a16:creationId xmlns:a16="http://schemas.microsoft.com/office/drawing/2014/main" id="{EF538A55-46FF-42E3-80E5-79E23B2C55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29728D6B-E8F7-47D7-AC46-366788DE9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AA6B4-CDFA-465B-AFC4-CDEA41EFEDBD}" type="slidenum">
              <a:rPr lang="hr-HR" smtClean="0"/>
              <a:t>‹#›</a:t>
            </a:fld>
            <a:endParaRPr lang="hr-HR"/>
          </a:p>
        </p:txBody>
      </p:sp>
    </p:spTree>
    <p:extLst>
      <p:ext uri="{BB962C8B-B14F-4D97-AF65-F5344CB8AC3E}">
        <p14:creationId xmlns:p14="http://schemas.microsoft.com/office/powerpoint/2010/main" val="1116499166"/>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948079-6D4B-4DA9-8D17-3EF51F93E011}"/>
              </a:ext>
            </a:extLst>
          </p:cNvPr>
          <p:cNvSpPr>
            <a:spLocks noGrp="1"/>
          </p:cNvSpPr>
          <p:nvPr>
            <p:ph type="ctrTitle"/>
          </p:nvPr>
        </p:nvSpPr>
        <p:spPr>
          <a:xfrm>
            <a:off x="247650" y="861589"/>
            <a:ext cx="11753849" cy="2387600"/>
          </a:xfrm>
        </p:spPr>
        <p:txBody>
          <a:bodyPr vert="horz" lIns="91440" tIns="45720" rIns="91440" bIns="45720" rtlCol="0" anchor="ctr">
            <a:normAutofit/>
          </a:bodyPr>
          <a:lstStyle/>
          <a:p>
            <a:pPr algn="ctr"/>
            <a:r>
              <a:rPr lang="hr-HR" b="1" dirty="0">
                <a:effectLst>
                  <a:outerShdw blurRad="38100" dist="38100" dir="2700000" algn="tl">
                    <a:srgbClr val="000000">
                      <a:alpha val="43137"/>
                    </a:srgbClr>
                  </a:outerShdw>
                </a:effectLst>
              </a:rPr>
              <a:t>Volonteri – edukatori</a:t>
            </a:r>
            <a:endParaRPr lang="hr-HR" sz="3200" b="1" dirty="0">
              <a:effectLst>
                <a:outerShdw blurRad="38100" dist="38100" dir="2700000" algn="tl">
                  <a:srgbClr val="000000">
                    <a:alpha val="43137"/>
                  </a:srgbClr>
                </a:outerShdw>
              </a:effectLst>
            </a:endParaRPr>
          </a:p>
        </p:txBody>
      </p:sp>
      <p:sp>
        <p:nvSpPr>
          <p:cNvPr id="3" name="Podnaslov 2">
            <a:extLst>
              <a:ext uri="{FF2B5EF4-FFF2-40B4-BE49-F238E27FC236}">
                <a16:creationId xmlns:a16="http://schemas.microsoft.com/office/drawing/2014/main" id="{17B5D788-D9E4-4A6F-A235-A1D576DCEB76}"/>
              </a:ext>
            </a:extLst>
          </p:cNvPr>
          <p:cNvSpPr>
            <a:spLocks noGrp="1"/>
          </p:cNvSpPr>
          <p:nvPr>
            <p:ph type="subTitle" idx="1"/>
          </p:nvPr>
        </p:nvSpPr>
        <p:spPr>
          <a:xfrm>
            <a:off x="1665391" y="3810741"/>
            <a:ext cx="9318413" cy="2075710"/>
          </a:xfrm>
        </p:spPr>
        <p:txBody>
          <a:bodyPr>
            <a:normAutofit/>
          </a:bodyPr>
          <a:lstStyle/>
          <a:p>
            <a:pPr algn="r">
              <a:lnSpc>
                <a:spcPct val="100000"/>
              </a:lnSpc>
            </a:pPr>
            <a:r>
              <a:rPr lang="hr-HR" sz="3200" b="1" dirty="0">
                <a:effectLst>
                  <a:outerShdw blurRad="38100" dist="38100" dir="2700000" algn="tl">
                    <a:srgbClr val="000000">
                      <a:alpha val="43137"/>
                    </a:srgbClr>
                  </a:outerShdw>
                </a:effectLst>
                <a:latin typeface="+mj-lt"/>
                <a:ea typeface="+mj-ea"/>
                <a:cs typeface="+mj-cs"/>
              </a:rPr>
              <a:t>učenici splitske</a:t>
            </a:r>
          </a:p>
          <a:p>
            <a:pPr algn="r">
              <a:lnSpc>
                <a:spcPct val="100000"/>
              </a:lnSpc>
            </a:pPr>
            <a:r>
              <a:rPr lang="hr-HR" sz="3200" b="1" dirty="0">
                <a:effectLst>
                  <a:outerShdw blurRad="38100" dist="38100" dir="2700000" algn="tl">
                    <a:srgbClr val="000000">
                      <a:alpha val="43137"/>
                    </a:srgbClr>
                  </a:outerShdw>
                </a:effectLst>
                <a:latin typeface="+mj-lt"/>
                <a:ea typeface="+mj-ea"/>
                <a:cs typeface="+mj-cs"/>
              </a:rPr>
              <a:t>Zdravstvene škole</a:t>
            </a:r>
          </a:p>
          <a:p>
            <a:pPr algn="r">
              <a:lnSpc>
                <a:spcPct val="100000"/>
              </a:lnSpc>
            </a:pPr>
            <a:r>
              <a:rPr lang="hr-HR" sz="3200" b="1" dirty="0">
                <a:effectLst>
                  <a:outerShdw blurRad="38100" dist="38100" dir="2700000" algn="tl">
                    <a:srgbClr val="000000">
                      <a:alpha val="43137"/>
                    </a:srgbClr>
                  </a:outerShdw>
                </a:effectLst>
                <a:latin typeface="+mj-lt"/>
                <a:ea typeface="+mj-ea"/>
                <a:cs typeface="+mj-cs"/>
              </a:rPr>
              <a:t>na Marjanu</a:t>
            </a:r>
          </a:p>
        </p:txBody>
      </p:sp>
      <p:sp>
        <p:nvSpPr>
          <p:cNvPr id="4" name="TekstniOkvir 3">
            <a:extLst>
              <a:ext uri="{FF2B5EF4-FFF2-40B4-BE49-F238E27FC236}">
                <a16:creationId xmlns:a16="http://schemas.microsoft.com/office/drawing/2014/main" id="{1EE55A5B-C940-45BA-A793-4967139460B9}"/>
              </a:ext>
            </a:extLst>
          </p:cNvPr>
          <p:cNvSpPr txBox="1"/>
          <p:nvPr/>
        </p:nvSpPr>
        <p:spPr>
          <a:xfrm>
            <a:off x="655741" y="6131064"/>
            <a:ext cx="4259159" cy="707886"/>
          </a:xfrm>
          <a:prstGeom prst="rect">
            <a:avLst/>
          </a:prstGeom>
          <a:noFill/>
        </p:spPr>
        <p:txBody>
          <a:bodyPr wrap="square" rtlCol="0">
            <a:spAutoFit/>
          </a:bodyPr>
          <a:lstStyle/>
          <a:p>
            <a:pPr algn="r"/>
            <a:r>
              <a:rPr lang="hr-HR" sz="2000" b="1" dirty="0">
                <a:solidFill>
                  <a:schemeClr val="bg1"/>
                </a:solidFill>
                <a:effectLst>
                  <a:outerShdw blurRad="38100" dist="38100" dir="2700000" algn="tl">
                    <a:srgbClr val="000000">
                      <a:alpha val="43137"/>
                    </a:srgbClr>
                  </a:outerShdw>
                </a:effectLst>
              </a:rPr>
              <a:t>Mirjana Gaćina Bilin, prof. mentor</a:t>
            </a:r>
          </a:p>
          <a:p>
            <a:pPr algn="r"/>
            <a:r>
              <a:rPr lang="hr-HR" sz="2000" b="1" dirty="0">
                <a:solidFill>
                  <a:schemeClr val="bg1"/>
                </a:solidFill>
                <a:effectLst>
                  <a:outerShdw blurRad="38100" dist="38100" dir="2700000" algn="tl">
                    <a:srgbClr val="000000">
                      <a:alpha val="43137"/>
                    </a:srgbClr>
                  </a:outerShdw>
                </a:effectLst>
              </a:rPr>
              <a:t>Suzana Ružić Mateljan prof.</a:t>
            </a:r>
          </a:p>
        </p:txBody>
      </p:sp>
      <p:sp>
        <p:nvSpPr>
          <p:cNvPr id="5" name="TekstniOkvir 4">
            <a:extLst>
              <a:ext uri="{FF2B5EF4-FFF2-40B4-BE49-F238E27FC236}">
                <a16:creationId xmlns:a16="http://schemas.microsoft.com/office/drawing/2014/main" id="{24E7DE1F-9FB9-4A23-A920-97540309F098}"/>
              </a:ext>
            </a:extLst>
          </p:cNvPr>
          <p:cNvSpPr txBox="1"/>
          <p:nvPr/>
        </p:nvSpPr>
        <p:spPr>
          <a:xfrm>
            <a:off x="8096250" y="6247948"/>
            <a:ext cx="3524250" cy="400110"/>
          </a:xfrm>
          <a:prstGeom prst="rect">
            <a:avLst/>
          </a:prstGeom>
          <a:noFill/>
        </p:spPr>
        <p:txBody>
          <a:bodyPr wrap="square" rtlCol="0">
            <a:spAutoFit/>
          </a:bodyPr>
          <a:lstStyle/>
          <a:p>
            <a:r>
              <a:rPr lang="hr-HR" sz="2000" b="1" dirty="0">
                <a:solidFill>
                  <a:schemeClr val="bg1"/>
                </a:solidFill>
                <a:effectLst>
                  <a:outerShdw blurRad="38100" dist="38100" dir="2700000" algn="tl">
                    <a:srgbClr val="000000">
                      <a:alpha val="43137"/>
                    </a:srgbClr>
                  </a:outerShdw>
                </a:effectLst>
              </a:rPr>
              <a:t>Zdravstvena škola, Split</a:t>
            </a:r>
          </a:p>
        </p:txBody>
      </p:sp>
    </p:spTree>
    <p:extLst>
      <p:ext uri="{BB962C8B-B14F-4D97-AF65-F5344CB8AC3E}">
        <p14:creationId xmlns:p14="http://schemas.microsoft.com/office/powerpoint/2010/main" val="258533498"/>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5E272D8-4DCE-4142-9D73-C03F828AA6BB}"/>
              </a:ext>
            </a:extLst>
          </p:cNvPr>
          <p:cNvSpPr>
            <a:spLocks noGrp="1"/>
          </p:cNvSpPr>
          <p:nvPr>
            <p:ph type="title"/>
          </p:nvPr>
        </p:nvSpPr>
        <p:spPr>
          <a:xfrm>
            <a:off x="1436914" y="804519"/>
            <a:ext cx="9682844" cy="1049235"/>
          </a:xfrm>
        </p:spPr>
        <p:txBody>
          <a:bodyPr/>
          <a:lstStyle/>
          <a:p>
            <a:r>
              <a:rPr lang="hr-HR" b="1" dirty="0"/>
              <a:t>Prvi korak – Odabir tema</a:t>
            </a:r>
            <a:endParaRPr lang="hr-HR" dirty="0"/>
          </a:p>
        </p:txBody>
      </p:sp>
      <p:sp>
        <p:nvSpPr>
          <p:cNvPr id="3" name="Rezervirano mjesto sadržaja 2">
            <a:extLst>
              <a:ext uri="{FF2B5EF4-FFF2-40B4-BE49-F238E27FC236}">
                <a16:creationId xmlns:a16="http://schemas.microsoft.com/office/drawing/2014/main" id="{319106BA-A5F1-4F25-8330-7C661FCE4AAB}"/>
              </a:ext>
            </a:extLst>
          </p:cNvPr>
          <p:cNvSpPr>
            <a:spLocks noGrp="1"/>
          </p:cNvSpPr>
          <p:nvPr>
            <p:ph idx="1"/>
          </p:nvPr>
        </p:nvSpPr>
        <p:spPr>
          <a:xfrm>
            <a:off x="1436914" y="4638998"/>
            <a:ext cx="9290957" cy="1321773"/>
          </a:xfrm>
        </p:spPr>
        <p:txBody>
          <a:bodyPr>
            <a:normAutofit/>
          </a:bodyPr>
          <a:lstStyle/>
          <a:p>
            <a:pPr marL="0" lvl="0" indent="0">
              <a:buNone/>
            </a:pPr>
            <a:r>
              <a:rPr lang="hr-HR" sz="2400" b="1" dirty="0"/>
              <a:t>Natjecanja</a:t>
            </a:r>
            <a:r>
              <a:rPr lang="hr-HR" sz="2400" dirty="0"/>
              <a:t>:</a:t>
            </a:r>
          </a:p>
          <a:p>
            <a:pPr lvl="0"/>
            <a:r>
              <a:rPr lang="hr-HR" sz="2400" dirty="0"/>
              <a:t>utrka znanja i brzih nogu u </a:t>
            </a:r>
            <a:r>
              <a:rPr lang="hr-HR" sz="2400" dirty="0">
                <a:solidFill>
                  <a:srgbClr val="00823B"/>
                </a:solidFill>
              </a:rPr>
              <a:t>Marjanskom labirintu </a:t>
            </a:r>
            <a:r>
              <a:rPr lang="hr-HR" sz="2400" dirty="0"/>
              <a:t>(7 volontera)</a:t>
            </a:r>
          </a:p>
        </p:txBody>
      </p:sp>
      <p:sp>
        <p:nvSpPr>
          <p:cNvPr id="5" name="Rezervirano mjesto sadržaja 2">
            <a:extLst>
              <a:ext uri="{FF2B5EF4-FFF2-40B4-BE49-F238E27FC236}">
                <a16:creationId xmlns:a16="http://schemas.microsoft.com/office/drawing/2014/main" id="{E6D347C0-4728-4586-9307-19E870D2423D}"/>
              </a:ext>
            </a:extLst>
          </p:cNvPr>
          <p:cNvSpPr txBox="1">
            <a:spLocks/>
          </p:cNvSpPr>
          <p:nvPr/>
        </p:nvSpPr>
        <p:spPr>
          <a:xfrm>
            <a:off x="1436914" y="2035811"/>
            <a:ext cx="9682844" cy="260234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hr-HR" sz="2400" b="1" dirty="0"/>
              <a:t>Radionice</a:t>
            </a:r>
            <a:r>
              <a:rPr lang="hr-HR" sz="2400" dirty="0"/>
              <a:t>:</a:t>
            </a:r>
          </a:p>
          <a:p>
            <a:r>
              <a:rPr lang="hr-HR" sz="2400" dirty="0" err="1">
                <a:solidFill>
                  <a:srgbClr val="B80000"/>
                </a:solidFill>
              </a:rPr>
              <a:t>Origami</a:t>
            </a:r>
            <a:r>
              <a:rPr lang="hr-HR" sz="2400" dirty="0">
                <a:solidFill>
                  <a:srgbClr val="B80000"/>
                </a:solidFill>
              </a:rPr>
              <a:t> pod borom! Samo nebo je granica vašoj mašti</a:t>
            </a:r>
            <a:r>
              <a:rPr lang="hr-HR" sz="2400" dirty="0">
                <a:solidFill>
                  <a:srgbClr val="FF0000"/>
                </a:solidFill>
              </a:rPr>
              <a:t> </a:t>
            </a:r>
            <a:r>
              <a:rPr lang="hr-HR" sz="2400" dirty="0"/>
              <a:t>(4 volontera)</a:t>
            </a:r>
          </a:p>
          <a:p>
            <a:r>
              <a:rPr lang="hr-HR" sz="2400" dirty="0">
                <a:solidFill>
                  <a:srgbClr val="8A3277"/>
                </a:solidFill>
              </a:rPr>
              <a:t>Složimo šibice na matematički način </a:t>
            </a:r>
            <a:r>
              <a:rPr lang="hr-HR" sz="2400" dirty="0"/>
              <a:t>(3 volontera)</a:t>
            </a:r>
          </a:p>
          <a:p>
            <a:r>
              <a:rPr lang="hr-HR" sz="2400" dirty="0" err="1">
                <a:solidFill>
                  <a:schemeClr val="accent3">
                    <a:lumMod val="75000"/>
                  </a:schemeClr>
                </a:solidFill>
              </a:rPr>
              <a:t>Tangramom</a:t>
            </a:r>
            <a:r>
              <a:rPr lang="hr-HR" sz="2400" dirty="0">
                <a:solidFill>
                  <a:schemeClr val="accent3">
                    <a:lumMod val="75000"/>
                  </a:schemeClr>
                </a:solidFill>
              </a:rPr>
              <a:t> stvaramo iluziju </a:t>
            </a:r>
            <a:r>
              <a:rPr lang="hr-HR" sz="2400" dirty="0"/>
              <a:t>(3 volontera)</a:t>
            </a:r>
          </a:p>
        </p:txBody>
      </p:sp>
      <p:pic>
        <p:nvPicPr>
          <p:cNvPr id="6" name="Slika 5">
            <a:extLst>
              <a:ext uri="{FF2B5EF4-FFF2-40B4-BE49-F238E27FC236}">
                <a16:creationId xmlns:a16="http://schemas.microsoft.com/office/drawing/2014/main" id="{0C5F1E3F-C657-486E-ACE7-49175E72C222}"/>
              </a:ext>
            </a:extLst>
          </p:cNvPr>
          <p:cNvPicPr>
            <a:picLocks noChangeAspect="1"/>
          </p:cNvPicPr>
          <p:nvPr/>
        </p:nvPicPr>
        <p:blipFill>
          <a:blip r:embed="rId2"/>
          <a:stretch>
            <a:fillRect/>
          </a:stretch>
        </p:blipFill>
        <p:spPr>
          <a:xfrm>
            <a:off x="8630657" y="3090080"/>
            <a:ext cx="2489101" cy="1941583"/>
          </a:xfrm>
          <a:prstGeom prst="rect">
            <a:avLst/>
          </a:prstGeom>
          <a:effectLst>
            <a:softEdge rad="127000"/>
          </a:effectLst>
        </p:spPr>
      </p:pic>
    </p:spTree>
    <p:extLst>
      <p:ext uri="{BB962C8B-B14F-4D97-AF65-F5344CB8AC3E}">
        <p14:creationId xmlns:p14="http://schemas.microsoft.com/office/powerpoint/2010/main" val="108606054"/>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pSp>
        <p:nvGrpSpPr>
          <p:cNvPr id="34" name="Group 30">
            <a:extLst>
              <a:ext uri="{FF2B5EF4-FFF2-40B4-BE49-F238E27FC236}">
                <a16:creationId xmlns:a16="http://schemas.microsoft.com/office/drawing/2014/main" id="{12869F7D-F0A8-40D8-BD44-336C3E7402E6}"/>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4411" y="2012810"/>
            <a:ext cx="4964072" cy="3459865"/>
            <a:chOff x="6080282" y="2123762"/>
            <a:chExt cx="4964072" cy="3481923"/>
          </a:xfrm>
        </p:grpSpPr>
        <p:sp>
          <p:nvSpPr>
            <p:cNvPr id="35" name="Rectangle 31">
              <a:extLst>
                <a:ext uri="{FF2B5EF4-FFF2-40B4-BE49-F238E27FC236}">
                  <a16:creationId xmlns:a16="http://schemas.microsoft.com/office/drawing/2014/main" id="{C0A1339A-BB63-4BB1-94A3-4150BCF71B85}"/>
                </a:ext>
              </a:extLst>
            </p:cNvPr>
            <p:cNvSpPr/>
            <p:nvPr>
              <p:extLst>
                <p:ext uri="{386F3935-93C4-4BCD-93E2-E3B085C9AB24}">
                  <p16:designElem xmlns:p16="http://schemas.microsoft.com/office/powerpoint/2015/main" val="1"/>
                </p:ext>
              </p:extLst>
            </p:nvPr>
          </p:nvSpPr>
          <p:spPr>
            <a:xfrm>
              <a:off x="6080282" y="2123762"/>
              <a:ext cx="4964072" cy="3481923"/>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563FF31-1471-457C-949E-DF8FB04DA591}"/>
                </a:ext>
              </a:extLst>
            </p:cNvPr>
            <p:cNvSpPr/>
            <p:nvPr>
              <p:extLst>
                <p:ext uri="{386F3935-93C4-4BCD-93E2-E3B085C9AB24}">
                  <p16:designElem xmlns:p16="http://schemas.microsoft.com/office/powerpoint/2015/main" val="1"/>
                </p:ext>
              </p:extLst>
            </p:nvPr>
          </p:nvSpPr>
          <p:spPr>
            <a:xfrm>
              <a:off x="6249189" y="2294169"/>
              <a:ext cx="4631437" cy="3149963"/>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6" name="Picture 2" descr="http://ss-zdravstvena-st.skole.hr/upload/ss-zdravstvena-st/album/366/large_img_368751.jpg">
            <a:extLst>
              <a:ext uri="{FF2B5EF4-FFF2-40B4-BE49-F238E27FC236}">
                <a16:creationId xmlns:a16="http://schemas.microsoft.com/office/drawing/2014/main" id="{C88E52A9-FCF8-40D6-8ACB-DEB68522BB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71" r="1" b="1"/>
          <a:stretch/>
        </p:blipFill>
        <p:spPr bwMode="auto">
          <a:xfrm>
            <a:off x="6579869" y="2491733"/>
            <a:ext cx="3993156" cy="2500948"/>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C5E272D8-4DCE-4142-9D73-C03F828AA6BB}"/>
              </a:ext>
            </a:extLst>
          </p:cNvPr>
          <p:cNvSpPr>
            <a:spLocks noGrp="1"/>
          </p:cNvSpPr>
          <p:nvPr>
            <p:ph type="title"/>
          </p:nvPr>
        </p:nvSpPr>
        <p:spPr>
          <a:xfrm>
            <a:off x="1451579" y="804519"/>
            <a:ext cx="9603275" cy="1049235"/>
          </a:xfrm>
        </p:spPr>
        <p:txBody>
          <a:bodyPr vert="horz" lIns="91440" tIns="45720" rIns="91440" bIns="45720" rtlCol="0" anchor="t">
            <a:normAutofit/>
          </a:bodyPr>
          <a:lstStyle/>
          <a:p>
            <a:r>
              <a:rPr lang="en-US" b="0">
                <a:effectLst/>
              </a:rPr>
              <a:t>Prvi korak – Odabir tema</a:t>
            </a:r>
          </a:p>
        </p:txBody>
      </p:sp>
      <p:sp>
        <p:nvSpPr>
          <p:cNvPr id="4" name="Rezervirano mjesto sadržaja 2">
            <a:extLst>
              <a:ext uri="{FF2B5EF4-FFF2-40B4-BE49-F238E27FC236}">
                <a16:creationId xmlns:a16="http://schemas.microsoft.com/office/drawing/2014/main" id="{512501D4-21C5-4730-BAD0-5E49DE32D916}"/>
              </a:ext>
            </a:extLst>
          </p:cNvPr>
          <p:cNvSpPr txBox="1">
            <a:spLocks/>
          </p:cNvSpPr>
          <p:nvPr/>
        </p:nvSpPr>
        <p:spPr>
          <a:xfrm>
            <a:off x="1451581" y="2015735"/>
            <a:ext cx="4169336" cy="1930624"/>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2200" dirty="0" err="1"/>
              <a:t>Podjela</a:t>
            </a:r>
            <a:r>
              <a:rPr lang="en-US" sz="2200" dirty="0"/>
              <a:t> </a:t>
            </a:r>
            <a:r>
              <a:rPr lang="en-US" sz="2200" dirty="0" err="1"/>
              <a:t>učenika</a:t>
            </a:r>
            <a:r>
              <a:rPr lang="en-US" sz="2200" dirty="0"/>
              <a:t> u </a:t>
            </a:r>
            <a:r>
              <a:rPr lang="en-US" sz="2200" dirty="0" err="1"/>
              <a:t>timove</a:t>
            </a:r>
            <a:br>
              <a:rPr lang="hr-HR" sz="2200" dirty="0"/>
            </a:br>
            <a:r>
              <a:rPr lang="en-US" sz="2200" dirty="0"/>
              <a:t>(3- 7 </a:t>
            </a:r>
            <a:r>
              <a:rPr lang="en-US" sz="2200" dirty="0" err="1"/>
              <a:t>učenika</a:t>
            </a:r>
            <a:r>
              <a:rPr lang="en-US" sz="2200" dirty="0"/>
              <a:t>)</a:t>
            </a:r>
          </a:p>
          <a:p>
            <a:r>
              <a:rPr lang="en-US" sz="2200" dirty="0" err="1"/>
              <a:t>Podjela</a:t>
            </a:r>
            <a:r>
              <a:rPr lang="en-US" sz="2200" dirty="0"/>
              <a:t> </a:t>
            </a:r>
            <a:r>
              <a:rPr lang="en-US" sz="2200" dirty="0" err="1"/>
              <a:t>tema</a:t>
            </a:r>
            <a:r>
              <a:rPr lang="en-US" sz="2200" dirty="0"/>
              <a:t> </a:t>
            </a:r>
            <a:r>
              <a:rPr lang="en-US" sz="2200" dirty="0" err="1"/>
              <a:t>po</a:t>
            </a:r>
            <a:r>
              <a:rPr lang="en-US" sz="2200" dirty="0"/>
              <a:t> </a:t>
            </a:r>
            <a:r>
              <a:rPr lang="en-US" sz="2200" dirty="0" err="1"/>
              <a:t>timovima</a:t>
            </a:r>
            <a:endParaRPr lang="en-US" sz="2200" dirty="0"/>
          </a:p>
        </p:txBody>
      </p:sp>
    </p:spTree>
    <p:extLst>
      <p:ext uri="{BB962C8B-B14F-4D97-AF65-F5344CB8AC3E}">
        <p14:creationId xmlns:p14="http://schemas.microsoft.com/office/powerpoint/2010/main" val="398915357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C5EC2B9-4990-4E22-97A1-ECA93F13CB6E}"/>
              </a:ext>
            </a:extLst>
          </p:cNvPr>
          <p:cNvSpPr>
            <a:spLocks noGrp="1"/>
          </p:cNvSpPr>
          <p:nvPr>
            <p:ph type="title"/>
          </p:nvPr>
        </p:nvSpPr>
        <p:spPr/>
        <p:txBody>
          <a:bodyPr/>
          <a:lstStyle/>
          <a:p>
            <a:r>
              <a:rPr lang="hr-HR" b="1" dirty="0"/>
              <a:t>Drugi korak - Istraživački rad</a:t>
            </a:r>
            <a:endParaRPr lang="hr-HR" dirty="0"/>
          </a:p>
        </p:txBody>
      </p:sp>
      <p:sp>
        <p:nvSpPr>
          <p:cNvPr id="3" name="Rezervirano mjesto sadržaja 2">
            <a:extLst>
              <a:ext uri="{FF2B5EF4-FFF2-40B4-BE49-F238E27FC236}">
                <a16:creationId xmlns:a16="http://schemas.microsoft.com/office/drawing/2014/main" id="{5519ABE3-1593-47AC-9B5F-1C4380721F7F}"/>
              </a:ext>
            </a:extLst>
          </p:cNvPr>
          <p:cNvSpPr>
            <a:spLocks noGrp="1"/>
          </p:cNvSpPr>
          <p:nvPr>
            <p:ph idx="1"/>
          </p:nvPr>
        </p:nvSpPr>
        <p:spPr>
          <a:xfrm>
            <a:off x="1451579" y="2331720"/>
            <a:ext cx="9947941" cy="3581400"/>
          </a:xfrm>
        </p:spPr>
        <p:txBody>
          <a:bodyPr>
            <a:normAutofit/>
          </a:bodyPr>
          <a:lstStyle/>
          <a:p>
            <a:pPr marL="365125" indent="-365125" defTabSz="1016000">
              <a:buFont typeface="Wingdings" panose="05000000000000000000" pitchFamily="2" charset="2"/>
              <a:buChar char="Ø"/>
            </a:pPr>
            <a:r>
              <a:rPr lang="hr-HR" sz="2800" b="1" dirty="0"/>
              <a:t>Projektni zadatci </a:t>
            </a:r>
            <a:r>
              <a:rPr lang="hr-HR" sz="2800" dirty="0"/>
              <a:t>- upute za izradu postavljene na društvene mreže (</a:t>
            </a:r>
            <a:r>
              <a:rPr lang="hr-HR" sz="2800" dirty="0" err="1"/>
              <a:t>Edmodo</a:t>
            </a:r>
            <a:r>
              <a:rPr lang="hr-HR" sz="2800" dirty="0"/>
              <a:t>, </a:t>
            </a:r>
            <a:r>
              <a:rPr lang="hr-HR" sz="2800" dirty="0" err="1"/>
              <a:t>WhatsApp</a:t>
            </a:r>
            <a:r>
              <a:rPr lang="hr-HR" sz="2800" dirty="0"/>
              <a:t>)</a:t>
            </a:r>
          </a:p>
          <a:p>
            <a:pPr marL="0" indent="0" defTabSz="1016000">
              <a:buNone/>
            </a:pPr>
            <a:endParaRPr lang="hr-HR" sz="700" dirty="0"/>
          </a:p>
          <a:p>
            <a:pPr lvl="1">
              <a:buFont typeface="Wingdings" panose="05000000000000000000" pitchFamily="2" charset="2"/>
              <a:buChar char="§"/>
            </a:pPr>
            <a:r>
              <a:rPr lang="hr-HR" sz="2400" dirty="0"/>
              <a:t>izrada prezentacija (</a:t>
            </a:r>
            <a:r>
              <a:rPr lang="hr-HR" sz="2400" dirty="0" err="1"/>
              <a:t>prezi</a:t>
            </a:r>
            <a:r>
              <a:rPr lang="hr-HR" sz="2400" dirty="0"/>
              <a:t>, Office </a:t>
            </a:r>
            <a:r>
              <a:rPr lang="hr-HR" sz="2400" dirty="0" err="1"/>
              <a:t>Mix</a:t>
            </a:r>
            <a:r>
              <a:rPr lang="hr-HR" sz="2400" dirty="0"/>
              <a:t>, Power </a:t>
            </a:r>
            <a:r>
              <a:rPr lang="hr-HR" sz="2400" dirty="0" err="1"/>
              <a:t>Point</a:t>
            </a:r>
            <a:r>
              <a:rPr lang="hr-HR" sz="2400" dirty="0"/>
              <a:t>)</a:t>
            </a:r>
          </a:p>
          <a:p>
            <a:pPr lvl="1">
              <a:buFont typeface="Wingdings" panose="05000000000000000000" pitchFamily="2" charset="2"/>
              <a:buChar char="§"/>
            </a:pPr>
            <a:r>
              <a:rPr lang="hr-HR" sz="2400" dirty="0"/>
              <a:t>izrada plakata (</a:t>
            </a:r>
            <a:r>
              <a:rPr lang="hr-HR" sz="2400" dirty="0" err="1"/>
              <a:t>Canva</a:t>
            </a:r>
            <a:r>
              <a:rPr lang="hr-HR" sz="2400" dirty="0"/>
              <a:t>, dimenzija mora biti A2 ili veća, formata: .</a:t>
            </a:r>
            <a:r>
              <a:rPr lang="hr-HR" sz="2400" dirty="0" err="1"/>
              <a:t>jpeg</a:t>
            </a:r>
            <a:r>
              <a:rPr lang="hr-HR" sz="2400" dirty="0"/>
              <a:t> i .pdf)</a:t>
            </a:r>
          </a:p>
          <a:p>
            <a:pPr lvl="1">
              <a:buFont typeface="Wingdings" panose="05000000000000000000" pitchFamily="2" charset="2"/>
              <a:buChar char="§"/>
            </a:pPr>
            <a:r>
              <a:rPr lang="hr-HR" sz="2400" dirty="0"/>
              <a:t>priprema natjecateljskih i kreativnih radionica na zadanu temu.</a:t>
            </a:r>
          </a:p>
        </p:txBody>
      </p:sp>
    </p:spTree>
    <p:extLst>
      <p:ext uri="{BB962C8B-B14F-4D97-AF65-F5344CB8AC3E}">
        <p14:creationId xmlns:p14="http://schemas.microsoft.com/office/powerpoint/2010/main" val="175612797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C5EC2B9-4990-4E22-97A1-ECA93F13CB6E}"/>
              </a:ext>
            </a:extLst>
          </p:cNvPr>
          <p:cNvSpPr>
            <a:spLocks noGrp="1"/>
          </p:cNvSpPr>
          <p:nvPr>
            <p:ph type="title"/>
          </p:nvPr>
        </p:nvSpPr>
        <p:spPr/>
        <p:txBody>
          <a:bodyPr/>
          <a:lstStyle/>
          <a:p>
            <a:r>
              <a:rPr lang="hr-HR" b="1" dirty="0"/>
              <a:t>Drugi korak - Istraživački rad</a:t>
            </a:r>
            <a:endParaRPr lang="hr-HR" dirty="0"/>
          </a:p>
        </p:txBody>
      </p:sp>
      <p:sp>
        <p:nvSpPr>
          <p:cNvPr id="3" name="Rezervirano mjesto sadržaja 2">
            <a:extLst>
              <a:ext uri="{FF2B5EF4-FFF2-40B4-BE49-F238E27FC236}">
                <a16:creationId xmlns:a16="http://schemas.microsoft.com/office/drawing/2014/main" id="{5519ABE3-1593-47AC-9B5F-1C4380721F7F}"/>
              </a:ext>
            </a:extLst>
          </p:cNvPr>
          <p:cNvSpPr>
            <a:spLocks noGrp="1"/>
          </p:cNvSpPr>
          <p:nvPr>
            <p:ph idx="1"/>
          </p:nvPr>
        </p:nvSpPr>
        <p:spPr>
          <a:xfrm>
            <a:off x="1188719" y="2087351"/>
            <a:ext cx="10691121" cy="3825769"/>
          </a:xfrm>
        </p:spPr>
        <p:txBody>
          <a:bodyPr>
            <a:noAutofit/>
          </a:bodyPr>
          <a:lstStyle/>
          <a:p>
            <a:r>
              <a:rPr lang="hr-HR" sz="2800" dirty="0"/>
              <a:t>Učenici na temelju dobivenih uputa:</a:t>
            </a:r>
          </a:p>
          <a:p>
            <a:pPr lvl="1"/>
            <a:r>
              <a:rPr lang="hr-HR" sz="2400" dirty="0"/>
              <a:t>istražuju</a:t>
            </a:r>
          </a:p>
          <a:p>
            <a:pPr lvl="1"/>
            <a:r>
              <a:rPr lang="hr-HR" sz="2400" dirty="0"/>
              <a:t>analiziraju</a:t>
            </a:r>
          </a:p>
          <a:p>
            <a:pPr lvl="1"/>
            <a:r>
              <a:rPr lang="hr-HR" sz="2400" dirty="0"/>
              <a:t>otkrivaju i </a:t>
            </a:r>
          </a:p>
          <a:p>
            <a:pPr lvl="1"/>
            <a:r>
              <a:rPr lang="hr-HR" sz="2400" dirty="0"/>
              <a:t>pronalaze</a:t>
            </a:r>
          </a:p>
          <a:p>
            <a:pPr marL="0" indent="0" defTabSz="274638">
              <a:buNone/>
            </a:pPr>
            <a:r>
              <a:rPr lang="hr-HR" sz="2800" dirty="0"/>
              <a:t>	primjenu odgovarajućih područja matematike u raznim sferama,</a:t>
            </a:r>
            <a:br>
              <a:rPr lang="hr-HR" sz="2800" dirty="0"/>
            </a:br>
            <a:r>
              <a:rPr lang="hr-HR" sz="2800" dirty="0"/>
              <a:t>	svuda oko nas</a:t>
            </a:r>
          </a:p>
        </p:txBody>
      </p:sp>
      <p:pic>
        <p:nvPicPr>
          <p:cNvPr id="17410" name="Picture 2" descr="Slikovni rezultat za media presenter resarche">
            <a:extLst>
              <a:ext uri="{FF2B5EF4-FFF2-40B4-BE49-F238E27FC236}">
                <a16:creationId xmlns:a16="http://schemas.microsoft.com/office/drawing/2014/main" id="{07450774-81C4-4E1D-B720-F89DDF1FE0B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81524" y="1732548"/>
            <a:ext cx="2042360" cy="3403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233728"/>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randombar(horizontal)">
                                      <p:cBhvr>
                                        <p:cTn id="7"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7346A64-4641-4FAC-958F-4FE0F61098DC}"/>
              </a:ext>
            </a:extLst>
          </p:cNvPr>
          <p:cNvSpPr>
            <a:spLocks noGrp="1"/>
          </p:cNvSpPr>
          <p:nvPr>
            <p:ph type="title"/>
          </p:nvPr>
        </p:nvSpPr>
        <p:spPr>
          <a:xfrm>
            <a:off x="1451579" y="804519"/>
            <a:ext cx="9603275" cy="1049235"/>
          </a:xfrm>
        </p:spPr>
        <p:txBody>
          <a:bodyPr/>
          <a:lstStyle/>
          <a:p>
            <a:r>
              <a:rPr lang="hr-HR" b="1"/>
              <a:t>Treći korak – Priprema radionica</a:t>
            </a:r>
            <a:endParaRPr lang="hr-HR" dirty="0"/>
          </a:p>
        </p:txBody>
      </p:sp>
      <p:sp>
        <p:nvSpPr>
          <p:cNvPr id="3" name="Rezervirano mjesto sadržaja 2">
            <a:extLst>
              <a:ext uri="{FF2B5EF4-FFF2-40B4-BE49-F238E27FC236}">
                <a16:creationId xmlns:a16="http://schemas.microsoft.com/office/drawing/2014/main" id="{A87A3703-5C3D-4A0A-9EE6-CF2967CCA8B1}"/>
              </a:ext>
            </a:extLst>
          </p:cNvPr>
          <p:cNvSpPr>
            <a:spLocks noGrp="1"/>
          </p:cNvSpPr>
          <p:nvPr>
            <p:ph idx="1"/>
          </p:nvPr>
        </p:nvSpPr>
        <p:spPr>
          <a:xfrm>
            <a:off x="1268699" y="2061452"/>
            <a:ext cx="10588021" cy="3623068"/>
          </a:xfrm>
        </p:spPr>
        <p:txBody>
          <a:bodyPr>
            <a:normAutofit lnSpcReduction="10000"/>
          </a:bodyPr>
          <a:lstStyle/>
          <a:p>
            <a:r>
              <a:rPr lang="hr-HR" sz="2800" dirty="0"/>
              <a:t>Na temelju prikupljenih materijala</a:t>
            </a:r>
          </a:p>
          <a:p>
            <a:pPr lvl="1"/>
            <a:r>
              <a:rPr lang="hr-HR" sz="2400" dirty="0"/>
              <a:t>izrađuju prezentacije i </a:t>
            </a:r>
          </a:p>
          <a:p>
            <a:pPr lvl="1"/>
            <a:r>
              <a:rPr lang="hr-HR" sz="2400" dirty="0"/>
              <a:t>izrađuju digitalne plakate</a:t>
            </a:r>
          </a:p>
          <a:p>
            <a:pPr lvl="1"/>
            <a:r>
              <a:rPr lang="hr-HR" sz="2400" dirty="0"/>
              <a:t>pripremaju radionice</a:t>
            </a:r>
          </a:p>
          <a:p>
            <a:pPr lvl="1"/>
            <a:endParaRPr lang="hr-HR" sz="2400" dirty="0"/>
          </a:p>
          <a:p>
            <a:pPr marL="261938" lvl="1" indent="-217488"/>
            <a:r>
              <a:rPr lang="hr-HR" sz="3200" dirty="0"/>
              <a:t>naglasak na zadatcima prilagođenim</a:t>
            </a:r>
            <a:br>
              <a:rPr lang="hr-HR" sz="3200" dirty="0"/>
            </a:br>
            <a:r>
              <a:rPr lang="hr-HR" sz="3200" b="1" dirty="0"/>
              <a:t>darovitoj djeci</a:t>
            </a:r>
          </a:p>
        </p:txBody>
      </p:sp>
      <p:pic>
        <p:nvPicPr>
          <p:cNvPr id="4" name="Slika 3">
            <a:extLst>
              <a:ext uri="{FF2B5EF4-FFF2-40B4-BE49-F238E27FC236}">
                <a16:creationId xmlns:a16="http://schemas.microsoft.com/office/drawing/2014/main" id="{176192CF-50AD-48B6-935A-4C063CEA94D0}"/>
              </a:ext>
            </a:extLst>
          </p:cNvPr>
          <p:cNvPicPr>
            <a:picLocks noChangeAspect="1"/>
          </p:cNvPicPr>
          <p:nvPr/>
        </p:nvPicPr>
        <p:blipFill rotWithShape="1">
          <a:blip r:embed="rId2">
            <a:extLst>
              <a:ext uri="{28A0092B-C50C-407E-A947-70E740481C1C}">
                <a14:useLocalDpi xmlns:a14="http://schemas.microsoft.com/office/drawing/2010/main" val="0"/>
              </a:ext>
            </a:extLst>
          </a:blip>
          <a:srcRect l="2432" t="3810" r="5639" b="1429"/>
          <a:stretch/>
        </p:blipFill>
        <p:spPr>
          <a:xfrm>
            <a:off x="9172714" y="4782363"/>
            <a:ext cx="1882140" cy="1091337"/>
          </a:xfrm>
          <a:prstGeom prst="rect">
            <a:avLst/>
          </a:prstGeom>
          <a:effectLst>
            <a:softEdge rad="317500"/>
          </a:effectLst>
        </p:spPr>
      </p:pic>
      <p:pic>
        <p:nvPicPr>
          <p:cNvPr id="6" name="Slika 5">
            <a:extLst>
              <a:ext uri="{FF2B5EF4-FFF2-40B4-BE49-F238E27FC236}">
                <a16:creationId xmlns:a16="http://schemas.microsoft.com/office/drawing/2014/main" id="{73ADFE51-440C-4953-BE73-BF9677266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39" y="2054665"/>
            <a:ext cx="1781070" cy="2520000"/>
          </a:xfrm>
          <a:prstGeom prst="rect">
            <a:avLst/>
          </a:prstGeom>
          <a:effectLst>
            <a:softEdge rad="31750"/>
          </a:effectLst>
        </p:spPr>
      </p:pic>
      <p:pic>
        <p:nvPicPr>
          <p:cNvPr id="7" name="Slika 6">
            <a:extLst>
              <a:ext uri="{FF2B5EF4-FFF2-40B4-BE49-F238E27FC236}">
                <a16:creationId xmlns:a16="http://schemas.microsoft.com/office/drawing/2014/main" id="{1CA77467-B4B3-4D98-972A-DCE23E14F591}"/>
              </a:ext>
            </a:extLst>
          </p:cNvPr>
          <p:cNvPicPr>
            <a:picLocks noChangeAspect="1"/>
          </p:cNvPicPr>
          <p:nvPr/>
        </p:nvPicPr>
        <p:blipFill rotWithShape="1">
          <a:blip r:embed="rId4"/>
          <a:srcRect l="25124" t="11712" r="41876" b="5757"/>
          <a:stretch/>
        </p:blipFill>
        <p:spPr>
          <a:xfrm>
            <a:off x="9296400" y="2054666"/>
            <a:ext cx="1792193" cy="2520000"/>
          </a:xfrm>
          <a:prstGeom prst="rect">
            <a:avLst/>
          </a:prstGeom>
          <a:effectLst>
            <a:softEdge rad="31750"/>
          </a:effectLst>
        </p:spPr>
      </p:pic>
    </p:spTree>
    <p:extLst>
      <p:ext uri="{BB962C8B-B14F-4D97-AF65-F5344CB8AC3E}">
        <p14:creationId xmlns:p14="http://schemas.microsoft.com/office/powerpoint/2010/main" val="3910934394"/>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childTnLst>
                          </p:cTn>
                        </p:par>
                        <p:par>
                          <p:cTn id="8" fill="hold">
                            <p:stCondLst>
                              <p:cond delay="2000"/>
                            </p:stCondLst>
                            <p:childTnLst>
                              <p:par>
                                <p:cTn id="9" presetID="16" presetClass="entr" presetSubtype="21"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2000"/>
                                        <p:tgtEl>
                                          <p:spTgt spid="7"/>
                                        </p:tgtEl>
                                      </p:cBhvr>
                                    </p:animEffect>
                                  </p:childTnLst>
                                </p:cTn>
                              </p:par>
                            </p:childTnLst>
                          </p:cTn>
                        </p:par>
                        <p:par>
                          <p:cTn id="12" fill="hold">
                            <p:stCondLst>
                              <p:cond delay="5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AEF8579E-2E63-45E9-A5C9-56B7D1370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71222" y="-754551"/>
            <a:ext cx="3238951" cy="5758135"/>
          </a:xfrm>
          <a:prstGeom prst="rect">
            <a:avLst/>
          </a:prstGeom>
          <a:effectLst>
            <a:softEdge rad="635000"/>
          </a:effectLst>
        </p:spPr>
      </p:pic>
      <p:pic>
        <p:nvPicPr>
          <p:cNvPr id="34" name="Slika 33">
            <a:extLst>
              <a:ext uri="{FF2B5EF4-FFF2-40B4-BE49-F238E27FC236}">
                <a16:creationId xmlns:a16="http://schemas.microsoft.com/office/drawing/2014/main" id="{DC93CB67-30D3-4652-97D4-B790726AF736}"/>
              </a:ext>
            </a:extLst>
          </p:cNvPr>
          <p:cNvPicPr>
            <a:picLocks noChangeAspect="1"/>
          </p:cNvPicPr>
          <p:nvPr/>
        </p:nvPicPr>
        <p:blipFill rotWithShape="1">
          <a:blip r:embed="rId3">
            <a:extLst>
              <a:ext uri="{28A0092B-C50C-407E-A947-70E740481C1C}">
                <a14:useLocalDpi xmlns:a14="http://schemas.microsoft.com/office/drawing/2010/main" val="0"/>
              </a:ext>
            </a:extLst>
          </a:blip>
          <a:srcRect l="32619" t="9524" b="15000"/>
          <a:stretch/>
        </p:blipFill>
        <p:spPr>
          <a:xfrm rot="1088613">
            <a:off x="6132369" y="716801"/>
            <a:ext cx="5479151" cy="4603068"/>
          </a:xfrm>
          <a:prstGeom prst="rect">
            <a:avLst/>
          </a:prstGeom>
          <a:effectLst>
            <a:softEdge rad="635000"/>
          </a:effectLst>
        </p:spPr>
      </p:pic>
      <p:pic>
        <p:nvPicPr>
          <p:cNvPr id="5" name="Rezervirano mjesto sadržaja 4">
            <a:extLst>
              <a:ext uri="{FF2B5EF4-FFF2-40B4-BE49-F238E27FC236}">
                <a16:creationId xmlns:a16="http://schemas.microsoft.com/office/drawing/2014/main" id="{DCC42B5A-7D61-4372-8445-2CC27410A6D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16200000">
            <a:off x="3151332" y="3697589"/>
            <a:ext cx="2587228" cy="3449638"/>
          </a:xfrm>
          <a:prstGeom prst="rect">
            <a:avLst/>
          </a:prstGeom>
          <a:effectLst>
            <a:softEdge rad="127000"/>
          </a:effectLst>
        </p:spPr>
      </p:pic>
    </p:spTree>
    <p:extLst>
      <p:ext uri="{BB962C8B-B14F-4D97-AF65-F5344CB8AC3E}">
        <p14:creationId xmlns:p14="http://schemas.microsoft.com/office/powerpoint/2010/main" val="145653549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822CD44-3734-494F-B6E6-3FCF95AD68D2}"/>
              </a:ext>
            </a:extLst>
          </p:cNvPr>
          <p:cNvSpPr>
            <a:spLocks noGrp="1"/>
          </p:cNvSpPr>
          <p:nvPr>
            <p:ph type="title"/>
          </p:nvPr>
        </p:nvSpPr>
        <p:spPr>
          <a:xfrm>
            <a:off x="1451577" y="804519"/>
            <a:ext cx="9603275" cy="1049235"/>
          </a:xfrm>
        </p:spPr>
        <p:txBody>
          <a:bodyPr/>
          <a:lstStyle/>
          <a:p>
            <a:r>
              <a:rPr lang="hr-HR" b="1" dirty="0"/>
              <a:t>Četvrti </a:t>
            </a:r>
            <a:r>
              <a:rPr lang="hr-HR" b="1" dirty="0" err="1"/>
              <a:t>kORak</a:t>
            </a:r>
            <a:r>
              <a:rPr lang="hr-HR" b="1" dirty="0"/>
              <a:t> – Prezentacija rada</a:t>
            </a:r>
            <a:endParaRPr lang="hr-HR" dirty="0"/>
          </a:p>
        </p:txBody>
      </p:sp>
      <p:sp>
        <p:nvSpPr>
          <p:cNvPr id="3" name="Rezervirano mjesto sadržaja 2">
            <a:extLst>
              <a:ext uri="{FF2B5EF4-FFF2-40B4-BE49-F238E27FC236}">
                <a16:creationId xmlns:a16="http://schemas.microsoft.com/office/drawing/2014/main" id="{D9B1435A-161B-4C0A-A574-B1CF0456B564}"/>
              </a:ext>
            </a:extLst>
          </p:cNvPr>
          <p:cNvSpPr>
            <a:spLocks noGrp="1"/>
          </p:cNvSpPr>
          <p:nvPr>
            <p:ph idx="1"/>
          </p:nvPr>
        </p:nvSpPr>
        <p:spPr>
          <a:xfrm>
            <a:off x="1111605" y="2107172"/>
            <a:ext cx="10283221" cy="3394468"/>
          </a:xfrm>
        </p:spPr>
        <p:txBody>
          <a:bodyPr>
            <a:noAutofit/>
          </a:bodyPr>
          <a:lstStyle/>
          <a:p>
            <a:r>
              <a:rPr lang="hr-HR" sz="2800" dirty="0"/>
              <a:t>organizacija </a:t>
            </a:r>
            <a:r>
              <a:rPr lang="hr-HR" sz="2800" b="1" dirty="0"/>
              <a:t>radionica</a:t>
            </a:r>
            <a:r>
              <a:rPr lang="hr-HR" sz="2800" dirty="0"/>
              <a:t> i raznih </a:t>
            </a:r>
            <a:r>
              <a:rPr lang="hr-HR" sz="2800" b="1" dirty="0"/>
              <a:t>natjecanja</a:t>
            </a:r>
            <a:r>
              <a:rPr lang="hr-HR" sz="2800" dirty="0"/>
              <a:t> u prirodi, izvan školskih zidova</a:t>
            </a:r>
          </a:p>
          <a:p>
            <a:r>
              <a:rPr lang="hr-HR" sz="2800" dirty="0"/>
              <a:t>polaznici aktivnosti  nisu unaprijed poznati</a:t>
            </a:r>
          </a:p>
          <a:p>
            <a:pPr lvl="1"/>
            <a:r>
              <a:rPr lang="hr-HR" sz="2800" dirty="0"/>
              <a:t>pozvana su djeca iz udruge Darovita djeca</a:t>
            </a:r>
          </a:p>
          <a:p>
            <a:pPr lvl="1"/>
            <a:r>
              <a:rPr lang="hr-HR" sz="2800" dirty="0"/>
              <a:t>pozvani su i svi građani grada Splita</a:t>
            </a:r>
          </a:p>
        </p:txBody>
      </p:sp>
      <p:pic>
        <p:nvPicPr>
          <p:cNvPr id="5" name="Slika 4">
            <a:extLst>
              <a:ext uri="{FF2B5EF4-FFF2-40B4-BE49-F238E27FC236}">
                <a16:creationId xmlns:a16="http://schemas.microsoft.com/office/drawing/2014/main" id="{0B43BE80-1511-4DB2-9D55-8252C174AD3D}"/>
              </a:ext>
            </a:extLst>
          </p:cNvPr>
          <p:cNvPicPr>
            <a:picLocks noChangeAspect="1"/>
          </p:cNvPicPr>
          <p:nvPr/>
        </p:nvPicPr>
        <p:blipFill>
          <a:blip r:embed="rId2"/>
          <a:stretch>
            <a:fillRect/>
          </a:stretch>
        </p:blipFill>
        <p:spPr>
          <a:xfrm>
            <a:off x="9406407" y="3513221"/>
            <a:ext cx="1988419" cy="1988419"/>
          </a:xfrm>
          <a:prstGeom prst="rect">
            <a:avLst/>
          </a:prstGeom>
          <a:effectLst>
            <a:softEdge rad="127000"/>
          </a:effectLst>
        </p:spPr>
      </p:pic>
    </p:spTree>
    <p:extLst>
      <p:ext uri="{BB962C8B-B14F-4D97-AF65-F5344CB8AC3E}">
        <p14:creationId xmlns:p14="http://schemas.microsoft.com/office/powerpoint/2010/main" val="3750976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adržaja 4">
            <a:extLst>
              <a:ext uri="{FF2B5EF4-FFF2-40B4-BE49-F238E27FC236}">
                <a16:creationId xmlns:a16="http://schemas.microsoft.com/office/drawing/2014/main" id="{EC0B6C47-D304-443C-8EA0-A0CD42BAB5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720" t="6283" r="3546" b="6384"/>
          <a:stretch/>
        </p:blipFill>
        <p:spPr>
          <a:xfrm>
            <a:off x="0" y="0"/>
            <a:ext cx="12192000" cy="6842760"/>
          </a:xfrm>
        </p:spPr>
      </p:pic>
    </p:spTree>
    <p:extLst>
      <p:ext uri="{BB962C8B-B14F-4D97-AF65-F5344CB8AC3E}">
        <p14:creationId xmlns:p14="http://schemas.microsoft.com/office/powerpoint/2010/main" val="229974028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56392E0-67B2-4C67-AD3C-B9F3130C3E05}"/>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EC0B6C47-D304-443C-8EA0-A0CD42BAB5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6818" y="2016125"/>
            <a:ext cx="6132689" cy="3449638"/>
          </a:xfrm>
        </p:spPr>
      </p:pic>
      <p:pic>
        <p:nvPicPr>
          <p:cNvPr id="9" name="Slika 8">
            <a:extLst>
              <a:ext uri="{FF2B5EF4-FFF2-40B4-BE49-F238E27FC236}">
                <a16:creationId xmlns:a16="http://schemas.microsoft.com/office/drawing/2014/main" id="{60992B97-0118-4FE0-AB45-4DED5476B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008629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1" name="Rectangle 9">
            <a:extLst>
              <a:ext uri="{FF2B5EF4-FFF2-40B4-BE49-F238E27FC236}">
                <a16:creationId xmlns:a16="http://schemas.microsoft.com/office/drawing/2014/main" id="{EEA869E1-F851-4A52-92F5-77E592B76A5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11">
            <a:extLst>
              <a:ext uri="{FF2B5EF4-FFF2-40B4-BE49-F238E27FC236}">
                <a16:creationId xmlns:a16="http://schemas.microsoft.com/office/drawing/2014/main" id="{B083AD55-8296-44BD-8E14-DD2DDBC351B0}"/>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3" name="Straight Connector 13">
            <a:extLst>
              <a:ext uri="{FF2B5EF4-FFF2-40B4-BE49-F238E27FC236}">
                <a16:creationId xmlns:a16="http://schemas.microsoft.com/office/drawing/2014/main" id="{2BF46B26-15FC-4C5A-94FA-AE9ED64B5C2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15">
            <a:extLst>
              <a:ext uri="{FF2B5EF4-FFF2-40B4-BE49-F238E27FC236}">
                <a16:creationId xmlns:a16="http://schemas.microsoft.com/office/drawing/2014/main" id="{912F6065-5345-44BD-B66E-5487CCD7A9B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5" name="Rectangle 17">
            <a:extLst>
              <a:ext uri="{FF2B5EF4-FFF2-40B4-BE49-F238E27FC236}">
                <a16:creationId xmlns:a16="http://schemas.microsoft.com/office/drawing/2014/main" id="{0EF77632-1A0C-4B9F-829B-226E68A78E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9">
            <a:extLst>
              <a:ext uri="{FF2B5EF4-FFF2-40B4-BE49-F238E27FC236}">
                <a16:creationId xmlns:a16="http://schemas.microsoft.com/office/drawing/2014/main" id="{F3DCFC27-6BCE-42B6-8372-070EA07685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7" name="Picture 21">
            <a:extLst>
              <a:ext uri="{FF2B5EF4-FFF2-40B4-BE49-F238E27FC236}">
                <a16:creationId xmlns:a16="http://schemas.microsoft.com/office/drawing/2014/main" id="{F82046CE-87C5-4670-A404-6AB453F5A92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8" name="Straight Connector 23">
            <a:extLst>
              <a:ext uri="{FF2B5EF4-FFF2-40B4-BE49-F238E27FC236}">
                <a16:creationId xmlns:a16="http://schemas.microsoft.com/office/drawing/2014/main" id="{A224BAD7-5931-4CA6-BB58-0CBCFCFA65A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Slika 3">
            <a:extLst>
              <a:ext uri="{FF2B5EF4-FFF2-40B4-BE49-F238E27FC236}">
                <a16:creationId xmlns:a16="http://schemas.microsoft.com/office/drawing/2014/main" id="{5C5C28E6-9A76-454D-A84D-4E6AA95E9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137" y="800597"/>
            <a:ext cx="4320001" cy="3240000"/>
          </a:xfrm>
          <a:prstGeom prst="rect">
            <a:avLst/>
          </a:prstGeom>
          <a:effectLst>
            <a:softEdge rad="127000"/>
          </a:effectLst>
        </p:spPr>
      </p:pic>
      <p:cxnSp>
        <p:nvCxnSpPr>
          <p:cNvPr id="49" name="Straight Connector 25">
            <a:extLst>
              <a:ext uri="{FF2B5EF4-FFF2-40B4-BE49-F238E27FC236}">
                <a16:creationId xmlns:a16="http://schemas.microsoft.com/office/drawing/2014/main" id="{96A4B1E0-284C-4A01-8141-A24D2B8EE09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Rezervirano mjesto sadržaja 4">
            <a:extLst>
              <a:ext uri="{FF2B5EF4-FFF2-40B4-BE49-F238E27FC236}">
                <a16:creationId xmlns:a16="http://schemas.microsoft.com/office/drawing/2014/main" id="{96F6BB45-566B-4FEB-98BA-96318BE9B0E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81851" y="800597"/>
            <a:ext cx="4782288" cy="3240000"/>
          </a:xfrm>
          <a:prstGeom prst="rect">
            <a:avLst/>
          </a:prstGeom>
          <a:effectLst>
            <a:softEdge rad="127000"/>
          </a:effectLst>
        </p:spPr>
      </p:pic>
      <p:sp>
        <p:nvSpPr>
          <p:cNvPr id="2" name="Naslov 1">
            <a:extLst>
              <a:ext uri="{FF2B5EF4-FFF2-40B4-BE49-F238E27FC236}">
                <a16:creationId xmlns:a16="http://schemas.microsoft.com/office/drawing/2014/main" id="{D8F78ED5-8100-4F13-B296-466F14F20E85}"/>
              </a:ext>
            </a:extLst>
          </p:cNvPr>
          <p:cNvSpPr>
            <a:spLocks noGrp="1"/>
          </p:cNvSpPr>
          <p:nvPr>
            <p:ph type="title"/>
          </p:nvPr>
        </p:nvSpPr>
        <p:spPr>
          <a:xfrm>
            <a:off x="1776424" y="4460798"/>
            <a:ext cx="8637073" cy="558063"/>
          </a:xfrm>
        </p:spPr>
        <p:txBody>
          <a:bodyPr vert="horz" lIns="91440" tIns="45720" rIns="91440" bIns="0" rtlCol="0" anchor="b">
            <a:normAutofit fontScale="90000"/>
          </a:bodyPr>
          <a:lstStyle/>
          <a:p>
            <a:r>
              <a:rPr lang="en-US" sz="3600" dirty="0" err="1"/>
              <a:t>Slatka</a:t>
            </a:r>
            <a:r>
              <a:rPr lang="en-US" sz="3600" dirty="0"/>
              <a:t> </a:t>
            </a:r>
            <a:r>
              <a:rPr lang="en-US" sz="3600" dirty="0" err="1"/>
              <a:t>nagrada</a:t>
            </a:r>
            <a:r>
              <a:rPr lang="en-US" sz="3600" dirty="0"/>
              <a:t> </a:t>
            </a:r>
            <a:r>
              <a:rPr lang="en-US" sz="3600" dirty="0" err="1"/>
              <a:t>na</a:t>
            </a:r>
            <a:r>
              <a:rPr lang="en-US" sz="3600" dirty="0"/>
              <a:t> </a:t>
            </a:r>
            <a:r>
              <a:rPr lang="en-US" sz="3600" dirty="0" err="1"/>
              <a:t>kraju</a:t>
            </a:r>
            <a:r>
              <a:rPr lang="en-US" sz="3600" dirty="0"/>
              <a:t> </a:t>
            </a:r>
            <a:r>
              <a:rPr lang="en-US" sz="3600" dirty="0" err="1"/>
              <a:t>utrke</a:t>
            </a:r>
            <a:endParaRPr lang="en-US" sz="3600" dirty="0"/>
          </a:p>
        </p:txBody>
      </p:sp>
    </p:spTree>
    <p:extLst>
      <p:ext uri="{BB962C8B-B14F-4D97-AF65-F5344CB8AC3E}">
        <p14:creationId xmlns:p14="http://schemas.microsoft.com/office/powerpoint/2010/main" val="2008056302"/>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6CAF89F-CDAF-4521-866D-F6DAD2C69D15}"/>
              </a:ext>
            </a:extLst>
          </p:cNvPr>
          <p:cNvSpPr>
            <a:spLocks noGrp="1"/>
          </p:cNvSpPr>
          <p:nvPr>
            <p:ph type="title"/>
          </p:nvPr>
        </p:nvSpPr>
        <p:spPr/>
        <p:txBody>
          <a:bodyPr/>
          <a:lstStyle/>
          <a:p>
            <a:r>
              <a:rPr lang="hr-HR" b="1" dirty="0">
                <a:effectLst>
                  <a:outerShdw blurRad="38100" dist="38100" dir="2700000" algn="tl">
                    <a:srgbClr val="000000">
                      <a:alpha val="43137"/>
                    </a:srgbClr>
                  </a:outerShdw>
                </a:effectLst>
              </a:rPr>
              <a:t>Stazom zdravlja do znanja</a:t>
            </a:r>
          </a:p>
        </p:txBody>
      </p:sp>
      <p:sp>
        <p:nvSpPr>
          <p:cNvPr id="3" name="Rezervirano mjesto sadržaja 2">
            <a:extLst>
              <a:ext uri="{FF2B5EF4-FFF2-40B4-BE49-F238E27FC236}">
                <a16:creationId xmlns:a16="http://schemas.microsoft.com/office/drawing/2014/main" id="{E9E8C4CA-0D78-49A4-B3BD-96A66FBC7B0E}"/>
              </a:ext>
            </a:extLst>
          </p:cNvPr>
          <p:cNvSpPr>
            <a:spLocks noGrp="1"/>
          </p:cNvSpPr>
          <p:nvPr>
            <p:ph idx="1"/>
          </p:nvPr>
        </p:nvSpPr>
        <p:spPr>
          <a:xfrm>
            <a:off x="1451579" y="1984383"/>
            <a:ext cx="10172700" cy="4008203"/>
          </a:xfrm>
        </p:spPr>
        <p:txBody>
          <a:bodyPr>
            <a:normAutofit lnSpcReduction="10000"/>
          </a:bodyPr>
          <a:lstStyle/>
          <a:p>
            <a:r>
              <a:rPr lang="hr-HR" dirty="0"/>
              <a:t>povod je </a:t>
            </a:r>
            <a:r>
              <a:rPr lang="hr-HR" sz="2400" dirty="0"/>
              <a:t>obilježavanje</a:t>
            </a:r>
          </a:p>
          <a:p>
            <a:pPr lvl="1"/>
            <a:r>
              <a:rPr lang="hr-HR" sz="2400" b="1" dirty="0"/>
              <a:t>Dana zaštite prirode </a:t>
            </a:r>
            <a:r>
              <a:rPr lang="hr-HR" sz="2400" dirty="0"/>
              <a:t>i</a:t>
            </a:r>
            <a:r>
              <a:rPr lang="hr-HR" sz="2400" b="1" dirty="0"/>
              <a:t> </a:t>
            </a:r>
          </a:p>
          <a:p>
            <a:pPr lvl="1"/>
            <a:r>
              <a:rPr lang="hr-HR" sz="2400" b="1" dirty="0"/>
              <a:t>Međunarodnog dana biološke raznolikosti</a:t>
            </a:r>
          </a:p>
          <a:p>
            <a:r>
              <a:rPr lang="hr-HR" dirty="0"/>
              <a:t>suradnja s</a:t>
            </a:r>
          </a:p>
          <a:p>
            <a:pPr lvl="1"/>
            <a:r>
              <a:rPr lang="hr-HR" sz="2400" b="1" dirty="0"/>
              <a:t>Javnom ustanovom za upravljanje Park-šumom Marjan</a:t>
            </a:r>
          </a:p>
          <a:p>
            <a:pPr lvl="1"/>
            <a:r>
              <a:rPr lang="hr-HR" sz="2400" b="1" dirty="0"/>
              <a:t>Udrugom Darovita djeca </a:t>
            </a:r>
            <a:r>
              <a:rPr lang="hr-HR" sz="2400" dirty="0"/>
              <a:t>(osnovana početkom 2017. u Splitu)</a:t>
            </a:r>
            <a:r>
              <a:rPr lang="hr-HR" sz="2400" b="1" dirty="0"/>
              <a:t> </a:t>
            </a:r>
          </a:p>
          <a:p>
            <a:r>
              <a:rPr lang="hr-HR" dirty="0"/>
              <a:t>organizirali smo</a:t>
            </a:r>
          </a:p>
          <a:p>
            <a:pPr marL="625475"/>
            <a:r>
              <a:rPr lang="hr-HR" dirty="0"/>
              <a:t>niz </a:t>
            </a:r>
            <a:r>
              <a:rPr lang="hr-HR" b="1" dirty="0"/>
              <a:t>radionica</a:t>
            </a:r>
            <a:r>
              <a:rPr lang="hr-HR" dirty="0"/>
              <a:t> na vrhu Marjana</a:t>
            </a:r>
          </a:p>
        </p:txBody>
      </p:sp>
    </p:spTree>
    <p:extLst>
      <p:ext uri="{BB962C8B-B14F-4D97-AF65-F5344CB8AC3E}">
        <p14:creationId xmlns:p14="http://schemas.microsoft.com/office/powerpoint/2010/main" val="303955479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slov 1" hidden="1">
            <a:extLst>
              <a:ext uri="{FF2B5EF4-FFF2-40B4-BE49-F238E27FC236}">
                <a16:creationId xmlns:a16="http://schemas.microsoft.com/office/drawing/2014/main" id="{41EE26CE-17A6-41CA-A23E-5F0CD14DC7B4}"/>
              </a:ext>
            </a:extLst>
          </p:cNvPr>
          <p:cNvSpPr>
            <a:spLocks noGrp="1"/>
          </p:cNvSpPr>
          <p:nvPr>
            <p:ph type="title"/>
          </p:nvPr>
        </p:nvSpPr>
        <p:spPr/>
        <p:txBody>
          <a:bodyPr/>
          <a:lstStyle/>
          <a:p>
            <a:endParaRPr lang="hr-HR"/>
          </a:p>
        </p:txBody>
      </p:sp>
      <p:pic>
        <p:nvPicPr>
          <p:cNvPr id="3" name="Slika 2">
            <a:extLst>
              <a:ext uri="{FF2B5EF4-FFF2-40B4-BE49-F238E27FC236}">
                <a16:creationId xmlns:a16="http://schemas.microsoft.com/office/drawing/2014/main" id="{01A33ED6-407E-4019-8F89-762376D63F1D}"/>
              </a:ext>
            </a:extLst>
          </p:cNvPr>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Rukopis 6">
                <a:extLst>
                  <a:ext uri="{FF2B5EF4-FFF2-40B4-BE49-F238E27FC236}">
                    <a16:creationId xmlns:a16="http://schemas.microsoft.com/office/drawing/2014/main" id="{D86D5A35-7AF6-4E04-8C8B-8285D70740BA}"/>
                  </a:ext>
                </a:extLst>
              </p14:cNvPr>
              <p14:cNvContentPartPr/>
              <p14:nvPr/>
            </p14:nvContentPartPr>
            <p14:xfrm>
              <a:off x="8562850" y="6527317"/>
              <a:ext cx="684720" cy="8640"/>
            </p14:xfrm>
          </p:contentPart>
        </mc:Choice>
        <mc:Fallback xmlns="">
          <p:pic>
            <p:nvPicPr>
              <p:cNvPr id="7" name="Rukopis 6">
                <a:extLst>
                  <a:ext uri="{FF2B5EF4-FFF2-40B4-BE49-F238E27FC236}">
                    <a16:creationId xmlns:a16="http://schemas.microsoft.com/office/drawing/2014/main" id="{D86D5A35-7AF6-4E04-8C8B-8285D70740BA}"/>
                  </a:ext>
                </a:extLst>
              </p:cNvPr>
              <p:cNvPicPr/>
              <p:nvPr/>
            </p:nvPicPr>
            <p:blipFill>
              <a:blip r:embed="rId4"/>
              <a:stretch>
                <a:fillRect/>
              </a:stretch>
            </p:blipFill>
            <p:spPr>
              <a:xfrm>
                <a:off x="8526831" y="6455317"/>
                <a:ext cx="756398" cy="152280"/>
              </a:xfrm>
              <a:prstGeom prst="rect">
                <a:avLst/>
              </a:prstGeom>
            </p:spPr>
          </p:pic>
        </mc:Fallback>
      </mc:AlternateContent>
    </p:spTree>
    <p:extLst>
      <p:ext uri="{BB962C8B-B14F-4D97-AF65-F5344CB8AC3E}">
        <p14:creationId xmlns:p14="http://schemas.microsoft.com/office/powerpoint/2010/main" val="280904436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10419CA0-BFB4-4390-AB8F-5DBFCA45D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96E9C81-ACBE-459E-A7D5-2BB824B68F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8" name="Picture 77">
            <a:extLst>
              <a:ext uri="{FF2B5EF4-FFF2-40B4-BE49-F238E27FC236}">
                <a16:creationId xmlns:a16="http://schemas.microsoft.com/office/drawing/2014/main" id="{08EC5C75-E28F-4899-9C2E-39431B82B740}"/>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0" name="Straight Connector 79">
            <a:extLst>
              <a:ext uri="{FF2B5EF4-FFF2-40B4-BE49-F238E27FC236}">
                <a16:creationId xmlns:a16="http://schemas.microsoft.com/office/drawing/2014/main" id="{46AAE0A1-60AD-4190-B85D-2DD8148369C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CF4C623-16D7-4722-8EFB-A5B0E3BC077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4" name="Group 83">
            <a:extLst>
              <a:ext uri="{FF2B5EF4-FFF2-40B4-BE49-F238E27FC236}">
                <a16:creationId xmlns:a16="http://schemas.microsoft.com/office/drawing/2014/main" id="{CEBDCB18-ABE5-43B0-8B68-89FEDAECB8B0}"/>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85" name="Rectangle 84">
              <a:extLst>
                <a:ext uri="{FF2B5EF4-FFF2-40B4-BE49-F238E27FC236}">
                  <a16:creationId xmlns:a16="http://schemas.microsoft.com/office/drawing/2014/main" id="{483C65C6-7268-490D-B4A8-927D45FAB623}"/>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133D4A5-82E5-43A0-9FF0-81B7AC16CDF6}"/>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173" name="Picture 2" descr="http://ss-zdravstvena-st.skole.hr/upload/ss-zdravstvena-st/album/366/large_img_368221.jpg">
            <a:extLst>
              <a:ext uri="{FF2B5EF4-FFF2-40B4-BE49-F238E27FC236}">
                <a16:creationId xmlns:a16="http://schemas.microsoft.com/office/drawing/2014/main" id="{E1B69CE8-3477-48EA-8C0F-115CBAC338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03" r="4" b="4"/>
          <a:stretch/>
        </p:blipFill>
        <p:spPr bwMode="auto">
          <a:xfrm rot="16200000">
            <a:off x="7582838" y="1649879"/>
            <a:ext cx="3866172" cy="2799103"/>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EFBD51FD-E357-407C-B6A7-1D712FDCC22B}"/>
              </a:ext>
            </a:extLst>
          </p:cNvPr>
          <p:cNvSpPr>
            <a:spLocks noGrp="1"/>
          </p:cNvSpPr>
          <p:nvPr>
            <p:ph type="title"/>
          </p:nvPr>
        </p:nvSpPr>
        <p:spPr>
          <a:xfrm>
            <a:off x="1451580" y="804520"/>
            <a:ext cx="5550355" cy="1049235"/>
          </a:xfrm>
        </p:spPr>
        <p:txBody>
          <a:bodyPr>
            <a:normAutofit/>
          </a:bodyPr>
          <a:lstStyle/>
          <a:p>
            <a:r>
              <a:rPr lang="hr-HR" dirty="0"/>
              <a:t>Igramo se!</a:t>
            </a:r>
          </a:p>
        </p:txBody>
      </p:sp>
      <p:sp>
        <p:nvSpPr>
          <p:cNvPr id="7175" name="Content Placeholder 7174"/>
          <p:cNvSpPr>
            <a:spLocks noGrp="1"/>
          </p:cNvSpPr>
          <p:nvPr>
            <p:ph idx="1"/>
          </p:nvPr>
        </p:nvSpPr>
        <p:spPr>
          <a:xfrm>
            <a:off x="1451580" y="2015732"/>
            <a:ext cx="5550355" cy="3450613"/>
          </a:xfrm>
        </p:spPr>
        <p:txBody>
          <a:bodyPr>
            <a:normAutofit/>
          </a:bodyPr>
          <a:lstStyle/>
          <a:p>
            <a:r>
              <a:rPr lang="hr-HR" dirty="0"/>
              <a:t>I sami volonteri su sudjelovali u igrama koje razvijaju osjećaj timskog rada</a:t>
            </a:r>
            <a:endParaRPr lang="en-US" dirty="0"/>
          </a:p>
        </p:txBody>
      </p:sp>
    </p:spTree>
    <p:extLst>
      <p:ext uri="{BB962C8B-B14F-4D97-AF65-F5344CB8AC3E}">
        <p14:creationId xmlns:p14="http://schemas.microsoft.com/office/powerpoint/2010/main" val="3571969222"/>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8F86123-9EC3-4121-B05B-BC10A4BCB86B}"/>
              </a:ext>
            </a:extLst>
          </p:cNvPr>
          <p:cNvSpPr>
            <a:spLocks noGrp="1"/>
          </p:cNvSpPr>
          <p:nvPr>
            <p:ph type="title"/>
          </p:nvPr>
        </p:nvSpPr>
        <p:spPr>
          <a:xfrm>
            <a:off x="1451579" y="804519"/>
            <a:ext cx="9962092" cy="1049235"/>
          </a:xfrm>
        </p:spPr>
        <p:txBody>
          <a:bodyPr>
            <a:noAutofit/>
          </a:bodyPr>
          <a:lstStyle/>
          <a:p>
            <a:r>
              <a:rPr lang="hr-HR" b="1" dirty="0"/>
              <a:t>Ciljevi </a:t>
            </a:r>
            <a:r>
              <a:rPr lang="hr-HR" dirty="0"/>
              <a:t>- </a:t>
            </a:r>
            <a:r>
              <a:rPr lang="hr-HR" b="1" dirty="0"/>
              <a:t>postignuti aktivnostima ovog projekta</a:t>
            </a:r>
            <a:br>
              <a:rPr lang="hr-HR" dirty="0"/>
            </a:br>
            <a:endParaRPr lang="hr-HR" dirty="0"/>
          </a:p>
        </p:txBody>
      </p:sp>
      <p:sp>
        <p:nvSpPr>
          <p:cNvPr id="4" name="Rezervirano mjesto sadržaja 2">
            <a:extLst>
              <a:ext uri="{FF2B5EF4-FFF2-40B4-BE49-F238E27FC236}">
                <a16:creationId xmlns:a16="http://schemas.microsoft.com/office/drawing/2014/main" id="{97592C26-7C21-40F7-A021-77B63CF98BF8}"/>
              </a:ext>
            </a:extLst>
          </p:cNvPr>
          <p:cNvSpPr txBox="1">
            <a:spLocks/>
          </p:cNvSpPr>
          <p:nvPr/>
        </p:nvSpPr>
        <p:spPr>
          <a:xfrm>
            <a:off x="1451579" y="2097374"/>
            <a:ext cx="9619192" cy="3196348"/>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hr-HR" sz="2400" dirty="0"/>
              <a:t>racionalna i efikasna uporaba tehnologije</a:t>
            </a:r>
          </a:p>
          <a:p>
            <a:r>
              <a:rPr lang="hr-HR" sz="2400" dirty="0"/>
              <a:t>razvoj novih metoda prenošenja znanja </a:t>
            </a:r>
          </a:p>
          <a:p>
            <a:r>
              <a:rPr lang="hr-HR" sz="2400" dirty="0"/>
              <a:t>razvijanje kreativnosti pojedinaca</a:t>
            </a:r>
          </a:p>
          <a:p>
            <a:r>
              <a:rPr lang="hr-HR" sz="2400" dirty="0"/>
              <a:t>podrška u emotivnom razvoju, socijalizaciji i samoostvarenju darovitih</a:t>
            </a:r>
          </a:p>
          <a:p>
            <a:r>
              <a:rPr lang="hr-HR" sz="2400" dirty="0"/>
              <a:t>strpljivost, srdačnost, susretljivost u podučavanju mlađih generacija</a:t>
            </a:r>
          </a:p>
        </p:txBody>
      </p:sp>
      <p:pic>
        <p:nvPicPr>
          <p:cNvPr id="2050" name="Picture 2" descr="Povezana slika">
            <a:extLst>
              <a:ext uri="{FF2B5EF4-FFF2-40B4-BE49-F238E27FC236}">
                <a16:creationId xmlns:a16="http://schemas.microsoft.com/office/drawing/2014/main" id="{57F195B2-684F-4845-BE90-E627812A479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972550" y="1701354"/>
            <a:ext cx="2938463" cy="322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98118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8F86123-9EC3-4121-B05B-BC10A4BCB86B}"/>
              </a:ext>
            </a:extLst>
          </p:cNvPr>
          <p:cNvSpPr>
            <a:spLocks noGrp="1"/>
          </p:cNvSpPr>
          <p:nvPr>
            <p:ph type="title"/>
          </p:nvPr>
        </p:nvSpPr>
        <p:spPr>
          <a:xfrm>
            <a:off x="1451579" y="804519"/>
            <a:ext cx="9962092" cy="1049235"/>
          </a:xfrm>
        </p:spPr>
        <p:txBody>
          <a:bodyPr>
            <a:noAutofit/>
          </a:bodyPr>
          <a:lstStyle/>
          <a:p>
            <a:r>
              <a:rPr lang="hr-HR" b="1" dirty="0"/>
              <a:t>Ciljevi </a:t>
            </a:r>
            <a:r>
              <a:rPr lang="hr-HR" dirty="0"/>
              <a:t>- </a:t>
            </a:r>
            <a:r>
              <a:rPr lang="hr-HR" b="1" dirty="0"/>
              <a:t>postignuti aktivnostima ovog projekta</a:t>
            </a:r>
            <a:br>
              <a:rPr lang="hr-HR" dirty="0"/>
            </a:br>
            <a:endParaRPr lang="hr-HR" dirty="0"/>
          </a:p>
        </p:txBody>
      </p:sp>
      <p:sp>
        <p:nvSpPr>
          <p:cNvPr id="3" name="Rezervirano mjesto sadržaja 2">
            <a:extLst>
              <a:ext uri="{FF2B5EF4-FFF2-40B4-BE49-F238E27FC236}">
                <a16:creationId xmlns:a16="http://schemas.microsoft.com/office/drawing/2014/main" id="{856C1CAE-3CC4-4F52-9716-4F9BD315146B}"/>
              </a:ext>
            </a:extLst>
          </p:cNvPr>
          <p:cNvSpPr>
            <a:spLocks noGrp="1"/>
          </p:cNvSpPr>
          <p:nvPr>
            <p:ph idx="1"/>
          </p:nvPr>
        </p:nvSpPr>
        <p:spPr>
          <a:xfrm>
            <a:off x="1451579" y="2072882"/>
            <a:ext cx="9789010" cy="4080268"/>
          </a:xfrm>
        </p:spPr>
        <p:txBody>
          <a:bodyPr>
            <a:noAutofit/>
          </a:bodyPr>
          <a:lstStyle/>
          <a:p>
            <a:pPr lvl="0"/>
            <a:r>
              <a:rPr lang="hr-HR" dirty="0"/>
              <a:t>pozitivan stav prema matematici i logičko razmišljanje </a:t>
            </a:r>
          </a:p>
          <a:p>
            <a:pPr lvl="0"/>
            <a:r>
              <a:rPr lang="hr-HR" dirty="0"/>
              <a:t>natjecateljski duh </a:t>
            </a:r>
          </a:p>
          <a:p>
            <a:pPr lvl="0"/>
            <a:r>
              <a:rPr lang="hr-HR" dirty="0"/>
              <a:t>produbljivanje matematičkog mišljenja</a:t>
            </a:r>
          </a:p>
          <a:p>
            <a:pPr lvl="0"/>
            <a:r>
              <a:rPr lang="hr-HR" dirty="0"/>
              <a:t>razvoj</a:t>
            </a:r>
          </a:p>
          <a:p>
            <a:pPr lvl="1"/>
            <a:r>
              <a:rPr lang="hr-HR" sz="2400" dirty="0"/>
              <a:t>geometrijskog mišljenja prostornog zora</a:t>
            </a:r>
          </a:p>
          <a:p>
            <a:pPr lvl="1"/>
            <a:r>
              <a:rPr lang="hr-HR" sz="2400" dirty="0"/>
              <a:t>suradničkog učenja</a:t>
            </a:r>
          </a:p>
          <a:p>
            <a:pPr lvl="1"/>
            <a:r>
              <a:rPr lang="hr-HR" sz="2400" dirty="0"/>
              <a:t>matematičkog i informatičkog stvaralaštva i kreativnog izričaja</a:t>
            </a:r>
          </a:p>
        </p:txBody>
      </p:sp>
      <p:pic>
        <p:nvPicPr>
          <p:cNvPr id="3078" name="Picture 6" descr="Povezana slika">
            <a:extLst>
              <a:ext uri="{FF2B5EF4-FFF2-40B4-BE49-F238E27FC236}">
                <a16:creationId xmlns:a16="http://schemas.microsoft.com/office/drawing/2014/main" id="{43BCA0D4-5E81-4899-A4DD-F4DAA2E2915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86994" y="2609850"/>
            <a:ext cx="3426677"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38302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156" name="Rectangle 70">
            <a:extLst>
              <a:ext uri="{FF2B5EF4-FFF2-40B4-BE49-F238E27FC236}">
                <a16:creationId xmlns:a16="http://schemas.microsoft.com/office/drawing/2014/main" id="{AF38CBB2-04B5-4ED2-92CA-ABA779049D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72">
            <a:extLst>
              <a:ext uri="{FF2B5EF4-FFF2-40B4-BE49-F238E27FC236}">
                <a16:creationId xmlns:a16="http://schemas.microsoft.com/office/drawing/2014/main" id="{A81BF76C-52E4-494B-86F2-4CBAC20E38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5" name="Picture 74">
            <a:extLst>
              <a:ext uri="{FF2B5EF4-FFF2-40B4-BE49-F238E27FC236}">
                <a16:creationId xmlns:a16="http://schemas.microsoft.com/office/drawing/2014/main" id="{0C24E7C2-F39B-4280-9B81-F15BBD93C3A9}"/>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7" name="Straight Connector 76">
            <a:extLst>
              <a:ext uri="{FF2B5EF4-FFF2-40B4-BE49-F238E27FC236}">
                <a16:creationId xmlns:a16="http://schemas.microsoft.com/office/drawing/2014/main" id="{F381DAA9-C4BA-4BB3-8F4B-3BC4B43EB33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9ECE436-E5C5-4600-9DAE-6A66A788E0D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1" name="Group 80">
            <a:extLst>
              <a:ext uri="{FF2B5EF4-FFF2-40B4-BE49-F238E27FC236}">
                <a16:creationId xmlns:a16="http://schemas.microsoft.com/office/drawing/2014/main" id="{CD0703AE-95DE-4C43-8272-BB33A5AD46D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82" name="Rectangle 81">
              <a:extLst>
                <a:ext uri="{FF2B5EF4-FFF2-40B4-BE49-F238E27FC236}">
                  <a16:creationId xmlns:a16="http://schemas.microsoft.com/office/drawing/2014/main" id="{2FF4B413-F360-4A9A-8F55-79C3961709A4}"/>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D129C2B7-6BA1-4DC0-8ED1-044AFBE47E4C}"/>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146" name="Picture 2" descr="http://ss-zdravstvena-st.skole.hr/upload/ss-zdravstvena-st/album/366/large_img_368218.jpg">
            <a:extLst>
              <a:ext uri="{FF2B5EF4-FFF2-40B4-BE49-F238E27FC236}">
                <a16:creationId xmlns:a16="http://schemas.microsoft.com/office/drawing/2014/main" id="{45C8687C-582D-4371-A479-D672511097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946"/>
          <a:stretch/>
        </p:blipFill>
        <p:spPr bwMode="auto">
          <a:xfrm>
            <a:off x="8116373" y="1116344"/>
            <a:ext cx="2799103" cy="1850789"/>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a:extLst>
              <a:ext uri="{FF2B5EF4-FFF2-40B4-BE49-F238E27FC236}">
                <a16:creationId xmlns:a16="http://schemas.microsoft.com/office/drawing/2014/main" id="{402CC1E9-BB8F-4228-8CE8-081E78CFC05D}"/>
              </a:ext>
            </a:extLst>
          </p:cNvPr>
          <p:cNvPicPr>
            <a:picLocks noChangeAspect="1"/>
          </p:cNvPicPr>
          <p:nvPr/>
        </p:nvPicPr>
        <p:blipFill rotWithShape="1">
          <a:blip r:embed="rId4"/>
          <a:srcRect t="943" r="3" b="3"/>
          <a:stretch/>
        </p:blipFill>
        <p:spPr>
          <a:xfrm>
            <a:off x="8116373" y="3131726"/>
            <a:ext cx="2799103" cy="1850790"/>
          </a:xfrm>
          <a:prstGeom prst="rect">
            <a:avLst/>
          </a:prstGeom>
        </p:spPr>
      </p:pic>
      <p:sp>
        <p:nvSpPr>
          <p:cNvPr id="2" name="Naslov 1">
            <a:extLst>
              <a:ext uri="{FF2B5EF4-FFF2-40B4-BE49-F238E27FC236}">
                <a16:creationId xmlns:a16="http://schemas.microsoft.com/office/drawing/2014/main" id="{B822CD44-3734-494F-B6E6-3FCF95AD68D2}"/>
              </a:ext>
            </a:extLst>
          </p:cNvPr>
          <p:cNvSpPr>
            <a:spLocks noGrp="1"/>
          </p:cNvSpPr>
          <p:nvPr>
            <p:ph type="title"/>
          </p:nvPr>
        </p:nvSpPr>
        <p:spPr>
          <a:xfrm>
            <a:off x="1451579" y="804519"/>
            <a:ext cx="5550357" cy="1049235"/>
          </a:xfrm>
        </p:spPr>
        <p:txBody>
          <a:bodyPr>
            <a:normAutofit/>
          </a:bodyPr>
          <a:lstStyle/>
          <a:p>
            <a:r>
              <a:rPr lang="hr-HR" dirty="0"/>
              <a:t>ZAKLJUČAK:</a:t>
            </a:r>
          </a:p>
        </p:txBody>
      </p:sp>
      <p:sp>
        <p:nvSpPr>
          <p:cNvPr id="3" name="Rezervirano mjesto sadržaja 2">
            <a:extLst>
              <a:ext uri="{FF2B5EF4-FFF2-40B4-BE49-F238E27FC236}">
                <a16:creationId xmlns:a16="http://schemas.microsoft.com/office/drawing/2014/main" id="{D9B1435A-161B-4C0A-A574-B1CF0456B564}"/>
              </a:ext>
            </a:extLst>
          </p:cNvPr>
          <p:cNvSpPr>
            <a:spLocks noGrp="1"/>
          </p:cNvSpPr>
          <p:nvPr>
            <p:ph idx="1"/>
          </p:nvPr>
        </p:nvSpPr>
        <p:spPr>
          <a:xfrm>
            <a:off x="1451579" y="2015732"/>
            <a:ext cx="5550357" cy="3450613"/>
          </a:xfrm>
        </p:spPr>
        <p:txBody>
          <a:bodyPr>
            <a:normAutofit/>
          </a:bodyPr>
          <a:lstStyle/>
          <a:p>
            <a:r>
              <a:rPr lang="hr-HR"/>
              <a:t>Učenici – volonteri Zdravstvene škole</a:t>
            </a:r>
          </a:p>
          <a:p>
            <a:pPr lvl="1"/>
            <a:r>
              <a:rPr lang="hr-HR"/>
              <a:t>vrhunski su odradili subotnje jutro</a:t>
            </a:r>
          </a:p>
          <a:p>
            <a:pPr lvl="1"/>
            <a:r>
              <a:rPr lang="hr-HR"/>
              <a:t>pokazali iznimnu količinu strpljenja</a:t>
            </a:r>
            <a:br>
              <a:rPr lang="hr-HR"/>
            </a:br>
            <a:r>
              <a:rPr lang="hr-HR"/>
              <a:t>i srdačnosti</a:t>
            </a:r>
          </a:p>
          <a:p>
            <a:pPr lvl="1"/>
            <a:r>
              <a:rPr lang="hr-HR"/>
              <a:t>bili izvrsni edukatori našim najmlađim</a:t>
            </a:r>
            <a:br>
              <a:rPr lang="hr-HR"/>
            </a:br>
            <a:r>
              <a:rPr lang="hr-HR"/>
              <a:t>sugrađanima</a:t>
            </a:r>
          </a:p>
          <a:p>
            <a:pPr marL="457200" lvl="1" indent="0">
              <a:buNone/>
            </a:pPr>
            <a:endParaRPr lang="hr-HR"/>
          </a:p>
        </p:txBody>
      </p:sp>
    </p:spTree>
    <p:extLst>
      <p:ext uri="{BB962C8B-B14F-4D97-AF65-F5344CB8AC3E}">
        <p14:creationId xmlns:p14="http://schemas.microsoft.com/office/powerpoint/2010/main" val="2710373334"/>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C70BFDB-979D-4D01-8764-154458F98B9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FCB5B7-E85D-4C9D-AE9B-2B04C20D7C3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0" name="Picture 19">
            <a:extLst>
              <a:ext uri="{FF2B5EF4-FFF2-40B4-BE49-F238E27FC236}">
                <a16:creationId xmlns:a16="http://schemas.microsoft.com/office/drawing/2014/main" id="{BAC44D98-B853-4420-8ED4-E3792706D41A}"/>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2" name="Straight Connector 21">
            <a:extLst>
              <a:ext uri="{FF2B5EF4-FFF2-40B4-BE49-F238E27FC236}">
                <a16:creationId xmlns:a16="http://schemas.microsoft.com/office/drawing/2014/main" id="{46625410-A0A9-42B8-96F9-540C7C42CBE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C48EA7D-6DFA-4BAB-B557-0D500356BE3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25" name="Rectangle 24">
              <a:extLst>
                <a:ext uri="{FF2B5EF4-FFF2-40B4-BE49-F238E27FC236}">
                  <a16:creationId xmlns:a16="http://schemas.microsoft.com/office/drawing/2014/main" id="{0A792C74-3AEF-46D7-BB84-FE0A1C9FDD8F}"/>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3F01C4D-F010-44B1-B80D-DE6D0036F405}"/>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66DEDBC9-7E02-4AC1-84C0-28900C560B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77965"/>
            <a:ext cx="3124515"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5D8167BA-4647-4588-9EF8-AFA0496DC8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1" name="Slika 10">
            <a:extLst>
              <a:ext uri="{FF2B5EF4-FFF2-40B4-BE49-F238E27FC236}">
                <a16:creationId xmlns:a16="http://schemas.microsoft.com/office/drawing/2014/main" id="{B04FC703-0C68-42CE-80B1-B7147B6FD10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85438" y="1183362"/>
            <a:ext cx="2799103" cy="3732137"/>
          </a:xfrm>
          <a:prstGeom prst="rect">
            <a:avLst/>
          </a:prstGeom>
        </p:spPr>
      </p:pic>
      <p:sp>
        <p:nvSpPr>
          <p:cNvPr id="2" name="Naslov 1">
            <a:extLst>
              <a:ext uri="{FF2B5EF4-FFF2-40B4-BE49-F238E27FC236}">
                <a16:creationId xmlns:a16="http://schemas.microsoft.com/office/drawing/2014/main" id="{CB648D58-5D61-403A-A2BA-6C23FA036A7A}"/>
              </a:ext>
            </a:extLst>
          </p:cNvPr>
          <p:cNvSpPr>
            <a:spLocks noGrp="1"/>
          </p:cNvSpPr>
          <p:nvPr>
            <p:ph type="title"/>
          </p:nvPr>
        </p:nvSpPr>
        <p:spPr>
          <a:xfrm>
            <a:off x="5188043" y="804520"/>
            <a:ext cx="5550355" cy="1049235"/>
          </a:xfrm>
        </p:spPr>
        <p:txBody>
          <a:bodyPr>
            <a:normAutofit/>
          </a:bodyPr>
          <a:lstStyle/>
          <a:p>
            <a:r>
              <a:rPr lang="hr-HR"/>
              <a:t>I za kraj….</a:t>
            </a:r>
          </a:p>
        </p:txBody>
      </p:sp>
      <p:sp>
        <p:nvSpPr>
          <p:cNvPr id="3" name="Rezervirano mjesto sadržaja 2">
            <a:extLst>
              <a:ext uri="{FF2B5EF4-FFF2-40B4-BE49-F238E27FC236}">
                <a16:creationId xmlns:a16="http://schemas.microsoft.com/office/drawing/2014/main" id="{2EB5E028-6F5E-4F7B-BCBA-FB0D3BC01D19}"/>
              </a:ext>
            </a:extLst>
          </p:cNvPr>
          <p:cNvSpPr>
            <a:spLocks noGrp="1"/>
          </p:cNvSpPr>
          <p:nvPr>
            <p:ph idx="1"/>
          </p:nvPr>
        </p:nvSpPr>
        <p:spPr>
          <a:xfrm>
            <a:off x="5188043" y="2015732"/>
            <a:ext cx="6843536" cy="3871721"/>
          </a:xfrm>
        </p:spPr>
        <p:txBody>
          <a:bodyPr>
            <a:normAutofit lnSpcReduction="10000"/>
          </a:bodyPr>
          <a:lstStyle/>
          <a:p>
            <a:pPr marL="0" indent="0">
              <a:lnSpc>
                <a:spcPct val="110000"/>
              </a:lnSpc>
              <a:buNone/>
            </a:pPr>
            <a:r>
              <a:rPr lang="hr-HR" dirty="0"/>
              <a:t>Od prvog do posljednjeg trenutka bili su</a:t>
            </a:r>
          </a:p>
          <a:p>
            <a:pPr>
              <a:lnSpc>
                <a:spcPct val="110000"/>
              </a:lnSpc>
            </a:pPr>
            <a:r>
              <a:rPr lang="hr-HR" dirty="0"/>
              <a:t>pažljivi i odgovorni</a:t>
            </a:r>
          </a:p>
          <a:p>
            <a:pPr>
              <a:lnSpc>
                <a:spcPct val="110000"/>
              </a:lnSpc>
            </a:pPr>
            <a:r>
              <a:rPr lang="hr-HR" dirty="0"/>
              <a:t>strpljivi i dragi</a:t>
            </a:r>
          </a:p>
          <a:p>
            <a:pPr>
              <a:lnSpc>
                <a:spcPct val="110000"/>
              </a:lnSpc>
            </a:pPr>
            <a:r>
              <a:rPr lang="hr-HR" dirty="0"/>
              <a:t>pristupačni i veseli</a:t>
            </a:r>
          </a:p>
          <a:p>
            <a:pPr marL="0" indent="0">
              <a:lnSpc>
                <a:spcPct val="110000"/>
              </a:lnSpc>
              <a:buNone/>
            </a:pPr>
            <a:endParaRPr lang="hr-HR" sz="700" dirty="0"/>
          </a:p>
          <a:p>
            <a:pPr marL="0" indent="0">
              <a:lnSpc>
                <a:spcPct val="110000"/>
              </a:lnSpc>
              <a:buNone/>
            </a:pPr>
            <a:r>
              <a:rPr lang="hr-HR" dirty="0"/>
              <a:t>Ponosni smo na naše učenike koji će sutra na svom radnom mjestu u splitskim zdravstvenim ustanovama, jednakim žarom raditi najhumaniji posao na svijetu pomažući nemoćnima i bolesnima</a:t>
            </a:r>
          </a:p>
        </p:txBody>
      </p:sp>
    </p:spTree>
    <p:extLst>
      <p:ext uri="{BB962C8B-B14F-4D97-AF65-F5344CB8AC3E}">
        <p14:creationId xmlns:p14="http://schemas.microsoft.com/office/powerpoint/2010/main" val="207245530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71F1AF-B4D4-4E85-A8E9-BA3F507D372C}"/>
              </a:ext>
            </a:extLst>
          </p:cNvPr>
          <p:cNvSpPr>
            <a:spLocks noGrp="1"/>
          </p:cNvSpPr>
          <p:nvPr>
            <p:ph type="title"/>
          </p:nvPr>
        </p:nvSpPr>
        <p:spPr/>
        <p:txBody>
          <a:bodyPr/>
          <a:lstStyle/>
          <a:p>
            <a:r>
              <a:rPr lang="hr-HR" dirty="0">
                <a:latin typeface="+mn-lt"/>
              </a:rPr>
              <a:t>IDEMO DALJE….</a:t>
            </a:r>
          </a:p>
        </p:txBody>
      </p:sp>
      <p:sp>
        <p:nvSpPr>
          <p:cNvPr id="4" name="Pravokutnik 3">
            <a:extLst>
              <a:ext uri="{FF2B5EF4-FFF2-40B4-BE49-F238E27FC236}">
                <a16:creationId xmlns:a16="http://schemas.microsoft.com/office/drawing/2014/main" id="{908C65F6-2D79-4509-A9B3-BB84E5B5086E}"/>
              </a:ext>
            </a:extLst>
          </p:cNvPr>
          <p:cNvSpPr/>
          <p:nvPr/>
        </p:nvSpPr>
        <p:spPr>
          <a:xfrm>
            <a:off x="1451579" y="2066245"/>
            <a:ext cx="10510024" cy="1815882"/>
          </a:xfrm>
          <a:prstGeom prst="rect">
            <a:avLst/>
          </a:prstGeom>
        </p:spPr>
        <p:txBody>
          <a:bodyPr wrap="square">
            <a:spAutoFit/>
          </a:bodyPr>
          <a:lstStyle/>
          <a:p>
            <a:r>
              <a:rPr lang="hr-HR" sz="2800" dirty="0"/>
              <a:t>Logični slijed je osmišljavanje projekta:</a:t>
            </a:r>
          </a:p>
          <a:p>
            <a:endParaRPr lang="hr-HR" sz="2800" b="1" dirty="0"/>
          </a:p>
          <a:p>
            <a:r>
              <a:rPr lang="hr-HR" sz="2800" b="1" dirty="0"/>
              <a:t>„MARJANSKOM STAZOM ZDRAVLJA DO ZNANJA”</a:t>
            </a:r>
          </a:p>
          <a:p>
            <a:endParaRPr lang="hr-HR" sz="2800" dirty="0"/>
          </a:p>
        </p:txBody>
      </p:sp>
      <p:pic>
        <p:nvPicPr>
          <p:cNvPr id="5" name="Slika 4">
            <a:extLst>
              <a:ext uri="{FF2B5EF4-FFF2-40B4-BE49-F238E27FC236}">
                <a16:creationId xmlns:a16="http://schemas.microsoft.com/office/drawing/2014/main" id="{1A9B993C-70D8-43EB-A6E7-F1B622B32389}"/>
              </a:ext>
            </a:extLst>
          </p:cNvPr>
          <p:cNvPicPr>
            <a:picLocks noChangeAspect="1"/>
          </p:cNvPicPr>
          <p:nvPr/>
        </p:nvPicPr>
        <p:blipFill>
          <a:blip r:embed="rId2"/>
          <a:stretch>
            <a:fillRect/>
          </a:stretch>
        </p:blipFill>
        <p:spPr>
          <a:xfrm>
            <a:off x="1451579" y="3577388"/>
            <a:ext cx="4968703" cy="2340000"/>
          </a:xfrm>
          <a:prstGeom prst="rect">
            <a:avLst/>
          </a:prstGeom>
          <a:effectLst>
            <a:softEdge rad="127000"/>
          </a:effectLst>
        </p:spPr>
      </p:pic>
      <p:pic>
        <p:nvPicPr>
          <p:cNvPr id="6" name="Slika 5">
            <a:extLst>
              <a:ext uri="{FF2B5EF4-FFF2-40B4-BE49-F238E27FC236}">
                <a16:creationId xmlns:a16="http://schemas.microsoft.com/office/drawing/2014/main" id="{1C40A5DF-93FB-4998-AB47-BF4F43608235}"/>
              </a:ext>
            </a:extLst>
          </p:cNvPr>
          <p:cNvPicPr>
            <a:picLocks noChangeAspect="1"/>
          </p:cNvPicPr>
          <p:nvPr/>
        </p:nvPicPr>
        <p:blipFill>
          <a:blip r:embed="rId3"/>
          <a:stretch>
            <a:fillRect/>
          </a:stretch>
        </p:blipFill>
        <p:spPr>
          <a:xfrm>
            <a:off x="6876282" y="3577388"/>
            <a:ext cx="4178572" cy="2340000"/>
          </a:xfrm>
          <a:prstGeom prst="rect">
            <a:avLst/>
          </a:prstGeom>
          <a:effectLst>
            <a:softEdge rad="127000"/>
          </a:effectLst>
        </p:spPr>
      </p:pic>
    </p:spTree>
    <p:extLst>
      <p:ext uri="{BB962C8B-B14F-4D97-AF65-F5344CB8AC3E}">
        <p14:creationId xmlns:p14="http://schemas.microsoft.com/office/powerpoint/2010/main" val="29381133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71F1AF-B4D4-4E85-A8E9-BA3F507D372C}"/>
              </a:ext>
            </a:extLst>
          </p:cNvPr>
          <p:cNvSpPr>
            <a:spLocks noGrp="1"/>
          </p:cNvSpPr>
          <p:nvPr>
            <p:ph type="title"/>
          </p:nvPr>
        </p:nvSpPr>
        <p:spPr/>
        <p:txBody>
          <a:bodyPr/>
          <a:lstStyle/>
          <a:p>
            <a:r>
              <a:rPr lang="hr-HR" dirty="0">
                <a:latin typeface="+mn-lt"/>
              </a:rPr>
              <a:t>IDEMO DALJE….</a:t>
            </a:r>
          </a:p>
        </p:txBody>
      </p:sp>
      <p:sp>
        <p:nvSpPr>
          <p:cNvPr id="4" name="Pravokutnik 3">
            <a:extLst>
              <a:ext uri="{FF2B5EF4-FFF2-40B4-BE49-F238E27FC236}">
                <a16:creationId xmlns:a16="http://schemas.microsoft.com/office/drawing/2014/main" id="{908C65F6-2D79-4509-A9B3-BB84E5B5086E}"/>
              </a:ext>
            </a:extLst>
          </p:cNvPr>
          <p:cNvSpPr/>
          <p:nvPr/>
        </p:nvSpPr>
        <p:spPr>
          <a:xfrm>
            <a:off x="1451579" y="2147888"/>
            <a:ext cx="9603275" cy="3046988"/>
          </a:xfrm>
          <a:prstGeom prst="rect">
            <a:avLst/>
          </a:prstGeom>
        </p:spPr>
        <p:txBody>
          <a:bodyPr wrap="square">
            <a:spAutoFit/>
          </a:bodyPr>
          <a:lstStyle/>
          <a:p>
            <a:r>
              <a:rPr lang="hr-HR" sz="2400" b="1" dirty="0"/>
              <a:t>Način realizacije: </a:t>
            </a:r>
          </a:p>
          <a:p>
            <a:endParaRPr lang="hr-HR" sz="2400" dirty="0"/>
          </a:p>
          <a:p>
            <a:pPr marL="285750" indent="-285750">
              <a:buFont typeface="Arial" panose="020B0604020202020204" pitchFamily="34" charset="0"/>
              <a:buChar char="•"/>
            </a:pPr>
            <a:r>
              <a:rPr lang="hr-HR" sz="2400" dirty="0"/>
              <a:t>u travnju, 2018.</a:t>
            </a:r>
          </a:p>
          <a:p>
            <a:pPr marL="285750" indent="-285750">
              <a:buFont typeface="Arial" panose="020B0604020202020204" pitchFamily="34" charset="0"/>
              <a:buChar char="•"/>
            </a:pPr>
            <a:r>
              <a:rPr lang="hr-HR" sz="2400" dirty="0"/>
              <a:t>poučnom, višesatnom šetnjom Marjanom</a:t>
            </a:r>
          </a:p>
          <a:p>
            <a:pPr marL="285750" indent="-285750">
              <a:buFont typeface="Arial" panose="020B0604020202020204" pitchFamily="34" charset="0"/>
              <a:buChar char="•"/>
            </a:pPr>
            <a:r>
              <a:rPr lang="hr-HR" sz="2400" dirty="0"/>
              <a:t>kreativnim i natjecateljskim radionicama koje će biti organizirane na vrhu Marjana</a:t>
            </a:r>
          </a:p>
          <a:p>
            <a:pPr marL="285750" indent="-285750">
              <a:buFont typeface="Arial" panose="020B0604020202020204" pitchFamily="34" charset="0"/>
              <a:buChar char="•"/>
            </a:pPr>
            <a:r>
              <a:rPr lang="hr-HR" sz="2400" dirty="0"/>
              <a:t>nalikovat će sajmu - sudionici obilaze ˝matematičke stanice˝ i punktove s ostalim kreativnim radionicama</a:t>
            </a:r>
          </a:p>
        </p:txBody>
      </p:sp>
      <p:pic>
        <p:nvPicPr>
          <p:cNvPr id="5" name="Picture 2" descr="http://ss-zdravstvena-st.skole.hr/upload/ss-zdravstvena-st/album/366/large_img_368754.jpg">
            <a:extLst>
              <a:ext uri="{FF2B5EF4-FFF2-40B4-BE49-F238E27FC236}">
                <a16:creationId xmlns:a16="http://schemas.microsoft.com/office/drawing/2014/main" id="{1707AE30-33B4-4FBB-938A-1C05076832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41" t="9424" r="2842"/>
          <a:stretch/>
        </p:blipFill>
        <p:spPr bwMode="auto">
          <a:xfrm>
            <a:off x="7170822" y="927891"/>
            <a:ext cx="3884032" cy="27154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768255"/>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71F1AF-B4D4-4E85-A8E9-BA3F507D372C}"/>
              </a:ext>
            </a:extLst>
          </p:cNvPr>
          <p:cNvSpPr>
            <a:spLocks noGrp="1"/>
          </p:cNvSpPr>
          <p:nvPr>
            <p:ph type="title"/>
          </p:nvPr>
        </p:nvSpPr>
        <p:spPr/>
        <p:txBody>
          <a:bodyPr/>
          <a:lstStyle/>
          <a:p>
            <a:r>
              <a:rPr lang="hr-HR" dirty="0">
                <a:latin typeface="+mn-lt"/>
              </a:rPr>
              <a:t>IDEMO DALJE….</a:t>
            </a:r>
          </a:p>
        </p:txBody>
      </p:sp>
      <p:sp>
        <p:nvSpPr>
          <p:cNvPr id="4" name="Pravokutnik 3">
            <a:extLst>
              <a:ext uri="{FF2B5EF4-FFF2-40B4-BE49-F238E27FC236}">
                <a16:creationId xmlns:a16="http://schemas.microsoft.com/office/drawing/2014/main" id="{908C65F6-2D79-4509-A9B3-BB84E5B5086E}"/>
              </a:ext>
            </a:extLst>
          </p:cNvPr>
          <p:cNvSpPr/>
          <p:nvPr/>
        </p:nvSpPr>
        <p:spPr>
          <a:xfrm>
            <a:off x="1451579" y="2359940"/>
            <a:ext cx="4781581" cy="2677656"/>
          </a:xfrm>
          <a:prstGeom prst="rect">
            <a:avLst/>
          </a:prstGeom>
        </p:spPr>
        <p:txBody>
          <a:bodyPr wrap="square">
            <a:spAutoFit/>
          </a:bodyPr>
          <a:lstStyle/>
          <a:p>
            <a:r>
              <a:rPr lang="hr-HR" sz="2400" b="1" dirty="0"/>
              <a:t>Način realizacije: </a:t>
            </a:r>
            <a:endParaRPr lang="hr-HR" sz="2400" dirty="0"/>
          </a:p>
          <a:p>
            <a:endParaRPr lang="hr-HR" sz="2400" dirty="0"/>
          </a:p>
          <a:p>
            <a:pPr marL="285750" indent="-285750">
              <a:buFont typeface="Arial" panose="020B0604020202020204" pitchFamily="34" charset="0"/>
              <a:buChar char="•"/>
            </a:pPr>
            <a:r>
              <a:rPr lang="hr-HR" sz="2400" dirty="0"/>
              <a:t>Nastavnici Zdravstvene škole će organizirati edukativnu šetnju</a:t>
            </a:r>
          </a:p>
          <a:p>
            <a:endParaRPr lang="hr-HR" sz="2400" dirty="0"/>
          </a:p>
          <a:p>
            <a:pPr marL="285750" indent="-285750">
              <a:buFont typeface="Arial" panose="020B0604020202020204" pitchFamily="34" charset="0"/>
              <a:buChar char="•"/>
            </a:pPr>
            <a:r>
              <a:rPr lang="hr-HR" sz="2400" dirty="0"/>
              <a:t>Volonteri, učenici Zdravstvene škole će pripremiti „radne točke”</a:t>
            </a:r>
          </a:p>
        </p:txBody>
      </p:sp>
      <p:pic>
        <p:nvPicPr>
          <p:cNvPr id="8" name="Picture 2" descr="http://ss-zdravstvena-st.skole.hr/upload/ss-zdravstvena-st/album/366/large_img_368222.jpg">
            <a:extLst>
              <a:ext uri="{FF2B5EF4-FFF2-40B4-BE49-F238E27FC236}">
                <a16:creationId xmlns:a16="http://schemas.microsoft.com/office/drawing/2014/main" id="{A892D815-EBF7-4230-A224-F1E7C1B301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7" r="3" b="3"/>
          <a:stretch/>
        </p:blipFill>
        <p:spPr bwMode="auto">
          <a:xfrm>
            <a:off x="6085534" y="2136592"/>
            <a:ext cx="4969320" cy="3365048"/>
          </a:xfrm>
          <a:prstGeom prst="rect">
            <a:avLst/>
          </a:prstGeom>
          <a:ln w="228600" cap="sq" cmpd="thickThin">
            <a:solidFill>
              <a:srgbClr val="000000"/>
            </a:solidFill>
            <a:prstDash val="solid"/>
            <a:miter lim="800000"/>
          </a:ln>
          <a:effectLst>
            <a:innerShdw blurRad="76200">
              <a:srgbClr val="000000"/>
            </a:innerShdw>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11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utnik 5">
            <a:extLst>
              <a:ext uri="{FF2B5EF4-FFF2-40B4-BE49-F238E27FC236}">
                <a16:creationId xmlns:a16="http://schemas.microsoft.com/office/drawing/2014/main" id="{4B20D7A1-8327-49A6-A84B-1A19B0C6502B}"/>
              </a:ext>
            </a:extLst>
          </p:cNvPr>
          <p:cNvSpPr/>
          <p:nvPr/>
        </p:nvSpPr>
        <p:spPr>
          <a:xfrm>
            <a:off x="5715000" y="1668424"/>
            <a:ext cx="2240280" cy="524617"/>
          </a:xfrm>
          <a:prstGeom prst="rect">
            <a:avLst/>
          </a:prstGeom>
          <a:solidFill>
            <a:srgbClr val="E14B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26" name="Picture 2" descr="Slikovni rezultat za udruga darovita djeca">
            <a:extLst>
              <a:ext uri="{FF2B5EF4-FFF2-40B4-BE49-F238E27FC236}">
                <a16:creationId xmlns:a16="http://schemas.microsoft.com/office/drawing/2014/main" id="{002189D0-16D4-4EE7-A5DB-06CF6C3A1779}"/>
              </a:ext>
            </a:extLst>
          </p:cNvPr>
          <p:cNvPicPr>
            <a:picLocks noChangeAspect="1" noChangeArrowheads="1"/>
          </p:cNvPicPr>
          <p:nvPr/>
        </p:nvPicPr>
        <p:blipFill>
          <a:blip r:embed="rId2">
            <a:clrChange>
              <a:clrFrom>
                <a:srgbClr val="CCCCCC"/>
              </a:clrFrom>
              <a:clrTo>
                <a:srgbClr val="CCCCCC">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15000" y="1009639"/>
            <a:ext cx="5339854" cy="1842188"/>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2A71F1AF-B4D4-4E85-A8E9-BA3F507D372C}"/>
              </a:ext>
            </a:extLst>
          </p:cNvPr>
          <p:cNvSpPr>
            <a:spLocks noGrp="1"/>
          </p:cNvSpPr>
          <p:nvPr>
            <p:ph type="title"/>
          </p:nvPr>
        </p:nvSpPr>
        <p:spPr/>
        <p:txBody>
          <a:bodyPr/>
          <a:lstStyle/>
          <a:p>
            <a:r>
              <a:rPr lang="hr-HR" dirty="0">
                <a:latin typeface="+mn-lt"/>
              </a:rPr>
              <a:t>IDEMO DALJE….</a:t>
            </a:r>
          </a:p>
        </p:txBody>
      </p:sp>
      <p:sp>
        <p:nvSpPr>
          <p:cNvPr id="4" name="Pravokutnik 3">
            <a:extLst>
              <a:ext uri="{FF2B5EF4-FFF2-40B4-BE49-F238E27FC236}">
                <a16:creationId xmlns:a16="http://schemas.microsoft.com/office/drawing/2014/main" id="{908C65F6-2D79-4509-A9B3-BB84E5B5086E}"/>
              </a:ext>
            </a:extLst>
          </p:cNvPr>
          <p:cNvSpPr/>
          <p:nvPr/>
        </p:nvSpPr>
        <p:spPr>
          <a:xfrm>
            <a:off x="1224891" y="2212982"/>
            <a:ext cx="9829963" cy="3416320"/>
          </a:xfrm>
          <a:prstGeom prst="rect">
            <a:avLst/>
          </a:prstGeom>
        </p:spPr>
        <p:txBody>
          <a:bodyPr wrap="square">
            <a:spAutoFit/>
          </a:bodyPr>
          <a:lstStyle/>
          <a:p>
            <a:pPr algn="just"/>
            <a:r>
              <a:rPr lang="hr-HR" sz="2400" b="1" dirty="0"/>
              <a:t>Način realizacije: </a:t>
            </a:r>
            <a:endParaRPr lang="hr-HR" sz="2400" dirty="0"/>
          </a:p>
          <a:p>
            <a:pPr algn="just"/>
            <a:endParaRPr lang="hr-HR" sz="2400" dirty="0"/>
          </a:p>
          <a:p>
            <a:pPr marL="285750" indent="-285750" algn="just">
              <a:buFont typeface="Arial" panose="020B0604020202020204" pitchFamily="34" charset="0"/>
              <a:buChar char="•"/>
            </a:pPr>
            <a:r>
              <a:rPr lang="hr-HR" sz="2400" dirty="0"/>
              <a:t>Udruga „Darovita djeca“ će</a:t>
            </a:r>
          </a:p>
          <a:p>
            <a:pPr marL="742950" lvl="1" indent="-285750" algn="just">
              <a:buFont typeface="Arial" panose="020B0604020202020204" pitchFamily="34" charset="0"/>
              <a:buChar char="•"/>
            </a:pPr>
            <a:r>
              <a:rPr lang="hr-HR" sz="2400" dirty="0"/>
              <a:t>pripremiti svoj štand u sklopu obilježavanja Dana planeta Zemlje na kojem će sudionike poučavati tehnikama reciklaže</a:t>
            </a:r>
          </a:p>
          <a:p>
            <a:pPr marL="742950" lvl="1" indent="-285750" algn="just">
              <a:buFont typeface="Arial" panose="020B0604020202020204" pitchFamily="34" charset="0"/>
              <a:buChar char="•"/>
            </a:pPr>
            <a:r>
              <a:rPr lang="hr-HR" sz="2400" dirty="0"/>
              <a:t>organizirat će i radionicu izrade glazbenih instrumenata od prikupljenog otpada</a:t>
            </a:r>
          </a:p>
          <a:p>
            <a:pPr marL="742950" lvl="1" indent="-285750" algn="just">
              <a:buFont typeface="Arial" panose="020B0604020202020204" pitchFamily="34" charset="0"/>
              <a:buChar char="•"/>
            </a:pPr>
            <a:r>
              <a:rPr lang="hr-HR" sz="2400" dirty="0"/>
              <a:t>angažirat će profesora glazbenog odgoja pod čijim će vodstvom sudionici zasvirati na netom izrađenom instrumentu</a:t>
            </a:r>
            <a:endParaRPr lang="hr-HR" sz="3600" dirty="0"/>
          </a:p>
        </p:txBody>
      </p:sp>
    </p:spTree>
    <p:extLst>
      <p:ext uri="{BB962C8B-B14F-4D97-AF65-F5344CB8AC3E}">
        <p14:creationId xmlns:p14="http://schemas.microsoft.com/office/powerpoint/2010/main" val="975343096"/>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EA042132-EF3E-4DCA-8B23-D054AFC9F8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E2642F-6025-4B22-A283-9B60F4765D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5" name="Picture 14">
            <a:extLst>
              <a:ext uri="{FF2B5EF4-FFF2-40B4-BE49-F238E27FC236}">
                <a16:creationId xmlns:a16="http://schemas.microsoft.com/office/drawing/2014/main" id="{AC34D715-F6AF-42BD-B021-F46BF6B549BD}"/>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EA5196A3-0319-4C04-B5B6-D1359F52F96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447C2785-96A0-48E9-A4E1-3E0DD3C4B62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20" name="Rectangle 19">
              <a:extLst>
                <a:ext uri="{FF2B5EF4-FFF2-40B4-BE49-F238E27FC236}">
                  <a16:creationId xmlns:a16="http://schemas.microsoft.com/office/drawing/2014/main" id="{4719DBFA-503D-4176-91F9-F5264971144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63365FB-D39D-4CCB-B9D7-70896EA522CB}"/>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2D87176B-036A-46E9-88B6-B602D3C1CB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3869" y="976036"/>
            <a:ext cx="3122837" cy="4138331"/>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6561942-7576-4906-820D-5DBB2DEE7BE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Slika 4">
            <a:extLst>
              <a:ext uri="{FF2B5EF4-FFF2-40B4-BE49-F238E27FC236}">
                <a16:creationId xmlns:a16="http://schemas.microsoft.com/office/drawing/2014/main" id="{7F1F3DBB-9C9E-438F-A730-96F91DE0B99F}"/>
              </a:ext>
            </a:extLst>
          </p:cNvPr>
          <p:cNvPicPr>
            <a:picLocks noChangeAspect="1"/>
          </p:cNvPicPr>
          <p:nvPr/>
        </p:nvPicPr>
        <p:blipFill>
          <a:blip r:embed="rId3"/>
          <a:stretch>
            <a:fillRect/>
          </a:stretch>
        </p:blipFill>
        <p:spPr>
          <a:xfrm>
            <a:off x="8590530" y="1116344"/>
            <a:ext cx="1850789" cy="1850789"/>
          </a:xfrm>
          <a:prstGeom prst="rect">
            <a:avLst/>
          </a:prstGeom>
        </p:spPr>
      </p:pic>
      <p:pic>
        <p:nvPicPr>
          <p:cNvPr id="6" name="Slika 5">
            <a:extLst>
              <a:ext uri="{FF2B5EF4-FFF2-40B4-BE49-F238E27FC236}">
                <a16:creationId xmlns:a16="http://schemas.microsoft.com/office/drawing/2014/main" id="{52EB4584-D4A1-4ACB-9F28-50390B4EA71E}"/>
              </a:ext>
            </a:extLst>
          </p:cNvPr>
          <p:cNvPicPr>
            <a:picLocks noChangeAspect="1"/>
          </p:cNvPicPr>
          <p:nvPr/>
        </p:nvPicPr>
        <p:blipFill>
          <a:blip r:embed="rId4"/>
          <a:stretch>
            <a:fillRect/>
          </a:stretch>
        </p:blipFill>
        <p:spPr>
          <a:xfrm>
            <a:off x="8590529" y="3131726"/>
            <a:ext cx="1850790" cy="1850790"/>
          </a:xfrm>
          <a:prstGeom prst="rect">
            <a:avLst/>
          </a:prstGeom>
        </p:spPr>
      </p:pic>
      <p:sp>
        <p:nvSpPr>
          <p:cNvPr id="2" name="Naslov 1">
            <a:extLst>
              <a:ext uri="{FF2B5EF4-FFF2-40B4-BE49-F238E27FC236}">
                <a16:creationId xmlns:a16="http://schemas.microsoft.com/office/drawing/2014/main" id="{E5C428AD-B4E5-42B9-A90C-DF55958BB61F}"/>
              </a:ext>
            </a:extLst>
          </p:cNvPr>
          <p:cNvSpPr>
            <a:spLocks noGrp="1"/>
          </p:cNvSpPr>
          <p:nvPr>
            <p:ph type="title"/>
          </p:nvPr>
        </p:nvSpPr>
        <p:spPr>
          <a:xfrm>
            <a:off x="1287852" y="812507"/>
            <a:ext cx="6025506" cy="1049235"/>
          </a:xfrm>
        </p:spPr>
        <p:txBody>
          <a:bodyPr>
            <a:normAutofit fontScale="90000"/>
          </a:bodyPr>
          <a:lstStyle/>
          <a:p>
            <a:r>
              <a:rPr lang="hr-HR" sz="2400" dirty="0"/>
              <a:t>Edukacija i priprema </a:t>
            </a:r>
            <a:r>
              <a:rPr lang="hr-HR" sz="2400" dirty="0">
                <a:latin typeface="Arial Black" panose="020B0A04020102020204" pitchFamily="34" charset="0"/>
              </a:rPr>
              <a:t>1</a:t>
            </a:r>
            <a:r>
              <a:rPr lang="hr-HR" sz="2400" b="1" dirty="0">
                <a:latin typeface="Arial Black" panose="020B0A04020102020204" pitchFamily="34" charset="0"/>
              </a:rPr>
              <a:t>7</a:t>
            </a:r>
            <a:r>
              <a:rPr lang="hr-HR" sz="2400" b="1" dirty="0"/>
              <a:t>  volontera </a:t>
            </a:r>
            <a:br>
              <a:rPr lang="hr-HR" sz="2400" b="1" dirty="0"/>
            </a:br>
            <a:r>
              <a:rPr lang="hr-HR" sz="2400" dirty="0"/>
              <a:t>učenika Zdravstvene škole </a:t>
            </a:r>
          </a:p>
        </p:txBody>
      </p:sp>
      <p:sp>
        <p:nvSpPr>
          <p:cNvPr id="3" name="Rezervirano mjesto sadržaja 2">
            <a:extLst>
              <a:ext uri="{FF2B5EF4-FFF2-40B4-BE49-F238E27FC236}">
                <a16:creationId xmlns:a16="http://schemas.microsoft.com/office/drawing/2014/main" id="{096A34F5-5B71-4944-8DF2-ADA4DA59E4AC}"/>
              </a:ext>
            </a:extLst>
          </p:cNvPr>
          <p:cNvSpPr>
            <a:spLocks noGrp="1"/>
          </p:cNvSpPr>
          <p:nvPr>
            <p:ph idx="1"/>
          </p:nvPr>
        </p:nvSpPr>
        <p:spPr>
          <a:xfrm>
            <a:off x="1451579" y="2015732"/>
            <a:ext cx="5550357" cy="3450613"/>
          </a:xfrm>
        </p:spPr>
        <p:txBody>
          <a:bodyPr>
            <a:normAutofit/>
          </a:bodyPr>
          <a:lstStyle/>
          <a:p>
            <a:pPr lvl="0"/>
            <a:r>
              <a:rPr lang="hr-HR" dirty="0"/>
              <a:t>kreativne radionice izrade </a:t>
            </a:r>
            <a:r>
              <a:rPr lang="hr-HR" b="1" dirty="0" err="1"/>
              <a:t>origamija</a:t>
            </a:r>
            <a:endParaRPr lang="hr-HR" b="1" dirty="0"/>
          </a:p>
          <a:p>
            <a:pPr lvl="0"/>
            <a:r>
              <a:rPr lang="hr-HR" dirty="0"/>
              <a:t>natjecateljske radionice rješavanja </a:t>
            </a:r>
            <a:r>
              <a:rPr lang="hr-HR" b="1" dirty="0" err="1"/>
              <a:t>tangrama</a:t>
            </a:r>
            <a:endParaRPr lang="hr-HR" b="1" dirty="0"/>
          </a:p>
          <a:p>
            <a:pPr lvl="0"/>
            <a:r>
              <a:rPr lang="hr-HR" dirty="0"/>
              <a:t>natjecateljske radionice rješavanja različitih zadataka sa </a:t>
            </a:r>
            <a:r>
              <a:rPr lang="hr-HR" b="1" dirty="0"/>
              <a:t>šibicama</a:t>
            </a:r>
          </a:p>
          <a:p>
            <a:pPr lvl="0"/>
            <a:r>
              <a:rPr lang="hr-HR" dirty="0"/>
              <a:t>natjecanje u Marjanskom </a:t>
            </a:r>
            <a:r>
              <a:rPr lang="hr-HR" b="1" dirty="0"/>
              <a:t>labirintu</a:t>
            </a:r>
          </a:p>
          <a:p>
            <a:endParaRPr lang="hr-HR" dirty="0"/>
          </a:p>
        </p:txBody>
      </p:sp>
    </p:spTree>
    <p:extLst>
      <p:ext uri="{BB962C8B-B14F-4D97-AF65-F5344CB8AC3E}">
        <p14:creationId xmlns:p14="http://schemas.microsoft.com/office/powerpoint/2010/main" val="99734452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250"/>
                                        <p:tgtEl>
                                          <p:spTgt spid="5"/>
                                        </p:tgtEl>
                                      </p:cBhvr>
                                    </p:animEffect>
                                  </p:childTnLst>
                                </p:cTn>
                              </p:par>
                            </p:childTnLst>
                          </p:cTn>
                        </p:par>
                        <p:par>
                          <p:cTn id="8" fill="hold">
                            <p:stCondLst>
                              <p:cond delay="125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71F1AF-B4D4-4E85-A8E9-BA3F507D372C}"/>
              </a:ext>
            </a:extLst>
          </p:cNvPr>
          <p:cNvSpPr>
            <a:spLocks noGrp="1"/>
          </p:cNvSpPr>
          <p:nvPr>
            <p:ph type="title"/>
          </p:nvPr>
        </p:nvSpPr>
        <p:spPr/>
        <p:txBody>
          <a:bodyPr/>
          <a:lstStyle/>
          <a:p>
            <a:r>
              <a:rPr lang="hr-HR" dirty="0">
                <a:latin typeface="+mn-lt"/>
              </a:rPr>
              <a:t>IDEMO DALJE….</a:t>
            </a:r>
          </a:p>
        </p:txBody>
      </p:sp>
      <p:sp>
        <p:nvSpPr>
          <p:cNvPr id="4" name="Pravokutnik 3">
            <a:extLst>
              <a:ext uri="{FF2B5EF4-FFF2-40B4-BE49-F238E27FC236}">
                <a16:creationId xmlns:a16="http://schemas.microsoft.com/office/drawing/2014/main" id="{908C65F6-2D79-4509-A9B3-BB84E5B5086E}"/>
              </a:ext>
            </a:extLst>
          </p:cNvPr>
          <p:cNvSpPr/>
          <p:nvPr/>
        </p:nvSpPr>
        <p:spPr>
          <a:xfrm>
            <a:off x="1224891" y="2082354"/>
            <a:ext cx="4246269" cy="3416320"/>
          </a:xfrm>
          <a:prstGeom prst="rect">
            <a:avLst/>
          </a:prstGeom>
        </p:spPr>
        <p:txBody>
          <a:bodyPr wrap="square">
            <a:spAutoFit/>
          </a:bodyPr>
          <a:lstStyle/>
          <a:p>
            <a:pPr algn="just"/>
            <a:r>
              <a:rPr lang="hr-HR" sz="2400" b="1" dirty="0"/>
              <a:t>Način realizacije:</a:t>
            </a:r>
          </a:p>
          <a:p>
            <a:pPr algn="just"/>
            <a:endParaRPr lang="hr-HR" sz="2400" b="1" dirty="0"/>
          </a:p>
          <a:p>
            <a:pPr marL="342900" indent="-342900" algn="just">
              <a:buFont typeface="Arial" panose="020B0604020202020204" pitchFamily="34" charset="0"/>
              <a:buChar char="•"/>
            </a:pPr>
            <a:r>
              <a:rPr lang="hr-HR" sz="2400" dirty="0"/>
              <a:t>Javne ustanove za upravljanje Park - šumom Marjan će:</a:t>
            </a:r>
          </a:p>
          <a:p>
            <a:pPr marL="800100" lvl="1" indent="-342900" algn="just">
              <a:buFont typeface="Arial" panose="020B0604020202020204" pitchFamily="34" charset="0"/>
              <a:buChar char="•"/>
            </a:pPr>
            <a:r>
              <a:rPr lang="hr-HR" sz="2400" dirty="0"/>
              <a:t>osmisliti Stazu zdravlja</a:t>
            </a:r>
          </a:p>
          <a:p>
            <a:pPr marL="800100" lvl="1" indent="-342900" algn="just">
              <a:buFont typeface="Arial" panose="020B0604020202020204" pitchFamily="34" charset="0"/>
              <a:buChar char="•"/>
            </a:pPr>
            <a:r>
              <a:rPr lang="hr-HR" sz="2400" dirty="0"/>
              <a:t>ucrtati je u mape da posluži ostalim školama i građanima</a:t>
            </a:r>
          </a:p>
          <a:p>
            <a:pPr algn="just"/>
            <a:r>
              <a:rPr lang="hr-HR" sz="2400" b="1" dirty="0"/>
              <a:t> </a:t>
            </a:r>
            <a:endParaRPr lang="hr-HR" sz="2400" dirty="0"/>
          </a:p>
        </p:txBody>
      </p:sp>
      <p:pic>
        <p:nvPicPr>
          <p:cNvPr id="5" name="Slika 4">
            <a:extLst>
              <a:ext uri="{FF2B5EF4-FFF2-40B4-BE49-F238E27FC236}">
                <a16:creationId xmlns:a16="http://schemas.microsoft.com/office/drawing/2014/main" id="{4BADAC1F-A666-4954-B2AD-15C57DA5E151}"/>
              </a:ext>
            </a:extLst>
          </p:cNvPr>
          <p:cNvPicPr>
            <a:picLocks noChangeAspect="1"/>
          </p:cNvPicPr>
          <p:nvPr/>
        </p:nvPicPr>
        <p:blipFill>
          <a:blip r:embed="rId3"/>
          <a:stretch>
            <a:fillRect/>
          </a:stretch>
        </p:blipFill>
        <p:spPr>
          <a:xfrm>
            <a:off x="5623560" y="2926080"/>
            <a:ext cx="5462588" cy="2572594"/>
          </a:xfrm>
          <a:prstGeom prst="rect">
            <a:avLst/>
          </a:prstGeom>
          <a:effectLst>
            <a:softEdge rad="127000"/>
          </a:effectLst>
        </p:spPr>
      </p:pic>
    </p:spTree>
    <p:extLst>
      <p:ext uri="{BB962C8B-B14F-4D97-AF65-F5344CB8AC3E}">
        <p14:creationId xmlns:p14="http://schemas.microsoft.com/office/powerpoint/2010/main" val="1859612816"/>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71F1AF-B4D4-4E85-A8E9-BA3F507D372C}"/>
              </a:ext>
            </a:extLst>
          </p:cNvPr>
          <p:cNvSpPr>
            <a:spLocks noGrp="1"/>
          </p:cNvSpPr>
          <p:nvPr>
            <p:ph type="title"/>
          </p:nvPr>
        </p:nvSpPr>
        <p:spPr>
          <a:xfrm>
            <a:off x="1451579" y="804519"/>
            <a:ext cx="9603275" cy="1049235"/>
          </a:xfrm>
        </p:spPr>
        <p:txBody>
          <a:bodyPr>
            <a:normAutofit/>
          </a:bodyPr>
          <a:lstStyle/>
          <a:p>
            <a:pPr algn="ctr"/>
            <a:r>
              <a:rPr lang="hr-HR" dirty="0"/>
              <a:t>MARJANSKOM STAZOM ZDRAVLJA DO ZNANJA</a:t>
            </a:r>
            <a:endParaRPr lang="hr-HR" dirty="0">
              <a:latin typeface="+mn-lt"/>
            </a:endParaRPr>
          </a:p>
        </p:txBody>
      </p:sp>
      <p:sp>
        <p:nvSpPr>
          <p:cNvPr id="4" name="Pravokutnik 3">
            <a:extLst>
              <a:ext uri="{FF2B5EF4-FFF2-40B4-BE49-F238E27FC236}">
                <a16:creationId xmlns:a16="http://schemas.microsoft.com/office/drawing/2014/main" id="{908C65F6-2D79-4509-A9B3-BB84E5B5086E}"/>
              </a:ext>
            </a:extLst>
          </p:cNvPr>
          <p:cNvSpPr/>
          <p:nvPr/>
        </p:nvSpPr>
        <p:spPr>
          <a:xfrm>
            <a:off x="1451579" y="2066245"/>
            <a:ext cx="1855501" cy="2246769"/>
          </a:xfrm>
          <a:prstGeom prst="rect">
            <a:avLst/>
          </a:prstGeom>
        </p:spPr>
        <p:txBody>
          <a:bodyPr wrap="square">
            <a:spAutoFit/>
          </a:bodyPr>
          <a:lstStyle/>
          <a:p>
            <a:r>
              <a:rPr lang="hr-HR" sz="2800" dirty="0"/>
              <a:t>Projekt koji čeka svoj red </a:t>
            </a:r>
          </a:p>
          <a:p>
            <a:endParaRPr lang="hr-HR" sz="2800" b="1" dirty="0"/>
          </a:p>
          <a:p>
            <a:endParaRPr lang="hr-HR" sz="2800" dirty="0"/>
          </a:p>
        </p:txBody>
      </p:sp>
      <p:pic>
        <p:nvPicPr>
          <p:cNvPr id="6" name="Slika 5">
            <a:extLst>
              <a:ext uri="{FF2B5EF4-FFF2-40B4-BE49-F238E27FC236}">
                <a16:creationId xmlns:a16="http://schemas.microsoft.com/office/drawing/2014/main" id="{1C40A5DF-93FB-4998-AB47-BF4F43608235}"/>
              </a:ext>
            </a:extLst>
          </p:cNvPr>
          <p:cNvPicPr>
            <a:picLocks noChangeAspect="1"/>
          </p:cNvPicPr>
          <p:nvPr/>
        </p:nvPicPr>
        <p:blipFill>
          <a:blip r:embed="rId2"/>
          <a:stretch>
            <a:fillRect/>
          </a:stretch>
        </p:blipFill>
        <p:spPr>
          <a:xfrm>
            <a:off x="4177812" y="2066245"/>
            <a:ext cx="6877042" cy="3851143"/>
          </a:xfrm>
          <a:prstGeom prst="rect">
            <a:avLst/>
          </a:prstGeom>
          <a:effectLst>
            <a:softEdge rad="127000"/>
          </a:effectLst>
        </p:spPr>
      </p:pic>
    </p:spTree>
    <p:extLst>
      <p:ext uri="{BB962C8B-B14F-4D97-AF65-F5344CB8AC3E}">
        <p14:creationId xmlns:p14="http://schemas.microsoft.com/office/powerpoint/2010/main" val="24573338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8446" name="Rectangle 70">
            <a:extLst>
              <a:ext uri="{FF2B5EF4-FFF2-40B4-BE49-F238E27FC236}">
                <a16:creationId xmlns:a16="http://schemas.microsoft.com/office/drawing/2014/main" id="{0CABCAE3-64FC-4149-819F-2C181282415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8447" name="Picture 72">
            <a:extLst>
              <a:ext uri="{FF2B5EF4-FFF2-40B4-BE49-F238E27FC236}">
                <a16:creationId xmlns:a16="http://schemas.microsoft.com/office/drawing/2014/main" id="{012FDCFE-9AD2-4D8A-8CBF-B3AA37EBF6DD}"/>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448" name="Straight Connector 74">
            <a:extLst>
              <a:ext uri="{FF2B5EF4-FFF2-40B4-BE49-F238E27FC236}">
                <a16:creationId xmlns:a16="http://schemas.microsoft.com/office/drawing/2014/main" id="{FBD463FC-4CA8-4FF4-85A3-AF9F4B98D21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449" name="Straight Connector 76">
            <a:extLst>
              <a:ext uri="{FF2B5EF4-FFF2-40B4-BE49-F238E27FC236}">
                <a16:creationId xmlns:a16="http://schemas.microsoft.com/office/drawing/2014/main" id="{BECF35C3-8B44-4F4B-BD25-4C01823DB22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450" name="Rectangle 78">
            <a:extLst>
              <a:ext uri="{FF2B5EF4-FFF2-40B4-BE49-F238E27FC236}">
                <a16:creationId xmlns:a16="http://schemas.microsoft.com/office/drawing/2014/main" id="{D0712110-0BC1-4B31-B3BB-63B44222E8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51" name="Rectangle 80">
            <a:extLst>
              <a:ext uri="{FF2B5EF4-FFF2-40B4-BE49-F238E27FC236}">
                <a16:creationId xmlns:a16="http://schemas.microsoft.com/office/drawing/2014/main" id="{4466B5F3-C053-4580-B04A-1EF949888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8452" name="Picture 82">
            <a:extLst>
              <a:ext uri="{FF2B5EF4-FFF2-40B4-BE49-F238E27FC236}">
                <a16:creationId xmlns:a16="http://schemas.microsoft.com/office/drawing/2014/main" id="{25CED634-E2D0-4AB7-96DD-816C9B52C5C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453" name="Straight Connector 84">
            <a:extLst>
              <a:ext uri="{FF2B5EF4-FFF2-40B4-BE49-F238E27FC236}">
                <a16:creationId xmlns:a16="http://schemas.microsoft.com/office/drawing/2014/main" id="{FCDDCDFB-696D-4FDF-9B58-24F71B7C37B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454" name="Straight Connector 86">
            <a:extLst>
              <a:ext uri="{FF2B5EF4-FFF2-40B4-BE49-F238E27FC236}">
                <a16:creationId xmlns:a16="http://schemas.microsoft.com/office/drawing/2014/main" id="{FA6123F2-4B61-414F-A7E5-5B7828EACAE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8434" name="Picture 2" descr="Povezana slika">
            <a:extLst>
              <a:ext uri="{FF2B5EF4-FFF2-40B4-BE49-F238E27FC236}">
                <a16:creationId xmlns:a16="http://schemas.microsoft.com/office/drawing/2014/main" id="{544B1FC4-C207-46BC-876D-8AFB13BDE0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89900" y="805583"/>
            <a:ext cx="4369464" cy="4660762"/>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946A9F61-DB8F-4A3D-A8BC-035665332246}"/>
              </a:ext>
            </a:extLst>
          </p:cNvPr>
          <p:cNvSpPr>
            <a:spLocks noGrp="1"/>
          </p:cNvSpPr>
          <p:nvPr>
            <p:ph type="title"/>
          </p:nvPr>
        </p:nvSpPr>
        <p:spPr>
          <a:xfrm>
            <a:off x="1452616" y="962902"/>
            <a:ext cx="4176384" cy="2380828"/>
          </a:xfrm>
        </p:spPr>
        <p:txBody>
          <a:bodyPr vert="horz" lIns="91440" tIns="45720" rIns="91440" bIns="0" rtlCol="0" anchor="b">
            <a:normAutofit/>
          </a:bodyPr>
          <a:lstStyle/>
          <a:p>
            <a:pPr algn="ctr"/>
            <a:r>
              <a:rPr lang="en-US" sz="4800" b="0" dirty="0" err="1">
                <a:effectLst/>
              </a:rPr>
              <a:t>Hvala</a:t>
            </a:r>
            <a:r>
              <a:rPr lang="en-US" sz="4800" b="0" dirty="0">
                <a:effectLst/>
              </a:rPr>
              <a:t> </a:t>
            </a:r>
            <a:r>
              <a:rPr lang="en-US" sz="4800" b="0" dirty="0" err="1">
                <a:effectLst/>
              </a:rPr>
              <a:t>na</a:t>
            </a:r>
            <a:r>
              <a:rPr lang="en-US" sz="4800" b="0" dirty="0">
                <a:effectLst/>
              </a:rPr>
              <a:t> </a:t>
            </a:r>
            <a:r>
              <a:rPr lang="en-US" sz="4800" b="0" dirty="0" err="1">
                <a:effectLst/>
              </a:rPr>
              <a:t>pažnji</a:t>
            </a:r>
            <a:endParaRPr lang="en-US" sz="4800" b="0" dirty="0">
              <a:effectLst/>
            </a:endParaRPr>
          </a:p>
        </p:txBody>
      </p:sp>
      <p:sp>
        <p:nvSpPr>
          <p:cNvPr id="13" name="TekstniOkvir 12">
            <a:extLst>
              <a:ext uri="{FF2B5EF4-FFF2-40B4-BE49-F238E27FC236}">
                <a16:creationId xmlns:a16="http://schemas.microsoft.com/office/drawing/2014/main" id="{BCF146A7-1E68-4ED9-83EB-0780065B6D61}"/>
              </a:ext>
            </a:extLst>
          </p:cNvPr>
          <p:cNvSpPr txBox="1"/>
          <p:nvPr/>
        </p:nvSpPr>
        <p:spPr>
          <a:xfrm>
            <a:off x="655741" y="6131064"/>
            <a:ext cx="4259159" cy="707886"/>
          </a:xfrm>
          <a:prstGeom prst="rect">
            <a:avLst/>
          </a:prstGeom>
          <a:noFill/>
        </p:spPr>
        <p:txBody>
          <a:bodyPr wrap="square" rtlCol="0">
            <a:spAutoFit/>
          </a:bodyPr>
          <a:lstStyle/>
          <a:p>
            <a:pPr algn="r"/>
            <a:r>
              <a:rPr lang="hr-HR" sz="2000" b="1" dirty="0">
                <a:solidFill>
                  <a:schemeClr val="bg1"/>
                </a:solidFill>
                <a:effectLst>
                  <a:outerShdw blurRad="38100" dist="38100" dir="2700000" algn="tl">
                    <a:srgbClr val="000000">
                      <a:alpha val="43137"/>
                    </a:srgbClr>
                  </a:outerShdw>
                </a:effectLst>
              </a:rPr>
              <a:t>Mirjana Gaćina Bilin, prof. mentor</a:t>
            </a:r>
          </a:p>
          <a:p>
            <a:pPr algn="r"/>
            <a:r>
              <a:rPr lang="hr-HR" sz="2000" b="1" dirty="0">
                <a:solidFill>
                  <a:schemeClr val="bg1"/>
                </a:solidFill>
                <a:effectLst>
                  <a:outerShdw blurRad="38100" dist="38100" dir="2700000" algn="tl">
                    <a:srgbClr val="000000">
                      <a:alpha val="43137"/>
                    </a:srgbClr>
                  </a:outerShdw>
                </a:effectLst>
              </a:rPr>
              <a:t>mirjana.gacina-bilin@skole.hr</a:t>
            </a:r>
          </a:p>
        </p:txBody>
      </p:sp>
    </p:spTree>
    <p:extLst>
      <p:ext uri="{BB962C8B-B14F-4D97-AF65-F5344CB8AC3E}">
        <p14:creationId xmlns:p14="http://schemas.microsoft.com/office/powerpoint/2010/main" val="2020919694"/>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C0FA5D-3F1E-4244-ADF4-9F282BA7EC98}"/>
              </a:ext>
            </a:extLst>
          </p:cNvPr>
          <p:cNvSpPr>
            <a:spLocks noGrp="1"/>
          </p:cNvSpPr>
          <p:nvPr>
            <p:ph type="title"/>
          </p:nvPr>
        </p:nvSpPr>
        <p:spPr/>
        <p:txBody>
          <a:bodyPr/>
          <a:lstStyle/>
          <a:p>
            <a:r>
              <a:rPr lang="hr-HR" dirty="0">
                <a:highlight>
                  <a:srgbClr val="FFFF00"/>
                </a:highlight>
              </a:rPr>
              <a:t>ZA INTERAKCIJU:</a:t>
            </a:r>
          </a:p>
        </p:txBody>
      </p:sp>
      <p:sp>
        <p:nvSpPr>
          <p:cNvPr id="3" name="Rezervirano mjesto sadržaja 2">
            <a:extLst>
              <a:ext uri="{FF2B5EF4-FFF2-40B4-BE49-F238E27FC236}">
                <a16:creationId xmlns:a16="http://schemas.microsoft.com/office/drawing/2014/main" id="{0F5330A3-2CC6-401B-965C-E37A248EA1B4}"/>
              </a:ext>
            </a:extLst>
          </p:cNvPr>
          <p:cNvSpPr>
            <a:spLocks noGrp="1"/>
          </p:cNvSpPr>
          <p:nvPr>
            <p:ph idx="1"/>
          </p:nvPr>
        </p:nvSpPr>
        <p:spPr/>
        <p:txBody>
          <a:bodyPr>
            <a:normAutofit/>
          </a:bodyPr>
          <a:lstStyle/>
          <a:p>
            <a:pPr lvl="0"/>
            <a:r>
              <a:rPr lang="hr-HR" dirty="0"/>
              <a:t>ŠIBICE -prezentirati problem na slajdu i podijeliti im šibice i </a:t>
            </a:r>
            <a:r>
              <a:rPr lang="hr-HR" dirty="0" err="1"/>
              <a:t>kartončiće</a:t>
            </a:r>
            <a:r>
              <a:rPr lang="hr-HR" dirty="0"/>
              <a:t> kao podlogu</a:t>
            </a:r>
          </a:p>
          <a:p>
            <a:pPr marL="0" indent="0">
              <a:buNone/>
            </a:pPr>
            <a:r>
              <a:rPr lang="hr-HR" dirty="0"/>
              <a:t> </a:t>
            </a:r>
          </a:p>
          <a:p>
            <a:pPr lvl="0"/>
            <a:r>
              <a:rPr lang="hr-HR" dirty="0"/>
              <a:t>TANGRAMI- pripremiti predložak i trokutiće – timski rad,  štopat vrijeme</a:t>
            </a:r>
          </a:p>
          <a:p>
            <a:pPr marL="0" indent="0">
              <a:buNone/>
            </a:pPr>
            <a:endParaRPr lang="hr-HR" dirty="0"/>
          </a:p>
          <a:p>
            <a:r>
              <a:rPr lang="hr-HR" dirty="0"/>
              <a:t>Slikaju i svoj rezultat </a:t>
            </a:r>
            <a:r>
              <a:rPr lang="hr-HR" dirty="0" err="1"/>
              <a:t>uploadaju</a:t>
            </a:r>
            <a:r>
              <a:rPr lang="hr-HR" dirty="0"/>
              <a:t> na </a:t>
            </a:r>
            <a:r>
              <a:rPr lang="hr-HR" dirty="0" err="1"/>
              <a:t>spiral</a:t>
            </a:r>
            <a:r>
              <a:rPr lang="hr-HR" dirty="0"/>
              <a:t> ili </a:t>
            </a:r>
            <a:r>
              <a:rPr lang="hr-HR" dirty="0" err="1"/>
              <a:t>padlet</a:t>
            </a:r>
            <a:r>
              <a:rPr lang="hr-HR"/>
              <a:t>…</a:t>
            </a:r>
            <a:endParaRPr lang="hr-HR" dirty="0"/>
          </a:p>
          <a:p>
            <a:endParaRPr lang="hr-HR" dirty="0"/>
          </a:p>
        </p:txBody>
      </p:sp>
    </p:spTree>
    <p:extLst>
      <p:ext uri="{BB962C8B-B14F-4D97-AF65-F5344CB8AC3E}">
        <p14:creationId xmlns:p14="http://schemas.microsoft.com/office/powerpoint/2010/main" val="165613782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D61757C-8EF0-4453-95D9-78E78C610EB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6399" y="2012810"/>
            <a:ext cx="4969251" cy="3459865"/>
            <a:chOff x="1446399" y="2012810"/>
            <a:chExt cx="4969251" cy="3459865"/>
          </a:xfrm>
        </p:grpSpPr>
        <p:sp>
          <p:nvSpPr>
            <p:cNvPr id="72" name="Rectangle 71">
              <a:extLst>
                <a:ext uri="{FF2B5EF4-FFF2-40B4-BE49-F238E27FC236}">
                  <a16:creationId xmlns:a16="http://schemas.microsoft.com/office/drawing/2014/main" id="{600A610F-62B5-4C04-8952-347042B44908}"/>
                </a:ext>
              </a:extLst>
            </p:cNvPr>
            <p:cNvSpPr/>
            <p:nvPr>
              <p:extLst>
                <p:ext uri="{386F3935-93C4-4BCD-93E2-E3B085C9AB24}">
                  <p16:designElem xmlns:p16="http://schemas.microsoft.com/office/powerpoint/2015/main" val="1"/>
                </p:ext>
              </p:extLst>
            </p:nvPr>
          </p:nvSpPr>
          <p:spPr>
            <a:xfrm>
              <a:off x="1446399" y="2012810"/>
              <a:ext cx="4969251" cy="3459865"/>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4205C7C-BE45-4F4D-8447-A9ED1A2E33A1}"/>
                </a:ext>
              </a:extLst>
            </p:cNvPr>
            <p:cNvSpPr/>
            <p:nvPr>
              <p:extLst>
                <p:ext uri="{386F3935-93C4-4BCD-93E2-E3B085C9AB24}">
                  <p16:designElem xmlns:p16="http://schemas.microsoft.com/office/powerpoint/2015/main" val="1"/>
                </p:ext>
              </p:extLst>
            </p:nvPr>
          </p:nvSpPr>
          <p:spPr>
            <a:xfrm>
              <a:off x="1595362" y="2182137"/>
              <a:ext cx="4654871" cy="313000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5" name="Rectangle 74">
            <a:extLst>
              <a:ext uri="{FF2B5EF4-FFF2-40B4-BE49-F238E27FC236}">
                <a16:creationId xmlns:a16="http://schemas.microsoft.com/office/drawing/2014/main" id="{51928CC6-3F4E-46C9-BEEE-47A9EE3FC48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9088" y="2345863"/>
            <a:ext cx="4314860" cy="2797627"/>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an zaštite prirode, Marjan">
            <a:extLst>
              <a:ext uri="{FF2B5EF4-FFF2-40B4-BE49-F238E27FC236}">
                <a16:creationId xmlns:a16="http://schemas.microsoft.com/office/drawing/2014/main" id="{AA14595C-284E-4EDF-B160-2816572611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553"/>
          <a:stretch/>
        </p:blipFill>
        <p:spPr bwMode="auto">
          <a:xfrm>
            <a:off x="1900462" y="2712032"/>
            <a:ext cx="4032112" cy="2060345"/>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F9D46D52-80B8-4863-845C-48473CA0AA88}"/>
              </a:ext>
            </a:extLst>
          </p:cNvPr>
          <p:cNvSpPr>
            <a:spLocks noGrp="1"/>
          </p:cNvSpPr>
          <p:nvPr>
            <p:ph type="title"/>
          </p:nvPr>
        </p:nvSpPr>
        <p:spPr>
          <a:xfrm>
            <a:off x="1451579" y="804519"/>
            <a:ext cx="9603275" cy="1049235"/>
          </a:xfrm>
        </p:spPr>
        <p:txBody>
          <a:bodyPr>
            <a:normAutofit/>
          </a:bodyPr>
          <a:lstStyle/>
          <a:p>
            <a:r>
              <a:rPr lang="hr-HR" b="1" dirty="0"/>
              <a:t>Namjena radionica</a:t>
            </a:r>
          </a:p>
        </p:txBody>
      </p:sp>
      <p:sp>
        <p:nvSpPr>
          <p:cNvPr id="3" name="Rezervirano mjesto sadržaja 2">
            <a:extLst>
              <a:ext uri="{FF2B5EF4-FFF2-40B4-BE49-F238E27FC236}">
                <a16:creationId xmlns:a16="http://schemas.microsoft.com/office/drawing/2014/main" id="{D79900C2-133B-4A94-9972-134EA6DA1586}"/>
              </a:ext>
            </a:extLst>
          </p:cNvPr>
          <p:cNvSpPr>
            <a:spLocks noGrp="1"/>
          </p:cNvSpPr>
          <p:nvPr>
            <p:ph idx="1"/>
          </p:nvPr>
        </p:nvSpPr>
        <p:spPr>
          <a:xfrm>
            <a:off x="6768060" y="2016899"/>
            <a:ext cx="4982662" cy="3660001"/>
          </a:xfrm>
        </p:spPr>
        <p:txBody>
          <a:bodyPr>
            <a:normAutofit fontScale="92500" lnSpcReduction="20000"/>
          </a:bodyPr>
          <a:lstStyle/>
          <a:p>
            <a:r>
              <a:rPr lang="hr-HR" dirty="0"/>
              <a:t>najmlađim uzrastima grada Splita</a:t>
            </a:r>
          </a:p>
          <a:p>
            <a:r>
              <a:rPr lang="hr-HR" dirty="0"/>
              <a:t>polaznicima udruge Darovita djeca </a:t>
            </a:r>
          </a:p>
          <a:p>
            <a:pPr marL="0" indent="0">
              <a:buNone/>
            </a:pPr>
            <a:endParaRPr lang="hr-HR" dirty="0"/>
          </a:p>
          <a:p>
            <a:pPr marL="0" lvl="1" indent="0">
              <a:buNone/>
            </a:pPr>
            <a:endParaRPr lang="hr-HR" sz="2400" dirty="0"/>
          </a:p>
          <a:p>
            <a:pPr marL="0" lvl="1" indent="0">
              <a:buNone/>
            </a:pPr>
            <a:r>
              <a:rPr lang="hr-HR" sz="2400" dirty="0"/>
              <a:t>Jutro je započelo poučnom šetnjom organiziranom za djecu i roditelje grada Splita</a:t>
            </a:r>
          </a:p>
          <a:p>
            <a:pPr marL="177800" lvl="2" indent="0">
              <a:buNone/>
            </a:pPr>
            <a:r>
              <a:rPr lang="hr-HR" sz="2200" dirty="0"/>
              <a:t>START – prva vidilica</a:t>
            </a:r>
          </a:p>
          <a:p>
            <a:pPr marL="177800" lvl="2" indent="0">
              <a:buNone/>
            </a:pPr>
            <a:r>
              <a:rPr lang="hr-HR" sz="2200" dirty="0"/>
              <a:t>CILJ – radionice na vrhu Marjana (ZOO vrt)</a:t>
            </a:r>
          </a:p>
        </p:txBody>
      </p:sp>
    </p:spTree>
    <p:extLst>
      <p:ext uri="{BB962C8B-B14F-4D97-AF65-F5344CB8AC3E}">
        <p14:creationId xmlns:p14="http://schemas.microsoft.com/office/powerpoint/2010/main" val="4153592946"/>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93401815-9C3D-43EE-B4E4-2504090CEF0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72" name="Rectangle 71">
              <a:extLst>
                <a:ext uri="{FF2B5EF4-FFF2-40B4-BE49-F238E27FC236}">
                  <a16:creationId xmlns:a16="http://schemas.microsoft.com/office/drawing/2014/main" id="{CDC52205-72B7-41BE-99DF-6B24F25ED6A7}"/>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98BFFC9-C8B3-41FE-B9CC-C492B0794550}"/>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194" name="Picture 2" descr="http://ss-zdravstvena-st.skole.hr/upload/ss-zdravstvena-st/album/366/large_img_368222.jpg">
            <a:extLst>
              <a:ext uri="{FF2B5EF4-FFF2-40B4-BE49-F238E27FC236}">
                <a16:creationId xmlns:a16="http://schemas.microsoft.com/office/drawing/2014/main" id="{DFE4E0AD-9D46-49F9-8466-03CD820D6D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7" r="3" b="3"/>
          <a:stretch/>
        </p:blipFill>
        <p:spPr bwMode="auto">
          <a:xfrm>
            <a:off x="6277257" y="2174242"/>
            <a:ext cx="4613872" cy="3124351"/>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B2B9579D-236C-42BF-9897-CF715C7F2D55}"/>
              </a:ext>
            </a:extLst>
          </p:cNvPr>
          <p:cNvSpPr>
            <a:spLocks noGrp="1"/>
          </p:cNvSpPr>
          <p:nvPr>
            <p:ph type="title"/>
          </p:nvPr>
        </p:nvSpPr>
        <p:spPr>
          <a:xfrm>
            <a:off x="1451579" y="804519"/>
            <a:ext cx="9603275" cy="1049235"/>
          </a:xfrm>
        </p:spPr>
        <p:txBody>
          <a:bodyPr>
            <a:normAutofit/>
          </a:bodyPr>
          <a:lstStyle/>
          <a:p>
            <a:r>
              <a:rPr lang="hr-HR" dirty="0"/>
              <a:t>Priprema za radionice  -  </a:t>
            </a:r>
            <a:r>
              <a:rPr lang="hr-HR" b="1" dirty="0"/>
              <a:t>mjesec dana</a:t>
            </a:r>
            <a:endParaRPr lang="hr-HR" dirty="0"/>
          </a:p>
        </p:txBody>
      </p:sp>
      <p:sp>
        <p:nvSpPr>
          <p:cNvPr id="3" name="Rezervirano mjesto sadržaja 2">
            <a:extLst>
              <a:ext uri="{FF2B5EF4-FFF2-40B4-BE49-F238E27FC236}">
                <a16:creationId xmlns:a16="http://schemas.microsoft.com/office/drawing/2014/main" id="{44F7BBB9-6428-4D24-9530-8C431D434E5C}"/>
              </a:ext>
            </a:extLst>
          </p:cNvPr>
          <p:cNvSpPr>
            <a:spLocks noGrp="1"/>
          </p:cNvSpPr>
          <p:nvPr>
            <p:ph idx="1"/>
          </p:nvPr>
        </p:nvSpPr>
        <p:spPr>
          <a:xfrm>
            <a:off x="1451579" y="2015734"/>
            <a:ext cx="4307537" cy="3450613"/>
          </a:xfrm>
        </p:spPr>
        <p:txBody>
          <a:bodyPr>
            <a:normAutofit/>
          </a:bodyPr>
          <a:lstStyle/>
          <a:p>
            <a:pPr>
              <a:lnSpc>
                <a:spcPct val="110000"/>
              </a:lnSpc>
            </a:pPr>
            <a:r>
              <a:rPr lang="hr-HR" dirty="0"/>
              <a:t>radionice i natjecanja su održali su učenici prvih, drugih i trećih razreda</a:t>
            </a:r>
          </a:p>
          <a:p>
            <a:pPr marL="0" indent="0">
              <a:lnSpc>
                <a:spcPct val="110000"/>
              </a:lnSpc>
              <a:buNone/>
            </a:pPr>
            <a:endParaRPr lang="hr-HR" dirty="0"/>
          </a:p>
          <a:p>
            <a:pPr marL="898525" lvl="1" indent="-255588">
              <a:lnSpc>
                <a:spcPct val="110000"/>
              </a:lnSpc>
            </a:pPr>
            <a:r>
              <a:rPr lang="hr-HR" sz="2400" dirty="0"/>
              <a:t>njih sedamnaest</a:t>
            </a:r>
          </a:p>
        </p:txBody>
      </p:sp>
    </p:spTree>
    <p:extLst>
      <p:ext uri="{BB962C8B-B14F-4D97-AF65-F5344CB8AC3E}">
        <p14:creationId xmlns:p14="http://schemas.microsoft.com/office/powerpoint/2010/main" val="2560712844"/>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pSp>
        <p:nvGrpSpPr>
          <p:cNvPr id="13" name="Group 8">
            <a:extLst>
              <a:ext uri="{FF2B5EF4-FFF2-40B4-BE49-F238E27FC236}">
                <a16:creationId xmlns:a16="http://schemas.microsoft.com/office/drawing/2014/main" id="{9BBF2CDE-35D9-4B83-8A27-7417A116232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59130" y="2012810"/>
            <a:ext cx="4954206" cy="3453535"/>
            <a:chOff x="7807230" y="2012810"/>
            <a:chExt cx="3251252" cy="3459865"/>
          </a:xfrm>
        </p:grpSpPr>
        <p:sp>
          <p:nvSpPr>
            <p:cNvPr id="10" name="Rectangle 9">
              <a:extLst>
                <a:ext uri="{FF2B5EF4-FFF2-40B4-BE49-F238E27FC236}">
                  <a16:creationId xmlns:a16="http://schemas.microsoft.com/office/drawing/2014/main" id="{86B8A987-6618-4D33-A702-A399F6C297A9}"/>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344FC9-2E16-45B0-8F64-1F4DAECFC0A9}"/>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Slika 3">
            <a:extLst>
              <a:ext uri="{FF2B5EF4-FFF2-40B4-BE49-F238E27FC236}">
                <a16:creationId xmlns:a16="http://schemas.microsoft.com/office/drawing/2014/main" id="{EA9D58D3-51EB-4C72-98F5-E1F135F33F1B}"/>
              </a:ext>
            </a:extLst>
          </p:cNvPr>
          <p:cNvPicPr>
            <a:picLocks noChangeAspect="1"/>
          </p:cNvPicPr>
          <p:nvPr/>
        </p:nvPicPr>
        <p:blipFill rotWithShape="1">
          <a:blip r:embed="rId2"/>
          <a:srcRect r="1430" b="3"/>
          <a:stretch/>
        </p:blipFill>
        <p:spPr>
          <a:xfrm>
            <a:off x="1635739" y="2174242"/>
            <a:ext cx="4613872" cy="3124351"/>
          </a:xfrm>
          <a:prstGeom prst="rect">
            <a:avLst/>
          </a:prstGeom>
        </p:spPr>
      </p:pic>
      <p:sp>
        <p:nvSpPr>
          <p:cNvPr id="2" name="Naslov 1">
            <a:extLst>
              <a:ext uri="{FF2B5EF4-FFF2-40B4-BE49-F238E27FC236}">
                <a16:creationId xmlns:a16="http://schemas.microsoft.com/office/drawing/2014/main" id="{B2B9579D-236C-42BF-9897-CF715C7F2D55}"/>
              </a:ext>
            </a:extLst>
          </p:cNvPr>
          <p:cNvSpPr>
            <a:spLocks noGrp="1"/>
          </p:cNvSpPr>
          <p:nvPr>
            <p:ph type="title"/>
          </p:nvPr>
        </p:nvSpPr>
        <p:spPr>
          <a:xfrm>
            <a:off x="1451579" y="804519"/>
            <a:ext cx="9603275" cy="1049235"/>
          </a:xfrm>
        </p:spPr>
        <p:txBody>
          <a:bodyPr>
            <a:normAutofit/>
          </a:bodyPr>
          <a:lstStyle/>
          <a:p>
            <a:r>
              <a:rPr lang="hr-HR" dirty="0"/>
              <a:t>Priprema za radionice  -  </a:t>
            </a:r>
            <a:r>
              <a:rPr lang="hr-HR" b="1" dirty="0"/>
              <a:t>mjesec dana</a:t>
            </a:r>
            <a:endParaRPr lang="hr-HR" dirty="0"/>
          </a:p>
        </p:txBody>
      </p:sp>
      <p:sp>
        <p:nvSpPr>
          <p:cNvPr id="3" name="Rezervirano mjesto sadržaja 2">
            <a:extLst>
              <a:ext uri="{FF2B5EF4-FFF2-40B4-BE49-F238E27FC236}">
                <a16:creationId xmlns:a16="http://schemas.microsoft.com/office/drawing/2014/main" id="{44F7BBB9-6428-4D24-9530-8C431D434E5C}"/>
              </a:ext>
            </a:extLst>
          </p:cNvPr>
          <p:cNvSpPr>
            <a:spLocks noGrp="1"/>
          </p:cNvSpPr>
          <p:nvPr>
            <p:ph idx="1"/>
          </p:nvPr>
        </p:nvSpPr>
        <p:spPr>
          <a:xfrm>
            <a:off x="6753727" y="2026118"/>
            <a:ext cx="4539916" cy="3450613"/>
          </a:xfrm>
        </p:spPr>
        <p:txBody>
          <a:bodyPr>
            <a:normAutofit fontScale="92500"/>
          </a:bodyPr>
          <a:lstStyle/>
          <a:p>
            <a:pPr>
              <a:lnSpc>
                <a:spcPct val="110000"/>
              </a:lnSpc>
            </a:pPr>
            <a:r>
              <a:rPr lang="hr-HR" dirty="0"/>
              <a:t>djeca nižih razreda osnovne škole su dobila priliku otkriti ljepotu</a:t>
            </a:r>
            <a:br>
              <a:rPr lang="hr-HR" dirty="0"/>
            </a:br>
            <a:r>
              <a:rPr lang="hr-HR" dirty="0"/>
              <a:t>matematike na posve drugačiji način</a:t>
            </a:r>
          </a:p>
          <a:p>
            <a:pPr>
              <a:lnSpc>
                <a:spcPct val="110000"/>
              </a:lnSpc>
            </a:pPr>
            <a:endParaRPr lang="hr-HR" sz="500" dirty="0"/>
          </a:p>
          <a:p>
            <a:pPr lvl="1">
              <a:lnSpc>
                <a:spcPct val="110000"/>
              </a:lnSpc>
            </a:pPr>
            <a:r>
              <a:rPr lang="hr-HR" sz="2400" dirty="0"/>
              <a:t>upoznali su ih sa zanimljivim pričama o </a:t>
            </a:r>
            <a:r>
              <a:rPr lang="hr-HR" sz="2400" dirty="0" err="1"/>
              <a:t>tangramu</a:t>
            </a:r>
            <a:r>
              <a:rPr lang="hr-HR" sz="2400" dirty="0"/>
              <a:t> i </a:t>
            </a:r>
            <a:r>
              <a:rPr lang="hr-HR" sz="2400" dirty="0" err="1"/>
              <a:t>origamiju</a:t>
            </a:r>
            <a:endParaRPr lang="hr-HR" sz="2400" dirty="0"/>
          </a:p>
          <a:p>
            <a:pPr lvl="1">
              <a:lnSpc>
                <a:spcPct val="110000"/>
              </a:lnSpc>
            </a:pPr>
            <a:r>
              <a:rPr lang="hr-HR" sz="2400" dirty="0"/>
              <a:t>rasvijetlili su im vezu između matematike i šibica</a:t>
            </a:r>
          </a:p>
          <a:p>
            <a:pPr lvl="1">
              <a:lnSpc>
                <a:spcPct val="110000"/>
              </a:lnSpc>
            </a:pPr>
            <a:r>
              <a:rPr lang="hr-HR" sz="2400" dirty="0"/>
              <a:t>uputili su ih u tajne labirinta</a:t>
            </a:r>
          </a:p>
        </p:txBody>
      </p:sp>
    </p:spTree>
    <p:extLst>
      <p:ext uri="{BB962C8B-B14F-4D97-AF65-F5344CB8AC3E}">
        <p14:creationId xmlns:p14="http://schemas.microsoft.com/office/powerpoint/2010/main" val="1686803006"/>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6D6CD5-49C7-4EB7-92A8-F67A89760A91}"/>
              </a:ext>
            </a:extLst>
          </p:cNvPr>
          <p:cNvSpPr>
            <a:spLocks noGrp="1"/>
          </p:cNvSpPr>
          <p:nvPr>
            <p:ph type="title"/>
          </p:nvPr>
        </p:nvSpPr>
        <p:spPr/>
        <p:txBody>
          <a:bodyPr>
            <a:normAutofit fontScale="90000"/>
          </a:bodyPr>
          <a:lstStyle/>
          <a:p>
            <a:r>
              <a:rPr lang="hr-HR" dirty="0"/>
              <a:t>Alati korišteni u realizaciji događaja na Marjanu:</a:t>
            </a:r>
            <a:br>
              <a:rPr lang="hr-HR" dirty="0"/>
            </a:br>
            <a:endParaRPr lang="hr-HR" dirty="0"/>
          </a:p>
        </p:txBody>
      </p:sp>
      <p:pic>
        <p:nvPicPr>
          <p:cNvPr id="8" name="Slika 7">
            <a:extLst>
              <a:ext uri="{FF2B5EF4-FFF2-40B4-BE49-F238E27FC236}">
                <a16:creationId xmlns:a16="http://schemas.microsoft.com/office/drawing/2014/main" id="{C22C7220-AAEB-4863-931B-34660AB60632}"/>
              </a:ext>
            </a:extLst>
          </p:cNvPr>
          <p:cNvPicPr>
            <a:picLocks noChangeAspect="1"/>
          </p:cNvPicPr>
          <p:nvPr/>
        </p:nvPicPr>
        <p:blipFill rotWithShape="1">
          <a:blip r:embed="rId2"/>
          <a:srcRect l="27248" t="13787" r="26436" b="5804"/>
          <a:stretch/>
        </p:blipFill>
        <p:spPr>
          <a:xfrm>
            <a:off x="4000897" y="2209517"/>
            <a:ext cx="779020" cy="900000"/>
          </a:xfrm>
          <a:prstGeom prst="rect">
            <a:avLst/>
          </a:prstGeom>
          <a:effectLst>
            <a:softEdge rad="127000"/>
          </a:effectLst>
        </p:spPr>
      </p:pic>
      <p:sp>
        <p:nvSpPr>
          <p:cNvPr id="3" name="Rezervirano mjesto sadržaja 2">
            <a:extLst>
              <a:ext uri="{FF2B5EF4-FFF2-40B4-BE49-F238E27FC236}">
                <a16:creationId xmlns:a16="http://schemas.microsoft.com/office/drawing/2014/main" id="{B882EC10-0E64-4E3B-96BA-2122F405C336}"/>
              </a:ext>
            </a:extLst>
          </p:cNvPr>
          <p:cNvSpPr>
            <a:spLocks noGrp="1"/>
          </p:cNvSpPr>
          <p:nvPr>
            <p:ph idx="1"/>
          </p:nvPr>
        </p:nvSpPr>
        <p:spPr>
          <a:xfrm>
            <a:off x="1710156" y="1969687"/>
            <a:ext cx="3398007" cy="2279661"/>
          </a:xfrm>
        </p:spPr>
        <p:txBody>
          <a:bodyPr>
            <a:noAutofit/>
          </a:bodyPr>
          <a:lstStyle/>
          <a:p>
            <a:pPr>
              <a:lnSpc>
                <a:spcPct val="200000"/>
              </a:lnSpc>
            </a:pPr>
            <a:r>
              <a:rPr lang="hr-HR" sz="2600" dirty="0"/>
              <a:t>Google disk</a:t>
            </a:r>
          </a:p>
          <a:p>
            <a:pPr>
              <a:lnSpc>
                <a:spcPct val="200000"/>
              </a:lnSpc>
            </a:pPr>
            <a:r>
              <a:rPr lang="hr-HR" sz="2600" dirty="0"/>
              <a:t>E-mail</a:t>
            </a:r>
          </a:p>
          <a:p>
            <a:pPr>
              <a:lnSpc>
                <a:spcPct val="200000"/>
              </a:lnSpc>
            </a:pPr>
            <a:r>
              <a:rPr lang="hr-HR" sz="2600" dirty="0" err="1"/>
              <a:t>WhatsApp</a:t>
            </a:r>
            <a:endParaRPr lang="hr-HR" sz="2600" dirty="0"/>
          </a:p>
          <a:p>
            <a:pPr>
              <a:lnSpc>
                <a:spcPct val="200000"/>
              </a:lnSpc>
            </a:pPr>
            <a:r>
              <a:rPr lang="hr-HR" sz="2600" dirty="0" err="1"/>
              <a:t>Edmodo</a:t>
            </a:r>
            <a:endParaRPr lang="hr-HR" sz="2600" dirty="0"/>
          </a:p>
        </p:txBody>
      </p:sp>
      <p:sp>
        <p:nvSpPr>
          <p:cNvPr id="4" name="Rezervirano mjesto sadržaja 2">
            <a:extLst>
              <a:ext uri="{FF2B5EF4-FFF2-40B4-BE49-F238E27FC236}">
                <a16:creationId xmlns:a16="http://schemas.microsoft.com/office/drawing/2014/main" id="{824E0F3D-24CF-4FAD-9894-00DF0DDD80AA}"/>
              </a:ext>
            </a:extLst>
          </p:cNvPr>
          <p:cNvSpPr txBox="1">
            <a:spLocks/>
          </p:cNvSpPr>
          <p:nvPr/>
        </p:nvSpPr>
        <p:spPr>
          <a:xfrm>
            <a:off x="6988002" y="2305987"/>
            <a:ext cx="3398007" cy="3127768"/>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4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22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hr-HR" sz="2600" dirty="0" err="1"/>
              <a:t>TangramSam</a:t>
            </a:r>
            <a:endParaRPr lang="hr-HR" sz="2600" dirty="0"/>
          </a:p>
          <a:p>
            <a:r>
              <a:rPr lang="hr-HR" sz="2600" dirty="0" err="1"/>
              <a:t>Prezi</a:t>
            </a:r>
            <a:endParaRPr lang="hr-HR" sz="2600" dirty="0"/>
          </a:p>
          <a:p>
            <a:r>
              <a:rPr lang="hr-HR" sz="2600" dirty="0"/>
              <a:t>Office </a:t>
            </a:r>
            <a:r>
              <a:rPr lang="hr-HR" sz="2600" dirty="0" err="1"/>
              <a:t>Mix</a:t>
            </a:r>
            <a:endParaRPr lang="hr-HR" sz="2600" dirty="0"/>
          </a:p>
          <a:p>
            <a:r>
              <a:rPr lang="hr-HR" sz="2600" dirty="0"/>
              <a:t>Power </a:t>
            </a:r>
            <a:r>
              <a:rPr lang="hr-HR" sz="2600" dirty="0" err="1"/>
              <a:t>Point</a:t>
            </a:r>
            <a:endParaRPr lang="hr-HR" sz="2600" dirty="0"/>
          </a:p>
          <a:p>
            <a:r>
              <a:rPr lang="hr-HR" sz="2600" dirty="0"/>
              <a:t>CANVA</a:t>
            </a:r>
          </a:p>
        </p:txBody>
      </p:sp>
      <p:pic>
        <p:nvPicPr>
          <p:cNvPr id="9" name="Slika 8">
            <a:extLst>
              <a:ext uri="{FF2B5EF4-FFF2-40B4-BE49-F238E27FC236}">
                <a16:creationId xmlns:a16="http://schemas.microsoft.com/office/drawing/2014/main" id="{9D754681-92CD-4242-9F48-BD99186BA4E3}"/>
              </a:ext>
            </a:extLst>
          </p:cNvPr>
          <p:cNvPicPr>
            <a:picLocks noChangeAspect="1"/>
          </p:cNvPicPr>
          <p:nvPr/>
        </p:nvPicPr>
        <p:blipFill rotWithShape="1">
          <a:blip r:embed="rId3"/>
          <a:srcRect t="10995" b="10040"/>
          <a:stretch/>
        </p:blipFill>
        <p:spPr>
          <a:xfrm>
            <a:off x="4000897" y="3121093"/>
            <a:ext cx="775025" cy="612000"/>
          </a:xfrm>
          <a:prstGeom prst="rect">
            <a:avLst/>
          </a:prstGeom>
          <a:effectLst>
            <a:softEdge rad="63500"/>
          </a:effectLst>
        </p:spPr>
      </p:pic>
      <p:pic>
        <p:nvPicPr>
          <p:cNvPr id="14" name="Slika 13">
            <a:extLst>
              <a:ext uri="{FF2B5EF4-FFF2-40B4-BE49-F238E27FC236}">
                <a16:creationId xmlns:a16="http://schemas.microsoft.com/office/drawing/2014/main" id="{41D92F94-F8FE-41F5-BCE8-BBE2B412C912}"/>
              </a:ext>
            </a:extLst>
          </p:cNvPr>
          <p:cNvPicPr>
            <a:picLocks noChangeAspect="1"/>
          </p:cNvPicPr>
          <p:nvPr/>
        </p:nvPicPr>
        <p:blipFill rotWithShape="1">
          <a:blip r:embed="rId4"/>
          <a:srcRect l="21408" r="22046"/>
          <a:stretch/>
        </p:blipFill>
        <p:spPr>
          <a:xfrm>
            <a:off x="3986575" y="3973115"/>
            <a:ext cx="789347" cy="784331"/>
          </a:xfrm>
          <a:prstGeom prst="rect">
            <a:avLst/>
          </a:prstGeom>
          <a:effectLst>
            <a:softEdge rad="63500"/>
          </a:effectLst>
        </p:spPr>
      </p:pic>
      <p:pic>
        <p:nvPicPr>
          <p:cNvPr id="15" name="Slika 14">
            <a:extLst>
              <a:ext uri="{FF2B5EF4-FFF2-40B4-BE49-F238E27FC236}">
                <a16:creationId xmlns:a16="http://schemas.microsoft.com/office/drawing/2014/main" id="{4E7626EA-1D8F-452E-9A6C-81A10B899D0B}"/>
              </a:ext>
            </a:extLst>
          </p:cNvPr>
          <p:cNvPicPr>
            <a:picLocks noChangeAspect="1"/>
          </p:cNvPicPr>
          <p:nvPr/>
        </p:nvPicPr>
        <p:blipFill>
          <a:blip r:embed="rId5"/>
          <a:stretch>
            <a:fillRect/>
          </a:stretch>
        </p:blipFill>
        <p:spPr>
          <a:xfrm>
            <a:off x="3986575" y="5000432"/>
            <a:ext cx="1444409" cy="866645"/>
          </a:xfrm>
          <a:prstGeom prst="rect">
            <a:avLst/>
          </a:prstGeom>
          <a:effectLst>
            <a:softEdge rad="63500"/>
          </a:effectLst>
        </p:spPr>
      </p:pic>
      <p:pic>
        <p:nvPicPr>
          <p:cNvPr id="16" name="Slika 15">
            <a:extLst>
              <a:ext uri="{FF2B5EF4-FFF2-40B4-BE49-F238E27FC236}">
                <a16:creationId xmlns:a16="http://schemas.microsoft.com/office/drawing/2014/main" id="{AA744F6E-C4E5-4B04-A5D7-89641881DF32}"/>
              </a:ext>
            </a:extLst>
          </p:cNvPr>
          <p:cNvPicPr>
            <a:picLocks noChangeAspect="1"/>
          </p:cNvPicPr>
          <p:nvPr/>
        </p:nvPicPr>
        <p:blipFill>
          <a:blip r:embed="rId6"/>
          <a:stretch>
            <a:fillRect/>
          </a:stretch>
        </p:blipFill>
        <p:spPr>
          <a:xfrm>
            <a:off x="9512140" y="4027264"/>
            <a:ext cx="1928007" cy="666222"/>
          </a:xfrm>
          <a:prstGeom prst="rect">
            <a:avLst/>
          </a:prstGeom>
          <a:effectLst>
            <a:softEdge rad="127000"/>
          </a:effectLst>
        </p:spPr>
      </p:pic>
      <p:pic>
        <p:nvPicPr>
          <p:cNvPr id="17" name="Slika 16">
            <a:extLst>
              <a:ext uri="{FF2B5EF4-FFF2-40B4-BE49-F238E27FC236}">
                <a16:creationId xmlns:a16="http://schemas.microsoft.com/office/drawing/2014/main" id="{7E0A8A0D-9D68-4287-A846-37DD82D91C2F}"/>
              </a:ext>
            </a:extLst>
          </p:cNvPr>
          <p:cNvPicPr>
            <a:picLocks noChangeAspect="1"/>
          </p:cNvPicPr>
          <p:nvPr/>
        </p:nvPicPr>
        <p:blipFill rotWithShape="1">
          <a:blip r:embed="rId7"/>
          <a:srcRect l="26025" r="23394"/>
          <a:stretch/>
        </p:blipFill>
        <p:spPr>
          <a:xfrm>
            <a:off x="10566278" y="4688305"/>
            <a:ext cx="873869" cy="911352"/>
          </a:xfrm>
          <a:prstGeom prst="rect">
            <a:avLst/>
          </a:prstGeom>
          <a:effectLst>
            <a:softEdge rad="127000"/>
          </a:effectLst>
        </p:spPr>
      </p:pic>
      <p:pic>
        <p:nvPicPr>
          <p:cNvPr id="18" name="Slika 17">
            <a:extLst>
              <a:ext uri="{FF2B5EF4-FFF2-40B4-BE49-F238E27FC236}">
                <a16:creationId xmlns:a16="http://schemas.microsoft.com/office/drawing/2014/main" id="{5A62378B-E6B4-414E-B6B0-4B2D995D6809}"/>
              </a:ext>
            </a:extLst>
          </p:cNvPr>
          <p:cNvPicPr>
            <a:picLocks noChangeAspect="1"/>
          </p:cNvPicPr>
          <p:nvPr/>
        </p:nvPicPr>
        <p:blipFill>
          <a:blip r:embed="rId8"/>
          <a:stretch>
            <a:fillRect/>
          </a:stretch>
        </p:blipFill>
        <p:spPr>
          <a:xfrm>
            <a:off x="9512140" y="4879286"/>
            <a:ext cx="1052584" cy="1052584"/>
          </a:xfrm>
          <a:prstGeom prst="rect">
            <a:avLst/>
          </a:prstGeom>
          <a:effectLst>
            <a:softEdge rad="127000"/>
          </a:effectLst>
        </p:spPr>
      </p:pic>
      <p:pic>
        <p:nvPicPr>
          <p:cNvPr id="19" name="Slika 18">
            <a:extLst>
              <a:ext uri="{FF2B5EF4-FFF2-40B4-BE49-F238E27FC236}">
                <a16:creationId xmlns:a16="http://schemas.microsoft.com/office/drawing/2014/main" id="{A2A3DB71-472C-43B2-8C10-1092A8EFAB7C}"/>
              </a:ext>
            </a:extLst>
          </p:cNvPr>
          <p:cNvPicPr>
            <a:picLocks noChangeAspect="1"/>
          </p:cNvPicPr>
          <p:nvPr/>
        </p:nvPicPr>
        <p:blipFill rotWithShape="1">
          <a:blip r:embed="rId9"/>
          <a:srcRect l="9572" t="5880" r="6952"/>
          <a:stretch/>
        </p:blipFill>
        <p:spPr>
          <a:xfrm>
            <a:off x="10489997" y="2693657"/>
            <a:ext cx="846162" cy="1213190"/>
          </a:xfrm>
          <a:prstGeom prst="rect">
            <a:avLst/>
          </a:prstGeom>
          <a:effectLst>
            <a:softEdge rad="127000"/>
          </a:effectLst>
        </p:spPr>
      </p:pic>
      <p:pic>
        <p:nvPicPr>
          <p:cNvPr id="20" name="Slika 19">
            <a:extLst>
              <a:ext uri="{FF2B5EF4-FFF2-40B4-BE49-F238E27FC236}">
                <a16:creationId xmlns:a16="http://schemas.microsoft.com/office/drawing/2014/main" id="{CD642C88-B6A5-46F9-BA42-5EA50D840C47}"/>
              </a:ext>
            </a:extLst>
          </p:cNvPr>
          <p:cNvPicPr>
            <a:picLocks noChangeAspect="1"/>
          </p:cNvPicPr>
          <p:nvPr/>
        </p:nvPicPr>
        <p:blipFill>
          <a:blip r:embed="rId10"/>
          <a:stretch>
            <a:fillRect/>
          </a:stretch>
        </p:blipFill>
        <p:spPr>
          <a:xfrm>
            <a:off x="9501585" y="2339656"/>
            <a:ext cx="1063139" cy="1063139"/>
          </a:xfrm>
          <a:prstGeom prst="rect">
            <a:avLst/>
          </a:prstGeom>
          <a:effectLst>
            <a:softEdge rad="127000"/>
          </a:effectLst>
        </p:spPr>
      </p:pic>
    </p:spTree>
    <p:extLst>
      <p:ext uri="{BB962C8B-B14F-4D97-AF65-F5344CB8AC3E}">
        <p14:creationId xmlns:p14="http://schemas.microsoft.com/office/powerpoint/2010/main" val="100325063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pSp>
        <p:nvGrpSpPr>
          <p:cNvPr id="37" name="Group 9">
            <a:extLst>
              <a:ext uri="{FF2B5EF4-FFF2-40B4-BE49-F238E27FC236}">
                <a16:creationId xmlns:a16="http://schemas.microsoft.com/office/drawing/2014/main" id="{FEB7DF70-0A31-4A61-9C8B-3333776A15B8}"/>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90413" y="2012810"/>
            <a:ext cx="3668069" cy="3453535"/>
            <a:chOff x="7807230" y="2012810"/>
            <a:chExt cx="3251252" cy="3459865"/>
          </a:xfrm>
        </p:grpSpPr>
        <p:sp>
          <p:nvSpPr>
            <p:cNvPr id="11" name="Rectangle 10">
              <a:extLst>
                <a:ext uri="{FF2B5EF4-FFF2-40B4-BE49-F238E27FC236}">
                  <a16:creationId xmlns:a16="http://schemas.microsoft.com/office/drawing/2014/main" id="{47926867-8D58-4875-8B76-E87E5BE82528}"/>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11">
              <a:extLst>
                <a:ext uri="{FF2B5EF4-FFF2-40B4-BE49-F238E27FC236}">
                  <a16:creationId xmlns:a16="http://schemas.microsoft.com/office/drawing/2014/main" id="{A9F6663C-0F32-4FB9-B549-C2757F49F9FF}"/>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Slika 4">
            <a:extLst>
              <a:ext uri="{FF2B5EF4-FFF2-40B4-BE49-F238E27FC236}">
                <a16:creationId xmlns:a16="http://schemas.microsoft.com/office/drawing/2014/main" id="{12B4A176-BE1C-4F11-A62F-264715ACA3F4}"/>
              </a:ext>
            </a:extLst>
          </p:cNvPr>
          <p:cNvPicPr>
            <a:picLocks noChangeAspect="1"/>
          </p:cNvPicPr>
          <p:nvPr/>
        </p:nvPicPr>
        <p:blipFill rotWithShape="1">
          <a:blip r:embed="rId2"/>
          <a:srcRect l="21051" r="7658" b="3"/>
          <a:stretch/>
        </p:blipFill>
        <p:spPr>
          <a:xfrm>
            <a:off x="7554139" y="2174242"/>
            <a:ext cx="3336989" cy="3124351"/>
          </a:xfrm>
          <a:prstGeom prst="rect">
            <a:avLst/>
          </a:prstGeom>
        </p:spPr>
      </p:pic>
      <p:sp>
        <p:nvSpPr>
          <p:cNvPr id="2" name="Naslov 1">
            <a:extLst>
              <a:ext uri="{FF2B5EF4-FFF2-40B4-BE49-F238E27FC236}">
                <a16:creationId xmlns:a16="http://schemas.microsoft.com/office/drawing/2014/main" id="{B1066F1E-824B-424D-BF4C-3E61BDA490D5}"/>
              </a:ext>
            </a:extLst>
          </p:cNvPr>
          <p:cNvSpPr>
            <a:spLocks noGrp="1"/>
          </p:cNvSpPr>
          <p:nvPr>
            <p:ph type="title"/>
          </p:nvPr>
        </p:nvSpPr>
        <p:spPr>
          <a:xfrm>
            <a:off x="1451579" y="804519"/>
            <a:ext cx="9603275" cy="1049235"/>
          </a:xfrm>
        </p:spPr>
        <p:txBody>
          <a:bodyPr>
            <a:normAutofit/>
          </a:bodyPr>
          <a:lstStyle/>
          <a:p>
            <a:r>
              <a:rPr lang="hr-HR" dirty="0"/>
              <a:t>inovativne nastavne metode</a:t>
            </a:r>
          </a:p>
        </p:txBody>
      </p:sp>
      <p:sp>
        <p:nvSpPr>
          <p:cNvPr id="3" name="Rezervirano mjesto sadržaja 2">
            <a:extLst>
              <a:ext uri="{FF2B5EF4-FFF2-40B4-BE49-F238E27FC236}">
                <a16:creationId xmlns:a16="http://schemas.microsoft.com/office/drawing/2014/main" id="{43DB9A31-AA00-47B0-803F-0C229D2C4E43}"/>
              </a:ext>
            </a:extLst>
          </p:cNvPr>
          <p:cNvSpPr>
            <a:spLocks noGrp="1"/>
          </p:cNvSpPr>
          <p:nvPr>
            <p:ph idx="1"/>
          </p:nvPr>
        </p:nvSpPr>
        <p:spPr>
          <a:xfrm>
            <a:off x="1451579" y="2015734"/>
            <a:ext cx="5771481" cy="4032140"/>
          </a:xfrm>
        </p:spPr>
        <p:txBody>
          <a:bodyPr>
            <a:normAutofit fontScale="92500" lnSpcReduction="10000"/>
          </a:bodyPr>
          <a:lstStyle/>
          <a:p>
            <a:pPr>
              <a:lnSpc>
                <a:spcPct val="110000"/>
              </a:lnSpc>
            </a:pPr>
            <a:r>
              <a:rPr lang="hr-HR" dirty="0"/>
              <a:t>naši učenici</a:t>
            </a:r>
          </a:p>
          <a:p>
            <a:pPr lvl="1">
              <a:lnSpc>
                <a:spcPct val="110000"/>
              </a:lnSpc>
            </a:pPr>
            <a:r>
              <a:rPr lang="hr-HR" sz="2400" dirty="0"/>
              <a:t>razvijaju suradnju i timski rad</a:t>
            </a:r>
          </a:p>
          <a:p>
            <a:pPr lvl="1">
              <a:lnSpc>
                <a:spcPct val="110000"/>
              </a:lnSpc>
            </a:pPr>
            <a:r>
              <a:rPr lang="hr-HR" sz="2400" dirty="0"/>
              <a:t>pronalaze i koriste digitalne obrazovne sadržaje</a:t>
            </a:r>
          </a:p>
          <a:p>
            <a:pPr lvl="1">
              <a:lnSpc>
                <a:spcPct val="110000"/>
              </a:lnSpc>
            </a:pPr>
            <a:r>
              <a:rPr lang="hr-HR" sz="2400" dirty="0"/>
              <a:t>uz </a:t>
            </a:r>
            <a:r>
              <a:rPr lang="hr-HR" sz="2400" dirty="0" err="1"/>
              <a:t>mentoriranje</a:t>
            </a:r>
            <a:r>
              <a:rPr lang="hr-HR" sz="2400" dirty="0"/>
              <a:t> nastavnica kreiraju nove digitalne obrazovne sadržaje</a:t>
            </a:r>
          </a:p>
          <a:p>
            <a:pPr lvl="1">
              <a:lnSpc>
                <a:spcPct val="110000"/>
              </a:lnSpc>
            </a:pPr>
            <a:r>
              <a:rPr lang="hr-HR" sz="2400" dirty="0"/>
              <a:t>uče kako educirati</a:t>
            </a:r>
          </a:p>
          <a:p>
            <a:pPr lvl="2">
              <a:lnSpc>
                <a:spcPct val="110000"/>
              </a:lnSpc>
            </a:pPr>
            <a:r>
              <a:rPr lang="hr-HR" sz="2400" dirty="0"/>
              <a:t>svoje vršnjake,</a:t>
            </a:r>
          </a:p>
          <a:p>
            <a:pPr lvl="2">
              <a:lnSpc>
                <a:spcPct val="110000"/>
              </a:lnSpc>
            </a:pPr>
            <a:r>
              <a:rPr lang="hr-HR" sz="2400" dirty="0"/>
              <a:t>mlađe naraštaje</a:t>
            </a:r>
          </a:p>
          <a:p>
            <a:pPr lvl="2">
              <a:lnSpc>
                <a:spcPct val="110000"/>
              </a:lnSpc>
            </a:pPr>
            <a:r>
              <a:rPr lang="hr-HR" sz="2400" dirty="0"/>
              <a:t>nadarenu djecu u dobi od 7-10 godina</a:t>
            </a:r>
          </a:p>
        </p:txBody>
      </p:sp>
    </p:spTree>
    <p:extLst>
      <p:ext uri="{BB962C8B-B14F-4D97-AF65-F5344CB8AC3E}">
        <p14:creationId xmlns:p14="http://schemas.microsoft.com/office/powerpoint/2010/main" val="711180275"/>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pSp>
        <p:nvGrpSpPr>
          <p:cNvPr id="9220" name="Group 70">
            <a:extLst>
              <a:ext uri="{FF2B5EF4-FFF2-40B4-BE49-F238E27FC236}">
                <a16:creationId xmlns:a16="http://schemas.microsoft.com/office/drawing/2014/main" id="{12869F7D-F0A8-40D8-BD44-336C3E7402E6}"/>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4411" y="2012810"/>
            <a:ext cx="4964072" cy="3459865"/>
            <a:chOff x="6080282" y="2123762"/>
            <a:chExt cx="4964072" cy="3481923"/>
          </a:xfrm>
        </p:grpSpPr>
        <p:sp>
          <p:nvSpPr>
            <p:cNvPr id="72" name="Rectangle 71">
              <a:extLst>
                <a:ext uri="{FF2B5EF4-FFF2-40B4-BE49-F238E27FC236}">
                  <a16:creationId xmlns:a16="http://schemas.microsoft.com/office/drawing/2014/main" id="{C0A1339A-BB63-4BB1-94A3-4150BCF71B85}"/>
                </a:ext>
              </a:extLst>
            </p:cNvPr>
            <p:cNvSpPr/>
            <p:nvPr>
              <p:extLst>
                <p:ext uri="{386F3935-93C4-4BCD-93E2-E3B085C9AB24}">
                  <p16:designElem xmlns:p16="http://schemas.microsoft.com/office/powerpoint/2015/main" val="1"/>
                </p:ext>
              </p:extLst>
            </p:nvPr>
          </p:nvSpPr>
          <p:spPr>
            <a:xfrm>
              <a:off x="6080282" y="2123762"/>
              <a:ext cx="4964072" cy="3481923"/>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563FF31-1471-457C-949E-DF8FB04DA591}"/>
                </a:ext>
              </a:extLst>
            </p:cNvPr>
            <p:cNvSpPr/>
            <p:nvPr>
              <p:extLst>
                <p:ext uri="{386F3935-93C4-4BCD-93E2-E3B085C9AB24}">
                  <p16:designElem xmlns:p16="http://schemas.microsoft.com/office/powerpoint/2015/main" val="1"/>
                </p:ext>
              </p:extLst>
            </p:nvPr>
          </p:nvSpPr>
          <p:spPr>
            <a:xfrm>
              <a:off x="6249189" y="2294169"/>
              <a:ext cx="4631437" cy="3149963"/>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218" name="Picture 2" descr="http://ss-zdravstvena-st.skole.hr/upload/ss-zdravstvena-st/album/366/large_img_368749.jpg">
            <a:extLst>
              <a:ext uri="{FF2B5EF4-FFF2-40B4-BE49-F238E27FC236}">
                <a16:creationId xmlns:a16="http://schemas.microsoft.com/office/drawing/2014/main" id="{ED61D933-1FE8-4410-9821-D2AAFF16EA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2" r="1" b="5740"/>
          <a:stretch/>
        </p:blipFill>
        <p:spPr bwMode="auto">
          <a:xfrm>
            <a:off x="6579869" y="2491733"/>
            <a:ext cx="3993156" cy="2500948"/>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88A6D3B9-A3C6-4E1F-9E8B-D4DF38BDC754}"/>
              </a:ext>
            </a:extLst>
          </p:cNvPr>
          <p:cNvSpPr>
            <a:spLocks noGrp="1"/>
          </p:cNvSpPr>
          <p:nvPr>
            <p:ph type="title"/>
          </p:nvPr>
        </p:nvSpPr>
        <p:spPr>
          <a:xfrm>
            <a:off x="1451579" y="804519"/>
            <a:ext cx="9603275" cy="1049235"/>
          </a:xfrm>
        </p:spPr>
        <p:txBody>
          <a:bodyPr>
            <a:normAutofit/>
          </a:bodyPr>
          <a:lstStyle/>
          <a:p>
            <a:r>
              <a:rPr lang="hr-HR" dirty="0"/>
              <a:t>Razvoj projekta kroz 4 faze</a:t>
            </a:r>
          </a:p>
        </p:txBody>
      </p:sp>
      <p:sp>
        <p:nvSpPr>
          <p:cNvPr id="3" name="Rezervirano mjesto sadržaja 2">
            <a:extLst>
              <a:ext uri="{FF2B5EF4-FFF2-40B4-BE49-F238E27FC236}">
                <a16:creationId xmlns:a16="http://schemas.microsoft.com/office/drawing/2014/main" id="{CD2B6F2C-C0D8-4E4E-854B-756EDFE74E35}"/>
              </a:ext>
            </a:extLst>
          </p:cNvPr>
          <p:cNvSpPr>
            <a:spLocks noGrp="1"/>
          </p:cNvSpPr>
          <p:nvPr>
            <p:ph idx="1"/>
          </p:nvPr>
        </p:nvSpPr>
        <p:spPr>
          <a:xfrm>
            <a:off x="1451581" y="2015734"/>
            <a:ext cx="4169336" cy="3450613"/>
          </a:xfrm>
        </p:spPr>
        <p:txBody>
          <a:bodyPr>
            <a:normAutofit/>
          </a:bodyPr>
          <a:lstStyle/>
          <a:p>
            <a:pPr marL="514350" indent="-514350">
              <a:buFont typeface="+mj-lt"/>
              <a:buAutoNum type="arabicParenR"/>
            </a:pPr>
            <a:r>
              <a:rPr lang="hr-HR" b="1"/>
              <a:t>Odabir tema</a:t>
            </a:r>
          </a:p>
          <a:p>
            <a:pPr marL="514350" indent="-514350">
              <a:buFont typeface="+mj-lt"/>
              <a:buAutoNum type="arabicParenR"/>
            </a:pPr>
            <a:r>
              <a:rPr lang="hr-HR" b="1"/>
              <a:t>Istraživački rad</a:t>
            </a:r>
          </a:p>
          <a:p>
            <a:pPr marL="514350" indent="-514350">
              <a:buFont typeface="+mj-lt"/>
              <a:buAutoNum type="arabicParenR"/>
            </a:pPr>
            <a:r>
              <a:rPr lang="hr-HR" b="1"/>
              <a:t>Priprema radionica</a:t>
            </a:r>
          </a:p>
          <a:p>
            <a:pPr marL="514350" indent="-514350">
              <a:buFont typeface="+mj-lt"/>
              <a:buAutoNum type="arabicParenR"/>
            </a:pPr>
            <a:r>
              <a:rPr lang="hr-HR" b="1"/>
              <a:t>Prezentacija rada</a:t>
            </a:r>
          </a:p>
        </p:txBody>
      </p:sp>
    </p:spTree>
    <p:extLst>
      <p:ext uri="{BB962C8B-B14F-4D97-AF65-F5344CB8AC3E}">
        <p14:creationId xmlns:p14="http://schemas.microsoft.com/office/powerpoint/2010/main" val="2035044587"/>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theme/theme1.xml><?xml version="1.0" encoding="utf-8"?>
<a:theme xmlns:a="http://schemas.openxmlformats.org/drawingml/2006/main" name="Galerija">
  <a:themeElements>
    <a:clrScheme name="Galerij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j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j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alerij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docProps/app.xml><?xml version="1.0" encoding="utf-8"?>
<Properties xmlns="http://schemas.openxmlformats.org/officeDocument/2006/extended-properties" xmlns:vt="http://schemas.openxmlformats.org/officeDocument/2006/docPropsVTypes">
  <Template>Gallery</Template>
  <TotalTime>14231</TotalTime>
  <Words>878</Words>
  <Application>Microsoft Office PowerPoint</Application>
  <PresentationFormat>Široki zaslon</PresentationFormat>
  <Paragraphs>171</Paragraphs>
  <Slides>33</Slides>
  <Notes>1</Notes>
  <HiddenSlides>1</HiddenSlides>
  <MMClips>0</MMClips>
  <ScaleCrop>false</ScaleCrop>
  <HeadingPairs>
    <vt:vector size="6" baseType="variant">
      <vt:variant>
        <vt:lpstr>Korišteni fontovi</vt:lpstr>
      </vt:variant>
      <vt:variant>
        <vt:i4>6</vt:i4>
      </vt:variant>
      <vt:variant>
        <vt:lpstr>Tema</vt:lpstr>
      </vt:variant>
      <vt:variant>
        <vt:i4>2</vt:i4>
      </vt:variant>
      <vt:variant>
        <vt:lpstr>Naslovi slajdova</vt:lpstr>
      </vt:variant>
      <vt:variant>
        <vt:i4>33</vt:i4>
      </vt:variant>
    </vt:vector>
  </HeadingPairs>
  <TitlesOfParts>
    <vt:vector size="41" baseType="lpstr">
      <vt:lpstr>Arial</vt:lpstr>
      <vt:lpstr>Arial Black</vt:lpstr>
      <vt:lpstr>Calibri</vt:lpstr>
      <vt:lpstr>Calibri Light</vt:lpstr>
      <vt:lpstr>Gill Sans MT</vt:lpstr>
      <vt:lpstr>Wingdings</vt:lpstr>
      <vt:lpstr>Galerija</vt:lpstr>
      <vt:lpstr>Tema sustava Office</vt:lpstr>
      <vt:lpstr>Volonteri – edukatori</vt:lpstr>
      <vt:lpstr>Stazom zdravlja do znanja</vt:lpstr>
      <vt:lpstr>Edukacija i priprema 17  volontera  učenika Zdravstvene škole </vt:lpstr>
      <vt:lpstr>Namjena radionica</vt:lpstr>
      <vt:lpstr>Priprema za radionice  -  mjesec dana</vt:lpstr>
      <vt:lpstr>Priprema za radionice  -  mjesec dana</vt:lpstr>
      <vt:lpstr>Alati korišteni u realizaciji događaja na Marjanu: </vt:lpstr>
      <vt:lpstr>inovativne nastavne metode</vt:lpstr>
      <vt:lpstr>Razvoj projekta kroz 4 faze</vt:lpstr>
      <vt:lpstr>Prvi korak – Odabir tema</vt:lpstr>
      <vt:lpstr>Prvi korak – Odabir tema</vt:lpstr>
      <vt:lpstr>Drugi korak - Istraživački rad</vt:lpstr>
      <vt:lpstr>Drugi korak - Istraživački rad</vt:lpstr>
      <vt:lpstr>Treći korak – Priprema radionica</vt:lpstr>
      <vt:lpstr>PowerPoint prezentacija</vt:lpstr>
      <vt:lpstr>Četvrti kORak – Prezentacija rada</vt:lpstr>
      <vt:lpstr>PowerPoint prezentacija</vt:lpstr>
      <vt:lpstr>PowerPoint prezentacija</vt:lpstr>
      <vt:lpstr>Slatka nagrada na kraju utrke</vt:lpstr>
      <vt:lpstr>PowerPoint prezentacija</vt:lpstr>
      <vt:lpstr>Igramo se!</vt:lpstr>
      <vt:lpstr>Ciljevi - postignuti aktivnostima ovog projekta </vt:lpstr>
      <vt:lpstr>Ciljevi - postignuti aktivnostima ovog projekta </vt:lpstr>
      <vt:lpstr>ZAKLJUČAK:</vt:lpstr>
      <vt:lpstr>I za kraj….</vt:lpstr>
      <vt:lpstr>IDEMO DALJE….</vt:lpstr>
      <vt:lpstr>IDEMO DALJE….</vt:lpstr>
      <vt:lpstr>IDEMO DALJE….</vt:lpstr>
      <vt:lpstr>IDEMO DALJE….</vt:lpstr>
      <vt:lpstr>IDEMO DALJE….</vt:lpstr>
      <vt:lpstr>MARJANSKOM STAZOM ZDRAVLJA DO ZNANJA</vt:lpstr>
      <vt:lpstr>Hvala na pažnji</vt:lpstr>
      <vt:lpstr>ZA INTERAKCIJU: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Volonteri-edukatori</dc:title>
  <dc:creator>Mirjana Gaćina Bilin</dc:creator>
  <cp:lastModifiedBy>Mirjana Gaćina Bilin</cp:lastModifiedBy>
  <cp:revision>68</cp:revision>
  <dcterms:created xsi:type="dcterms:W3CDTF">2017-10-16T18:17:25Z</dcterms:created>
  <dcterms:modified xsi:type="dcterms:W3CDTF">2017-11-05T11:03:57Z</dcterms:modified>
</cp:coreProperties>
</file>