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64" r:id="rId4"/>
    <p:sldId id="293" r:id="rId5"/>
    <p:sldId id="294" r:id="rId6"/>
    <p:sldId id="286" r:id="rId7"/>
    <p:sldId id="287" r:id="rId8"/>
    <p:sldId id="281" r:id="rId9"/>
    <p:sldId id="283" r:id="rId10"/>
    <p:sldId id="282" r:id="rId11"/>
    <p:sldId id="288" r:id="rId12"/>
    <p:sldId id="289" r:id="rId13"/>
    <p:sldId id="290" r:id="rId14"/>
    <p:sldId id="297" r:id="rId15"/>
    <p:sldId id="296" r:id="rId16"/>
    <p:sldId id="291" r:id="rId17"/>
    <p:sldId id="285" r:id="rId18"/>
    <p:sldId id="292" r:id="rId19"/>
    <p:sldId id="295" r:id="rId20"/>
    <p:sldId id="280" r:id="rId21"/>
    <p:sldId id="270" r:id="rId2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C6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02" autoAdjust="0"/>
    <p:restoredTop sz="83630" autoAdjust="0"/>
  </p:normalViewPr>
  <p:slideViewPr>
    <p:cSldViewPr snapToGrid="0">
      <p:cViewPr varScale="1">
        <p:scale>
          <a:sx n="75" d="100"/>
          <a:sy n="75" d="100"/>
        </p:scale>
        <p:origin x="98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101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3A10C5-4627-4F98-A867-3F76487B32DC}" type="datetimeFigureOut">
              <a:rPr lang="hr-HR" smtClean="0"/>
              <a:t>14.10.2017.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37B43-4912-4EDE-9157-E2B15BCD8D1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59001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baseline="0" dirty="0" smtClean="0"/>
              <a:t>Rad s novim aplikacijama 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nastavu čini drugačijom, zanimljivijom, zabavnijom a učenici su aktivniji u nastavnom procesu.</a:t>
            </a:r>
            <a:endParaRPr lang="hr-HR" baseline="0" dirty="0" smtClean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440269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Račun</a:t>
            </a:r>
            <a:r>
              <a:rPr lang="hr-HR" baseline="0" dirty="0" smtClean="0"/>
              <a:t> – učenik, vidi samo svoj račun (svoje aktivnosti)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6277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baseline="0" dirty="0" smtClean="0"/>
              <a:t>učitelji</a:t>
            </a:r>
            <a:r>
              <a:rPr lang="hr-HR" dirty="0" smtClean="0"/>
              <a:t> mogu dodjeljivati bodove učenicima, dijeliti ažuriranja i fotografije s roditeljima i pratiti</a:t>
            </a:r>
            <a:r>
              <a:rPr lang="hr-HR" baseline="0" dirty="0" smtClean="0"/>
              <a:t> </a:t>
            </a:r>
            <a:r>
              <a:rPr lang="hr-HR" dirty="0" smtClean="0"/>
              <a:t> napredak  učenika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hr-HR" dirty="0" smtClean="0"/>
              <a:t>slanje pozivnica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5250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err="1" smtClean="0"/>
              <a:t>Toolkit</a:t>
            </a:r>
            <a:r>
              <a:rPr lang="hr-HR" baseline="0" dirty="0" smtClean="0"/>
              <a:t> – alat unutar </a:t>
            </a:r>
            <a:r>
              <a:rPr lang="hr-HR" baseline="0" dirty="0" err="1" smtClean="0"/>
              <a:t>ClassDojo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22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Alat nam omogućava</a:t>
            </a:r>
            <a:r>
              <a:rPr lang="hr-HR" baseline="0" dirty="0" smtClean="0"/>
              <a:t> bržu i bolju komunikaciju s učenicima i njihovim roditeljima, </a:t>
            </a:r>
          </a:p>
          <a:p>
            <a:r>
              <a:rPr lang="hr-HR" baseline="0" dirty="0" smtClean="0"/>
              <a:t>učenici se bolje osjećaju kada pročitaju poruku dobrodošlice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22918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724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Ambasador </a:t>
            </a:r>
            <a:r>
              <a:rPr lang="hr-HR" dirty="0" err="1" smtClean="0"/>
              <a:t>ClassDojo</a:t>
            </a:r>
            <a:r>
              <a:rPr lang="hr-HR" dirty="0" smtClean="0"/>
              <a:t> –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broj je ograničen na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ClassDojo</a:t>
            </a:r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mentore, </a:t>
            </a:r>
          </a:p>
          <a:p>
            <a:r>
              <a:rPr lang="hr-H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sposobnost vođenja profesionalnog razvoja aplikacije unutar svoje škole</a:t>
            </a:r>
            <a:r>
              <a:rPr lang="hr-H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7447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Aktivnost na nastavnom satu je puno veća,  učenici se trude</a:t>
            </a:r>
            <a:r>
              <a:rPr lang="hr-HR" baseline="0" dirty="0" smtClean="0"/>
              <a:t>  da „dobiju” što više zelenih „pozitivnih” bodova, crveni bodovi su rijetki</a:t>
            </a:r>
          </a:p>
          <a:p>
            <a:r>
              <a:rPr lang="hr-HR" baseline="0" dirty="0" smtClean="0"/>
              <a:t>Učenici se nagrađuju ocjenom 5 (zalaganje) - 5 zelenih aktivnosti (bodova)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5328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0081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Za rad</a:t>
            </a:r>
            <a:r>
              <a:rPr lang="hr-HR" baseline="0" dirty="0" smtClean="0"/>
              <a:t> s aplikacijom potrebno je izraditi korisnički račun.</a:t>
            </a:r>
            <a:endParaRPr lang="hr-H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Alat nudi korisničke račune:</a:t>
            </a:r>
            <a:r>
              <a:rPr lang="hr-HR" baseline="0" dirty="0" smtClean="0"/>
              <a:t> Učitelj, učenik (student), roditelji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Učenike dodati – ručni unos, popis učenika (tablica)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 smtClean="0"/>
              <a:t>                       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145D-21B1-4944-9A48-A9A603E04C89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14469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Svakom učeniku automatski se dodaje </a:t>
            </a:r>
            <a:r>
              <a:rPr lang="hr-H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avatar</a:t>
            </a: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koji prikazuje svakog pojedinog učenika a samu aplikaciju čini dodatno zanimljivijom.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Popis učenika</a:t>
            </a:r>
            <a:r>
              <a:rPr lang="hr-H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ime ili prezime </a:t>
            </a:r>
            <a:endParaRPr lang="hr-H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hr-HR" dirty="0" smtClean="0"/>
              <a:t>Uređivanje razreda – pozitivni i negativni elementi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1145D-21B1-4944-9A48-A9A603E04C89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0532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-za svaki element praćenja nastave dodati</a:t>
            </a:r>
            <a:r>
              <a:rPr lang="hr-HR" baseline="0" dirty="0" smtClean="0"/>
              <a:t> bodove i ikonu koji taj element nosi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803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9385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-u</a:t>
            </a:r>
            <a:r>
              <a:rPr lang="hr-HR" baseline="0" dirty="0" smtClean="0"/>
              <a:t> aplikaciji je moguća  </a:t>
            </a:r>
            <a:r>
              <a:rPr lang="hr-HR" dirty="0" smtClean="0"/>
              <a:t>promjena</a:t>
            </a:r>
            <a:r>
              <a:rPr lang="hr-HR" baseline="0" dirty="0" smtClean="0"/>
              <a:t> škole – definirati  razrede, učenike u drugoj školi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77100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Možemo dodati prilagođeni</a:t>
            </a:r>
            <a:r>
              <a:rPr lang="hr-HR" baseline="0" dirty="0" smtClean="0"/>
              <a:t> datumski raspon za izvješća, za cijeli period korištenja alata (cijela školska godina)</a:t>
            </a:r>
          </a:p>
          <a:p>
            <a: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Alat bilježi i generira podatke o ponašanju učenika koje učitelji mogu podijeliti s roditeljima i sa drugim učiteljima u školi.</a:t>
            </a:r>
            <a:br>
              <a:rPr lang="hr-H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809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-uređivanje razreda – učenici</a:t>
            </a:r>
            <a:r>
              <a:rPr lang="hr-HR" baseline="0" dirty="0" smtClean="0"/>
              <a:t> instaliraju aplikaciju na svoje mobitele, tablete, prijavljuju se kao student (učenik) </a:t>
            </a:r>
          </a:p>
          <a:p>
            <a:r>
              <a:rPr lang="hr-HR" baseline="0" dirty="0" smtClean="0"/>
              <a:t>                                 - slikaju QR kod  svoji uređajima koji se nalaze na panou informatičke učione (pristup aplikaciji), </a:t>
            </a:r>
          </a:p>
          <a:p>
            <a:r>
              <a:rPr lang="hr-HR" baseline="0" dirty="0" smtClean="0"/>
              <a:t>                                 - učenici mogu promijeniti </a:t>
            </a:r>
            <a:r>
              <a:rPr lang="hr-HR" baseline="0" dirty="0" err="1" smtClean="0"/>
              <a:t>avatara</a:t>
            </a:r>
            <a:endParaRPr lang="hr-HR" baseline="0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6990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Pano s QR</a:t>
            </a:r>
            <a:r>
              <a:rPr lang="hr-HR" baseline="0" dirty="0" smtClean="0"/>
              <a:t> kodovima za učenike – prijava u aplikaciju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837B43-4912-4EDE-9157-E2B15BCD8D18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045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6576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41B25-5999-4453-BDE9-89C6E3F14B40}" type="datetime1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2908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3D89F-0C89-46E0-BEC0-1E3BB921156A}" type="datetime1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24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AE2B3-56AD-4288-9430-C03B437512E4}" type="datetime1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678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CFD3-E545-4D77-B004-24398CA3B9E1}" type="datetime1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686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02040-18BC-437E-B418-2925128F802E}" type="datetime1">
              <a:rPr lang="hr-HR" smtClean="0"/>
              <a:t>14.10.2017.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848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83AB8-50A8-421B-BAE4-244A919103A6}" type="datetime1">
              <a:rPr lang="hr-HR" smtClean="0"/>
              <a:t>14.10.2017.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416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F117-D032-4301-A493-0C8F7CE6BAC5}" type="datetime1">
              <a:rPr lang="hr-HR" smtClean="0"/>
              <a:t>14.10.2017.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078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F82E-88B7-495B-A485-B0FC4EAFD622}" type="datetime1">
              <a:rPr lang="hr-HR" smtClean="0"/>
              <a:t>14.10.2017.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6867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61FD4-675C-42A4-ACE6-C90968B8B4FA}" type="datetime1">
              <a:rPr lang="hr-HR" smtClean="0"/>
              <a:t>14.10.2017.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2479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BFE93-8A68-4DDB-BD7B-792FC01ABEB3}" type="datetime1">
              <a:rPr lang="hr-HR" smtClean="0"/>
              <a:t>14.10.2017.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17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53C6C9"/>
            </a:gs>
            <a:gs pos="8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885C3-2A25-4376-9FA6-2CC5DFFF6567}" type="datetime1">
              <a:rPr lang="hr-HR" smtClean="0"/>
              <a:t>14.10.2017.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892029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ToonDoo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5078835" y="636223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15619-FD69-493D-8C58-1EC287DB7A9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6637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dojo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83356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>  </a:t>
            </a:r>
            <a:r>
              <a:rPr lang="hr-HR" b="1" dirty="0" err="1" smtClean="0"/>
              <a:t>ClassDojo</a:t>
            </a:r>
            <a:r>
              <a:rPr lang="hr-HR" b="1" dirty="0" smtClean="0"/>
              <a:t> kao motivacija</a:t>
            </a:r>
            <a:br>
              <a:rPr lang="hr-HR" b="1" dirty="0" smtClean="0"/>
            </a:br>
            <a:r>
              <a:rPr lang="hr-HR" b="1" dirty="0" smtClean="0"/>
              <a:t>u nastavi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TekstniOkvir 3"/>
          <p:cNvSpPr txBox="1"/>
          <p:nvPr/>
        </p:nvSpPr>
        <p:spPr>
          <a:xfrm>
            <a:off x="1524000" y="4740841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Autorice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Ljiljana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</a:rPr>
              <a:t>Inkret-Martinčević</a:t>
            </a:r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, OŠ Breznički Hum,  II. OŠ Varaždin</a:t>
            </a:r>
          </a:p>
          <a:p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Mirjana </a:t>
            </a:r>
            <a:r>
              <a:rPr lang="hr-HR" dirty="0" err="1">
                <a:solidFill>
                  <a:schemeClr val="accent1">
                    <a:lumMod val="50000"/>
                  </a:schemeClr>
                </a:solidFill>
              </a:rPr>
              <a:t>Jambriško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, OŠ Vinica</a:t>
            </a:r>
          </a:p>
          <a:p>
            <a:r>
              <a:rPr lang="hr-HR" dirty="0" smtClean="0">
                <a:solidFill>
                  <a:schemeClr val="accent1">
                    <a:lumMod val="50000"/>
                  </a:schemeClr>
                </a:solidFill>
              </a:rPr>
              <a:t>Jasminka </a:t>
            </a:r>
            <a:r>
              <a:rPr lang="hr-HR" dirty="0">
                <a:solidFill>
                  <a:schemeClr val="accent1">
                    <a:lumMod val="50000"/>
                  </a:schemeClr>
                </a:solidFill>
              </a:rPr>
              <a:t>Belščak, OŠ </a:t>
            </a:r>
            <a:r>
              <a:rPr lang="hr-HR" dirty="0" err="1" smtClean="0">
                <a:solidFill>
                  <a:schemeClr val="accent1">
                    <a:lumMod val="50000"/>
                  </a:schemeClr>
                </a:solidFill>
              </a:rPr>
              <a:t>Petrijanec</a:t>
            </a:r>
            <a:endParaRPr lang="hr-HR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4" descr="Slikovni rezultat za cuc20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9903" y="5537200"/>
            <a:ext cx="2227432" cy="6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65" y="172720"/>
            <a:ext cx="2623115" cy="174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4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/>
          <p:cNvSpPr txBox="1"/>
          <p:nvPr/>
        </p:nvSpPr>
        <p:spPr>
          <a:xfrm>
            <a:off x="1371600" y="2032000"/>
            <a:ext cx="445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Učenički račun- pametni telefon</a:t>
            </a:r>
            <a:endParaRPr lang="hr-HR" sz="3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34940" y="1633223"/>
            <a:ext cx="6258557" cy="35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6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1916" t="15259" r="11834" b="6074"/>
          <a:stretch/>
        </p:blipFill>
        <p:spPr>
          <a:xfrm>
            <a:off x="1422400" y="262711"/>
            <a:ext cx="9296400" cy="539496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351280" y="5830391"/>
            <a:ext cx="9824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3200" dirty="0"/>
              <a:t>d</a:t>
            </a:r>
            <a:r>
              <a:rPr lang="hr-HR" sz="3200" dirty="0" smtClean="0"/>
              <a:t>ruge učitelje možemo pridružiti za rad s aplikacijom u naše razrede</a:t>
            </a:r>
          </a:p>
        </p:txBody>
      </p:sp>
    </p:spTree>
    <p:extLst>
      <p:ext uri="{BB962C8B-B14F-4D97-AF65-F5344CB8AC3E}">
        <p14:creationId xmlns:p14="http://schemas.microsoft.com/office/powerpoint/2010/main" val="185204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16600" t="7259" r="17475" b="3556"/>
          <a:stretch/>
        </p:blipFill>
        <p:spPr>
          <a:xfrm>
            <a:off x="4287520" y="608876"/>
            <a:ext cx="7101840" cy="5404395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82880" y="445591"/>
            <a:ext cx="374904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    </a:t>
            </a:r>
            <a:r>
              <a:rPr lang="hr-HR" sz="4400" dirty="0" smtClean="0"/>
              <a:t> </a:t>
            </a:r>
            <a:r>
              <a:rPr lang="hr-HR" sz="4400" dirty="0" err="1" smtClean="0"/>
              <a:t>Toolkit</a:t>
            </a:r>
            <a:r>
              <a:rPr lang="hr-HR" sz="4400" dirty="0" smtClean="0"/>
              <a:t> </a:t>
            </a:r>
          </a:p>
          <a:p>
            <a:endParaRPr lang="hr-H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 smtClean="0"/>
              <a:t>upravljanje      učionicom, dodavanje učenika u skupine, timski rad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         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117570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Toolkit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284480" y="1795462"/>
            <a:ext cx="5181600" cy="4351338"/>
          </a:xfrm>
        </p:spPr>
        <p:txBody>
          <a:bodyPr/>
          <a:lstStyle/>
          <a:p>
            <a:r>
              <a:rPr lang="hr-HR" dirty="0" smtClean="0"/>
              <a:t>reproduciranje </a:t>
            </a:r>
            <a:r>
              <a:rPr lang="hr-HR" dirty="0"/>
              <a:t>glazbe koja pomaže učenicima da se bolje usredotoče na rad (projektna nastava)</a:t>
            </a:r>
          </a:p>
          <a:p>
            <a:r>
              <a:rPr lang="hr-HR" dirty="0" smtClean="0"/>
              <a:t>štoperica </a:t>
            </a:r>
            <a:r>
              <a:rPr lang="hr-HR" dirty="0"/>
              <a:t>(kvizovi</a:t>
            </a:r>
            <a:r>
              <a:rPr lang="hr-HR" dirty="0" smtClean="0"/>
              <a:t>) </a:t>
            </a:r>
          </a:p>
          <a:p>
            <a:r>
              <a:rPr lang="hr-HR" dirty="0"/>
              <a:t>s</a:t>
            </a:r>
            <a:r>
              <a:rPr lang="hr-HR" dirty="0" smtClean="0"/>
              <a:t>nimanje zvuka, videa, slika</a:t>
            </a:r>
          </a:p>
          <a:p>
            <a:r>
              <a:rPr lang="hr-HR" dirty="0" smtClean="0"/>
              <a:t>slanje </a:t>
            </a:r>
            <a:r>
              <a:rPr lang="hr-HR" dirty="0"/>
              <a:t>poruka svim roditeljima (roditeljski sastanak</a:t>
            </a:r>
            <a:r>
              <a:rPr lang="hr-HR" dirty="0" smtClean="0"/>
              <a:t>)</a:t>
            </a:r>
          </a:p>
          <a:p>
            <a:r>
              <a:rPr lang="hr-HR" dirty="0"/>
              <a:t>s</a:t>
            </a:r>
            <a:r>
              <a:rPr lang="hr-HR" dirty="0" smtClean="0"/>
              <a:t>lanje poruka dobrodošlice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l="22334" t="24889" r="23332" b="5630"/>
          <a:stretch/>
        </p:blipFill>
        <p:spPr>
          <a:xfrm>
            <a:off x="5466080" y="762000"/>
            <a:ext cx="6512560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6750" t="16899" r="5084" b="7314"/>
          <a:stretch/>
        </p:blipFill>
        <p:spPr>
          <a:xfrm>
            <a:off x="924560" y="538480"/>
            <a:ext cx="10749280" cy="505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1084" t="10666" r="417" b="14667"/>
          <a:stretch/>
        </p:blipFill>
        <p:spPr>
          <a:xfrm>
            <a:off x="101600" y="294640"/>
            <a:ext cx="12009120" cy="512064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396240" y="5598160"/>
            <a:ext cx="8981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Class</a:t>
            </a:r>
            <a:r>
              <a:rPr lang="hr-HR" sz="3200" dirty="0" smtClean="0"/>
              <a:t> Story-dijeljenje sadržaja, slika, videa s nastave</a:t>
            </a:r>
          </a:p>
          <a:p>
            <a:r>
              <a:rPr lang="hr-HR" sz="3200" dirty="0"/>
              <a:t> </a:t>
            </a:r>
            <a:r>
              <a:rPr lang="hr-HR" sz="3200" dirty="0" smtClean="0"/>
              <a:t>                   -suradnja s roditeljima (radionice)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8812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ClassDojo</a:t>
            </a:r>
            <a:r>
              <a:rPr lang="hr-HR" dirty="0"/>
              <a:t> </a:t>
            </a:r>
            <a:r>
              <a:rPr lang="hr-HR" dirty="0" smtClean="0"/>
              <a:t>mentor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član </a:t>
            </a:r>
            <a:r>
              <a:rPr lang="hr-HR" dirty="0" err="1" smtClean="0"/>
              <a:t>ClassDojo</a:t>
            </a:r>
            <a:r>
              <a:rPr lang="hr-HR" dirty="0" smtClean="0"/>
              <a:t> tima</a:t>
            </a:r>
          </a:p>
          <a:p>
            <a:r>
              <a:rPr lang="hr-HR" dirty="0"/>
              <a:t>r</a:t>
            </a:r>
            <a:r>
              <a:rPr lang="hr-HR" dirty="0" smtClean="0"/>
              <a:t>ad s ostalim učiteljima u školi</a:t>
            </a:r>
          </a:p>
          <a:p>
            <a:r>
              <a:rPr lang="hr-HR" dirty="0"/>
              <a:t>p</a:t>
            </a:r>
            <a:r>
              <a:rPr lang="hr-HR" dirty="0" smtClean="0"/>
              <a:t>omoć s alatom</a:t>
            </a:r>
          </a:p>
          <a:p>
            <a:r>
              <a:rPr lang="hr-HR" dirty="0"/>
              <a:t>k</a:t>
            </a:r>
            <a:r>
              <a:rPr lang="hr-HR" dirty="0" smtClean="0"/>
              <a:t>omuniciranje s ostalim učiteljima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8333" t="17778" r="19084" b="3704"/>
          <a:stretch/>
        </p:blipFill>
        <p:spPr>
          <a:xfrm>
            <a:off x="5529820" y="883920"/>
            <a:ext cx="655042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5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55320" y="1690688"/>
            <a:ext cx="5181600" cy="4679315"/>
          </a:xfrm>
        </p:spPr>
        <p:txBody>
          <a:bodyPr/>
          <a:lstStyle/>
          <a:p>
            <a:pPr lvl="0"/>
            <a:r>
              <a:rPr lang="hr-HR" sz="3200" dirty="0" err="1"/>
              <a:t>ClassDojo</a:t>
            </a:r>
            <a:r>
              <a:rPr lang="hr-HR" sz="3200" dirty="0"/>
              <a:t> pomaže učiteljima da na brz, jednostavan i zabavan način motivira učenike za rad i održava pozitivnu radnu </a:t>
            </a:r>
            <a:r>
              <a:rPr lang="hr-HR" sz="3200" dirty="0" smtClean="0"/>
              <a:t>disciplinu</a:t>
            </a:r>
          </a:p>
          <a:p>
            <a:pPr lvl="0"/>
            <a:r>
              <a:rPr lang="hr-HR" sz="3200" dirty="0" smtClean="0"/>
              <a:t>uporabom </a:t>
            </a:r>
            <a:r>
              <a:rPr lang="hr-HR" sz="3200" dirty="0"/>
              <a:t>alata </a:t>
            </a:r>
            <a:r>
              <a:rPr lang="hr-HR" sz="3200" dirty="0" err="1"/>
              <a:t>ClassDojo</a:t>
            </a:r>
            <a:r>
              <a:rPr lang="hr-HR" sz="3200" dirty="0"/>
              <a:t> nastavu čini motivirajućom i  interesantnom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87"/>
          <a:stretch/>
        </p:blipFill>
        <p:spPr>
          <a:xfrm>
            <a:off x="6019800" y="1493520"/>
            <a:ext cx="5775616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8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sz="3200" dirty="0"/>
              <a:t>aplikacija dolazi do izražaja kada se u nastavi koristi timski rad i rad u </a:t>
            </a:r>
            <a:r>
              <a:rPr lang="hr-HR" sz="3200" dirty="0" smtClean="0"/>
              <a:t>skupinama</a:t>
            </a:r>
          </a:p>
          <a:p>
            <a:r>
              <a:rPr lang="hr-HR" sz="3200" dirty="0"/>
              <a:t>učenici   poštuju pravila ponašanja na nastavnom satu</a:t>
            </a:r>
          </a:p>
          <a:p>
            <a:endParaRPr lang="hr-HR" sz="32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7" t="2902" r="-2968" b="-2902"/>
          <a:stretch/>
        </p:blipFill>
        <p:spPr>
          <a:xfrm>
            <a:off x="6254289" y="1463040"/>
            <a:ext cx="5653231" cy="41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http://ClassDojo.com</a:t>
            </a:r>
            <a:endParaRPr lang="hr-HR" dirty="0"/>
          </a:p>
        </p:txBody>
      </p:sp>
      <p:sp>
        <p:nvSpPr>
          <p:cNvPr id="2" name="TekstniOkvir 1"/>
          <p:cNvSpPr txBox="1"/>
          <p:nvPr/>
        </p:nvSpPr>
        <p:spPr>
          <a:xfrm>
            <a:off x="963098" y="2131848"/>
            <a:ext cx="4696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/>
              <a:t>k</a:t>
            </a:r>
            <a:r>
              <a:rPr lang="hr-HR" sz="3600" dirty="0" smtClean="0"/>
              <a:t>orisnički račun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kreirati razrede (dodati učenike)</a:t>
            </a:r>
          </a:p>
          <a:p>
            <a:pPr marL="285750" indent="-285750">
              <a:buFontTx/>
              <a:buChar char="-"/>
            </a:pPr>
            <a:endParaRPr lang="hr-HR" dirty="0" smtClean="0"/>
          </a:p>
          <a:p>
            <a:pPr marL="285750" indent="-285750">
              <a:buFontTx/>
              <a:buChar char="-"/>
            </a:pPr>
            <a:endParaRPr lang="hr-HR" dirty="0"/>
          </a:p>
        </p:txBody>
      </p:sp>
      <p:pic>
        <p:nvPicPr>
          <p:cNvPr id="5" name="Slika 4"/>
          <p:cNvPicPr/>
          <p:nvPr/>
        </p:nvPicPr>
        <p:blipFill rotWithShape="1">
          <a:blip r:embed="rId4"/>
          <a:srcRect l="22134" t="31370" r="21958" b="23433"/>
          <a:stretch/>
        </p:blipFill>
        <p:spPr>
          <a:xfrm>
            <a:off x="5659120" y="2001520"/>
            <a:ext cx="5984240" cy="394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43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56920" y="213361"/>
            <a:ext cx="10515600" cy="751839"/>
          </a:xfrm>
        </p:spPr>
        <p:txBody>
          <a:bodyPr>
            <a:normAutofit fontScale="90000"/>
          </a:bodyPr>
          <a:lstStyle/>
          <a:p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b="1" dirty="0" smtClean="0"/>
              <a:t>Neke </a:t>
            </a:r>
            <a:r>
              <a:rPr lang="hr-HR" b="1" dirty="0"/>
              <a:t>izjave učenika</a:t>
            </a:r>
            <a:r>
              <a:rPr lang="hr-HR" b="1" dirty="0" smtClean="0"/>
              <a:t>: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68680" y="1615440"/>
            <a:ext cx="10515600" cy="4968240"/>
          </a:xfrm>
        </p:spPr>
        <p:txBody>
          <a:bodyPr>
            <a:noAutofit/>
          </a:bodyPr>
          <a:lstStyle/>
          <a:p>
            <a:r>
              <a:rPr lang="hr-HR" sz="3200" i="1" dirty="0" smtClean="0"/>
              <a:t>Na informatici i matematici mi </a:t>
            </a:r>
            <a:r>
              <a:rPr lang="hr-HR" sz="3200" i="1" dirty="0"/>
              <a:t>je </a:t>
            </a:r>
            <a:r>
              <a:rPr lang="hr-HR" sz="3200" i="1" dirty="0" smtClean="0"/>
              <a:t>zabavno i zanimljivo!</a:t>
            </a:r>
            <a:endParaRPr lang="hr-HR" sz="3200" i="1" dirty="0"/>
          </a:p>
          <a:p>
            <a:r>
              <a:rPr lang="hr-HR" sz="3200" i="1" dirty="0" smtClean="0"/>
              <a:t>Volim </a:t>
            </a:r>
            <a:r>
              <a:rPr lang="hr-HR" sz="3200" i="1" dirty="0"/>
              <a:t>nešto novo</a:t>
            </a:r>
            <a:r>
              <a:rPr lang="hr-HR" sz="3200" i="1" dirty="0" smtClean="0"/>
              <a:t>!</a:t>
            </a:r>
          </a:p>
          <a:p>
            <a:r>
              <a:rPr lang="hr-HR" sz="3200" i="1" dirty="0" smtClean="0"/>
              <a:t>Zanimljiv mi je korisnički račun  kojim mogu upravljati!</a:t>
            </a:r>
            <a:endParaRPr lang="hr-HR" sz="3200" i="1" dirty="0"/>
          </a:p>
          <a:p>
            <a:r>
              <a:rPr lang="hr-HR" sz="3200" i="1" dirty="0" smtClean="0"/>
              <a:t>Ovakav </a:t>
            </a:r>
            <a:r>
              <a:rPr lang="hr-HR" sz="3200" i="1" dirty="0"/>
              <a:t>način nastave mi je puno bolji i </a:t>
            </a:r>
            <a:r>
              <a:rPr lang="hr-HR" sz="3200" i="1" dirty="0" smtClean="0"/>
              <a:t>zanimljiviji!</a:t>
            </a:r>
            <a:endParaRPr lang="hr-HR" sz="3200" i="1" dirty="0"/>
          </a:p>
          <a:p>
            <a:r>
              <a:rPr lang="hr-HR" sz="3200" i="1" dirty="0"/>
              <a:t>Voljeli bismo da se </a:t>
            </a:r>
            <a:r>
              <a:rPr lang="hr-HR" sz="3200" i="1" dirty="0" smtClean="0"/>
              <a:t>ova aplikacija </a:t>
            </a:r>
            <a:r>
              <a:rPr lang="hr-HR" sz="3200" i="1" dirty="0"/>
              <a:t>koristi u nastavi </a:t>
            </a:r>
            <a:r>
              <a:rPr lang="hr-HR" sz="3200" i="1" dirty="0" smtClean="0"/>
              <a:t> </a:t>
            </a:r>
            <a:r>
              <a:rPr lang="hr-HR" sz="3200" i="1" dirty="0"/>
              <a:t>na svim </a:t>
            </a:r>
            <a:r>
              <a:rPr lang="hr-HR" sz="3200" i="1" dirty="0" smtClean="0"/>
              <a:t>predmetima</a:t>
            </a:r>
            <a:r>
              <a:rPr lang="hr-HR" sz="3200" i="1" dirty="0" smtClean="0"/>
              <a:t>!</a:t>
            </a:r>
          </a:p>
          <a:p>
            <a:r>
              <a:rPr lang="hr-HR" sz="3200" i="1" dirty="0" smtClean="0"/>
              <a:t>Volim informatiku!</a:t>
            </a:r>
            <a:endParaRPr lang="hr-HR" sz="3200" i="1" dirty="0" smtClean="0"/>
          </a:p>
          <a:p>
            <a:pPr marL="0" indent="0">
              <a:buNone/>
            </a:pPr>
            <a:endParaRPr lang="hr-HR" sz="3200" i="1" dirty="0"/>
          </a:p>
          <a:p>
            <a:pPr marL="0" indent="0">
              <a:buNone/>
            </a:pP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1580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/>
          <p:cNvSpPr/>
          <p:nvPr/>
        </p:nvSpPr>
        <p:spPr>
          <a:xfrm>
            <a:off x="7367496" y="2044303"/>
            <a:ext cx="4074851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 smtClean="0"/>
              <a:t>Pitanja?</a:t>
            </a:r>
            <a:endParaRPr lang="hr-HR" sz="4400" dirty="0"/>
          </a:p>
          <a:p>
            <a:endParaRPr lang="hr-HR" dirty="0"/>
          </a:p>
          <a:p>
            <a:r>
              <a:rPr lang="hr-HR" dirty="0"/>
              <a:t>ljiljana.inkret-martincevic1@skole.hr</a:t>
            </a:r>
          </a:p>
          <a:p>
            <a:endParaRPr lang="hr-HR" dirty="0"/>
          </a:p>
          <a:p>
            <a:r>
              <a:rPr lang="hr-HR" dirty="0"/>
              <a:t>mirjana.jambrisko@skole.hr</a:t>
            </a:r>
          </a:p>
          <a:p>
            <a:endParaRPr lang="hr-HR" dirty="0" smtClean="0"/>
          </a:p>
          <a:p>
            <a:r>
              <a:rPr lang="hr-HR" dirty="0" smtClean="0"/>
              <a:t>jasminka.belscak@skole.hr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3" name="Pravokutnik 2"/>
          <p:cNvSpPr/>
          <p:nvPr/>
        </p:nvSpPr>
        <p:spPr>
          <a:xfrm>
            <a:off x="941436" y="993794"/>
            <a:ext cx="401560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solidFill>
                  <a:srgbClr val="182D09"/>
                </a:solidFill>
              </a:rPr>
              <a:t>Hvala na pažnji!</a:t>
            </a:r>
            <a:endParaRPr lang="hr-HR" sz="4400" dirty="0"/>
          </a:p>
        </p:txBody>
      </p:sp>
      <p:pic>
        <p:nvPicPr>
          <p:cNvPr id="5" name="Picture 4" descr="Slikovni rezultat za cuc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915" y="5720080"/>
            <a:ext cx="2227432" cy="68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7" y="3037163"/>
            <a:ext cx="6356217" cy="18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70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/>
          <p:nvPr/>
        </p:nvPicPr>
        <p:blipFill rotWithShape="1">
          <a:blip r:embed="rId3"/>
          <a:srcRect t="15936" b="4913"/>
          <a:stretch/>
        </p:blipFill>
        <p:spPr>
          <a:xfrm>
            <a:off x="4541520" y="1016000"/>
            <a:ext cx="7426960" cy="5090159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701040" y="1632635"/>
            <a:ext cx="3962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u</a:t>
            </a:r>
            <a:r>
              <a:rPr lang="hr-HR" sz="3200" dirty="0" smtClean="0"/>
              <a:t>ređivanje  razreda (</a:t>
            </a:r>
            <a:r>
              <a:rPr lang="hr-HR" sz="3200" dirty="0" err="1" smtClean="0"/>
              <a:t>avatari</a:t>
            </a:r>
            <a:r>
              <a:rPr lang="hr-HR" sz="3200" dirty="0" smtClean="0"/>
              <a:t>, popis učenika)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24388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1117600" y="5862697"/>
            <a:ext cx="10383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u</a:t>
            </a:r>
            <a:r>
              <a:rPr lang="hr-HR" sz="3200" dirty="0" smtClean="0"/>
              <a:t>ređivanje  razreda - pozitivni elementi </a:t>
            </a:r>
            <a:r>
              <a:rPr lang="hr-HR" sz="3200" dirty="0"/>
              <a:t>praćenja </a:t>
            </a:r>
            <a:r>
              <a:rPr lang="hr-HR" sz="3200" dirty="0" smtClean="0"/>
              <a:t>nastave</a:t>
            </a:r>
            <a:endParaRPr lang="hr-HR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11416" t="14519" r="11167" b="11407"/>
          <a:stretch/>
        </p:blipFill>
        <p:spPr>
          <a:xfrm>
            <a:off x="1402080" y="487680"/>
            <a:ext cx="9672320" cy="520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9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3"/>
          <a:srcRect l="11667" t="14222" r="11083" b="11704"/>
          <a:stretch/>
        </p:blipFill>
        <p:spPr>
          <a:xfrm>
            <a:off x="1442720" y="579120"/>
            <a:ext cx="9418320" cy="5080000"/>
          </a:xfrm>
          <a:prstGeom prst="rect">
            <a:avLst/>
          </a:prstGeom>
        </p:spPr>
      </p:pic>
      <p:sp>
        <p:nvSpPr>
          <p:cNvPr id="4" name="TekstniOkvir 3"/>
          <p:cNvSpPr txBox="1"/>
          <p:nvPr/>
        </p:nvSpPr>
        <p:spPr>
          <a:xfrm>
            <a:off x="1341120" y="5933440"/>
            <a:ext cx="6929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dirty="0"/>
              <a:t>negativni elementi praćenja </a:t>
            </a:r>
            <a:r>
              <a:rPr lang="hr-HR" sz="3200" dirty="0" smtClean="0"/>
              <a:t>nastave</a:t>
            </a:r>
            <a:endParaRPr lang="hr-HR" sz="3200" dirty="0"/>
          </a:p>
          <a:p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33685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834" t="11111" r="1500" b="4000"/>
          <a:stretch/>
        </p:blipFill>
        <p:spPr>
          <a:xfrm>
            <a:off x="629920" y="386080"/>
            <a:ext cx="11043920" cy="5399459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538480" y="6085840"/>
            <a:ext cx="8829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p</a:t>
            </a:r>
            <a:r>
              <a:rPr lang="hr-HR" sz="2800" dirty="0" smtClean="0"/>
              <a:t>romjena škole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83633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3"/>
          <a:srcRect l="5749" t="14815" r="4751" b="5482"/>
          <a:stretch/>
        </p:blipFill>
        <p:spPr>
          <a:xfrm>
            <a:off x="822960" y="264160"/>
            <a:ext cx="10911840" cy="5466080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711200" y="6177280"/>
            <a:ext cx="101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800" dirty="0"/>
              <a:t>p</a:t>
            </a:r>
            <a:r>
              <a:rPr lang="hr-HR" sz="2800" dirty="0" smtClean="0"/>
              <a:t>regled izvještaja za razred – dnevni, tjedni, mjesečni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337741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/>
          <p:nvPr/>
        </p:nvPicPr>
        <p:blipFill rotWithShape="1">
          <a:blip r:embed="rId3"/>
          <a:srcRect l="3615" t="2928" r="18607" b="7558"/>
          <a:stretch/>
        </p:blipFill>
        <p:spPr>
          <a:xfrm>
            <a:off x="6756400" y="822961"/>
            <a:ext cx="4480560" cy="4124960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975360" y="2062480"/>
            <a:ext cx="5039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uređivanje </a:t>
            </a:r>
            <a:r>
              <a:rPr lang="hr-HR" sz="3600" dirty="0"/>
              <a:t>razreda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r-HR" sz="3600" dirty="0" smtClean="0"/>
              <a:t>ispis </a:t>
            </a:r>
            <a:r>
              <a:rPr lang="hr-HR" sz="3600" dirty="0" err="1"/>
              <a:t>postera</a:t>
            </a:r>
            <a:r>
              <a:rPr lang="hr-HR" sz="3600" dirty="0"/>
              <a:t> i  QR koda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0185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1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E5AD51256954E9FD9591F6E2D8064" ma:contentTypeVersion="5" ma:contentTypeDescription="Create a new document." ma:contentTypeScope="" ma:versionID="5161300fc158cf0d684bf7f90deabc19">
  <xsd:schema xmlns:xsd="http://www.w3.org/2001/XMLSchema" xmlns:xs="http://www.w3.org/2001/XMLSchema" xmlns:p="http://schemas.microsoft.com/office/2006/metadata/properties" xmlns:ns2="2b9a2cea-ce3b-43e7-8edb-5aba1bc6365c" targetNamespace="http://schemas.microsoft.com/office/2006/metadata/properties" ma:root="true" ma:fieldsID="28151d7534d16e7267a948e10f93af37" ns2:_="">
    <xsd:import namespace="2b9a2cea-ce3b-43e7-8edb-5aba1bc63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9a2cea-ce3b-43e7-8edb-5aba1bc636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0DA495-C993-4B4B-9AE2-B7EE2F49BCF4}"/>
</file>

<file path=customXml/itemProps2.xml><?xml version="1.0" encoding="utf-8"?>
<ds:datastoreItem xmlns:ds="http://schemas.openxmlformats.org/officeDocument/2006/customXml" ds:itemID="{9B612BCC-2ECA-4999-87AB-CA45124D0C27}"/>
</file>

<file path=customXml/itemProps3.xml><?xml version="1.0" encoding="utf-8"?>
<ds:datastoreItem xmlns:ds="http://schemas.openxmlformats.org/officeDocument/2006/customXml" ds:itemID="{C60B1BA5-BC3B-4DF9-ADF5-F9FE09AE4FE2}"/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1007</TotalTime>
  <Words>622</Words>
  <Application>Microsoft Office PowerPoint</Application>
  <PresentationFormat>Široki zaslon</PresentationFormat>
  <Paragraphs>98</Paragraphs>
  <Slides>21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sustava Office</vt:lpstr>
      <vt:lpstr>  ClassDojo kao motivacija u nastavi </vt:lpstr>
      <vt:lpstr>http://ClassDojo.com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Toolkit</vt:lpstr>
      <vt:lpstr>PowerPointova prezentacija</vt:lpstr>
      <vt:lpstr>PowerPointova prezentacija</vt:lpstr>
      <vt:lpstr>ClassDojo mentor </vt:lpstr>
      <vt:lpstr>PowerPointova prezentacija</vt:lpstr>
      <vt:lpstr>Zaključak</vt:lpstr>
      <vt:lpstr>PowerPointova prezentacija</vt:lpstr>
      <vt:lpstr> Neke izjave učenika: 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Izrade stripa uporabom alata ToonDoo</dc:title>
  <dc:creator>Acer</dc:creator>
  <cp:lastModifiedBy>Acer</cp:lastModifiedBy>
  <cp:revision>134</cp:revision>
  <dcterms:created xsi:type="dcterms:W3CDTF">2016-10-18T19:16:19Z</dcterms:created>
  <dcterms:modified xsi:type="dcterms:W3CDTF">2017-10-14T21:16:04Z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0x010100B45E5AD51256954E9FD9591F6E2D8064</vt:lpwstr>
  </property>
</Properties>
</file>