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5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4" r:id="rId15"/>
    <p:sldId id="271" r:id="rId16"/>
    <p:sldId id="282" r:id="rId17"/>
    <p:sldId id="272" r:id="rId18"/>
    <p:sldId id="277" r:id="rId19"/>
    <p:sldId id="278" r:id="rId20"/>
    <p:sldId id="279" r:id="rId21"/>
    <p:sldId id="280" r:id="rId22"/>
    <p:sldId id="281" r:id="rId23"/>
    <p:sldId id="256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CCB3F-245C-4512-A06B-06E691C1A466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DCEF2-38BC-466B-88E1-D65BCC72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9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Barkod = crtični kod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FD6C7-0915-461D-9529-BDFB27A6FFCE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6701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Binarni, alfanumerički</a:t>
            </a:r>
            <a:r>
              <a:rPr lang="hr-HR" baseline="0" dirty="0" smtClean="0"/>
              <a:t> simboli….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FD6C7-0915-461D-9529-BDFB27A6FFCE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483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1D7E-4740-4488-99B6-7889904446F6}" type="datetime1">
              <a:rPr lang="en-US" smtClean="0"/>
              <a:t>11/4/2017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Dubrovnik, 8.studenoga 2017.</a:t>
            </a: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9412-EF2B-4E19-9DD3-A9D85CA7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8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53D1-3A9D-4EFC-B60B-88AE416CAB70}" type="datetime1">
              <a:rPr lang="en-US" smtClean="0"/>
              <a:t>11/4/2017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Dubrovnik, 8.studenoga 2017.</a:t>
            </a: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9412-EF2B-4E19-9DD3-A9D85CA7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0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9A6A-5834-47C8-A2A3-946440E2C3C0}" type="datetime1">
              <a:rPr lang="en-US" smtClean="0"/>
              <a:t>11/4/2017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Dubrovnik, 8.studenoga 2017.</a:t>
            </a: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9412-EF2B-4E19-9DD3-A9D85CA7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9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D4A9-6735-44F8-9336-D00F48CC67AC}" type="datetime1">
              <a:rPr lang="en-US" smtClean="0"/>
              <a:t>11/4/2017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Dubrovnik, 8.studenoga 2017.</a:t>
            </a: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9412-EF2B-4E19-9DD3-A9D85CA7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0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9453-25DB-44C0-99E0-5EBA61BBF84B}" type="datetime1">
              <a:rPr lang="en-US" smtClean="0"/>
              <a:t>11/4/2017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Dubrovnik, 8.studenoga 2017.</a:t>
            </a: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9412-EF2B-4E19-9DD3-A9D85CA7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2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35A1-D4D4-45AD-B174-2851A4B43E17}" type="datetime1">
              <a:rPr lang="en-US" smtClean="0"/>
              <a:t>11/4/2017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Dubrovnik, 8.studenoga 2017.</a:t>
            </a: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9412-EF2B-4E19-9DD3-A9D85CA7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9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D17D-3AE6-4AE5-8789-C2683B828200}" type="datetime1">
              <a:rPr lang="en-US" smtClean="0"/>
              <a:t>11/4/2017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Dubrovnik, 8.studenoga 2017.</a:t>
            </a:r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9412-EF2B-4E19-9DD3-A9D85CA7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8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31EF-61B4-4949-885D-B1C5B6612594}" type="datetime1">
              <a:rPr lang="en-US" smtClean="0"/>
              <a:t>11/4/2017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Dubrovnik, 8.studenoga 2017.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9412-EF2B-4E19-9DD3-A9D85CA7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1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3053-E5EB-4862-805C-D9EAC3889106}" type="datetime1">
              <a:rPr lang="en-US" smtClean="0"/>
              <a:t>11/4/2017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Dubrovnik, 8.studenoga 2017.</a:t>
            </a:r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9412-EF2B-4E19-9DD3-A9D85CA7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2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E6D9-ED70-4558-B7BB-14557912ADBB}" type="datetime1">
              <a:rPr lang="en-US" smtClean="0"/>
              <a:t>11/4/2017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Dubrovnik, 8.studenoga 2017.</a:t>
            </a: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9412-EF2B-4E19-9DD3-A9D85CA7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7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1289-FF1B-44EE-92B9-41FC338FEB5B}" type="datetime1">
              <a:rPr lang="en-US" smtClean="0"/>
              <a:t>11/4/2017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Dubrovnik, 8.studenoga 2017.</a:t>
            </a: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9412-EF2B-4E19-9DD3-A9D85CA7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0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A894A-B853-4C34-B254-3197D7ADC6B7}" type="datetime1">
              <a:rPr lang="en-US" smtClean="0"/>
              <a:t>11/4/2017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Dubrovnik, 8.studenoga 2017.</a:t>
            </a: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39412-EF2B-4E19-9DD3-A9D85CA7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qr-code-generator.com/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r-code-generator.com/" TargetMode="External"/><Relationship Id="rId2" Type="http://schemas.openxmlformats.org/officeDocument/2006/relationships/hyperlink" Target="http://qrcode.kaywa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094893" y="6137033"/>
            <a:ext cx="3352801" cy="365125"/>
          </a:xfrm>
        </p:spPr>
        <p:txBody>
          <a:bodyPr>
            <a:normAutofit/>
          </a:bodyPr>
          <a:lstStyle/>
          <a:p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</a:rPr>
              <a:t>Dubrovnik, 8.studenoga 2017.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885953" y="3733800"/>
            <a:ext cx="6976600" cy="803030"/>
          </a:xfrm>
        </p:spPr>
        <p:txBody>
          <a:bodyPr>
            <a:noAutofit/>
          </a:bodyPr>
          <a:lstStyle/>
          <a:p>
            <a:pPr algn="ctr"/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Kreativni i edukativni alati u radu s učenicima – QR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kodovi 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Fotostory</a:t>
            </a:r>
            <a:r>
              <a:rPr lang="hr-HR" sz="2800" dirty="0" smtClean="0"/>
              <a:t/>
            </a:r>
            <a:br>
              <a:rPr lang="hr-HR" sz="2800" dirty="0" smtClean="0"/>
            </a:br>
            <a:endParaRPr lang="hr-HR" sz="2800" dirty="0"/>
          </a:p>
        </p:txBody>
      </p:sp>
      <p:sp>
        <p:nvSpPr>
          <p:cNvPr id="2" name="Pravokutnik 1"/>
          <p:cNvSpPr/>
          <p:nvPr/>
        </p:nvSpPr>
        <p:spPr>
          <a:xfrm>
            <a:off x="386861" y="4704530"/>
            <a:ext cx="81944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Pripremili: </a:t>
            </a:r>
          </a:p>
          <a:p>
            <a:pPr algn="r"/>
            <a:r>
              <a:rPr lang="hr-H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Anita </a:t>
            </a:r>
            <a:r>
              <a:rPr lang="hr-HR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Tufekčić</a:t>
            </a:r>
            <a:r>
              <a:rPr lang="hr-H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stručni suradnik mentor</a:t>
            </a:r>
          </a:p>
          <a:p>
            <a:pPr algn="r"/>
            <a:r>
              <a:rPr lang="hr-H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Biljana </a:t>
            </a:r>
            <a:r>
              <a:rPr lang="hr-HR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Krnjajić</a:t>
            </a:r>
            <a:r>
              <a:rPr lang="hr-H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stručni suradnik mentor</a:t>
            </a:r>
          </a:p>
          <a:p>
            <a:endParaRPr lang="hr-HR" dirty="0"/>
          </a:p>
        </p:txBody>
      </p:sp>
      <p:pic>
        <p:nvPicPr>
          <p:cNvPr id="7" name="Picture 7" descr="C:\Users\ivo\Desktop\glav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35" y="637650"/>
            <a:ext cx="1774457" cy="188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ivo\Desktop\Google-uslu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3" y="548990"/>
            <a:ext cx="1680438" cy="206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vo\Desktop\cu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376" y="637650"/>
            <a:ext cx="3581400" cy="2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21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Dubrovnik, 8.studenoga 2017.</a:t>
            </a:r>
            <a:endParaRPr lang="en-US" sz="1600" dirty="0"/>
          </a:p>
        </p:txBody>
      </p:sp>
      <p:sp>
        <p:nvSpPr>
          <p:cNvPr id="3" name="Pravokutnik 2"/>
          <p:cNvSpPr/>
          <p:nvPr/>
        </p:nvSpPr>
        <p:spPr>
          <a:xfrm>
            <a:off x="553316" y="1443842"/>
            <a:ext cx="43996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400" dirty="0" smtClean="0"/>
              <a:t>Primjer </a:t>
            </a:r>
            <a:r>
              <a:rPr lang="hr-HR" sz="2400" dirty="0"/>
              <a:t>je klasik </a:t>
            </a:r>
            <a:r>
              <a:rPr lang="hr-HR" sz="2400" dirty="0" err="1"/>
              <a:t>Julesa</a:t>
            </a:r>
            <a:r>
              <a:rPr lang="hr-HR" sz="2400" dirty="0"/>
              <a:t> </a:t>
            </a:r>
            <a:r>
              <a:rPr lang="hr-HR" sz="2400" dirty="0" err="1"/>
              <a:t>Verna</a:t>
            </a:r>
            <a:r>
              <a:rPr lang="hr-HR" sz="2400" dirty="0"/>
              <a:t> „</a:t>
            </a:r>
            <a:r>
              <a:rPr lang="hr-HR" sz="2400" dirty="0">
                <a:solidFill>
                  <a:srgbClr val="FF0000"/>
                </a:solidFill>
              </a:rPr>
              <a:t>Put oko svijet u 80 dana“ </a:t>
            </a:r>
            <a:r>
              <a:rPr lang="hr-HR" sz="2400" dirty="0"/>
              <a:t>sa QR kodovima otisnutim na stranicama koji se povezuju sa slikama, mapama ili video-klipovima opisujući dodatno događaje u knjizi i dajući im multimedijalni efekt. </a:t>
            </a:r>
            <a:endParaRPr lang="hr-HR" sz="2400" dirty="0" smtClean="0"/>
          </a:p>
          <a:p>
            <a:endParaRPr lang="hr-HR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400" dirty="0" smtClean="0"/>
              <a:t>Hrvatski primjer je roman </a:t>
            </a:r>
            <a:r>
              <a:rPr lang="hr-HR" sz="2400" dirty="0" err="1" smtClean="0">
                <a:solidFill>
                  <a:srgbClr val="FF0000"/>
                </a:solidFill>
              </a:rPr>
              <a:t>Vilijun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smtClean="0"/>
              <a:t>autorice Jasne Horvat.</a:t>
            </a:r>
          </a:p>
        </p:txBody>
      </p:sp>
      <p:pic>
        <p:nvPicPr>
          <p:cNvPr id="1028" name="Picture 4" descr="Image result for travel around the world in 80 days with i-nigma k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94515"/>
            <a:ext cx="1881429" cy="245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travel around the world in 80 days QR kod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travel around the world in 80 days QR kod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travel around the world in 80 days QR kod"/>
          <p:cNvSpPr>
            <a:spLocks noChangeAspect="1" noChangeArrowheads="1"/>
          </p:cNvSpPr>
          <p:nvPr/>
        </p:nvSpPr>
        <p:spPr bwMode="auto">
          <a:xfrm>
            <a:off x="345281" y="1603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Pravokutnik 6"/>
          <p:cNvSpPr/>
          <p:nvPr/>
        </p:nvSpPr>
        <p:spPr>
          <a:xfrm>
            <a:off x="230982" y="735597"/>
            <a:ext cx="59871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dirty="0" smtClean="0"/>
              <a:t>Popularizacija QR - kodova</a:t>
            </a:r>
            <a:endParaRPr lang="en-US" sz="4000" dirty="0"/>
          </a:p>
        </p:txBody>
      </p:sp>
      <p:pic>
        <p:nvPicPr>
          <p:cNvPr id="3074" name="Picture 2" descr="C:\Users\ivo\Desktop\vilij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68435"/>
            <a:ext cx="1853478" cy="20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0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Dubrovnik, 8.studenoga 2017.</a:t>
            </a:r>
            <a:endParaRPr lang="en-US" sz="16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6447" y="468923"/>
            <a:ext cx="8024447" cy="1055077"/>
          </a:xfrm>
        </p:spPr>
        <p:txBody>
          <a:bodyPr/>
          <a:lstStyle/>
          <a:p>
            <a:r>
              <a:rPr lang="hr-HR" dirty="0" smtClean="0"/>
              <a:t>Ideje: QR kodovi u nastavi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4294967295"/>
          </p:nvPr>
        </p:nvSpPr>
        <p:spPr>
          <a:xfrm>
            <a:off x="822960" y="2590799"/>
            <a:ext cx="5042165" cy="33134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 </a:t>
            </a:r>
            <a:r>
              <a:rPr lang="hr-HR" sz="2400" dirty="0" smtClean="0"/>
              <a:t>upotreba u svim nastavnim područjima: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 smtClean="0"/>
              <a:t>jednom izrađeni QR kodovi mogu se koristiti generacijama</a:t>
            </a:r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3443" flipH="1">
            <a:off x="7377519" y="477511"/>
            <a:ext cx="930126" cy="1372345"/>
          </a:xfrm>
          <a:prstGeom prst="rect">
            <a:avLst/>
          </a:prstGeom>
        </p:spPr>
      </p:pic>
      <p:pic>
        <p:nvPicPr>
          <p:cNvPr id="7" name="Slika 6" descr="C:\Users\Anita\Desktop\Kodovi - tekst o kestenu\qr kod hripavac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26" y="2259330"/>
            <a:ext cx="2278380" cy="2491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63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Dubrovnik, 8.studenoga 2017.</a:t>
            </a:r>
            <a:endParaRPr lang="en-US" sz="16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1354" y="257908"/>
            <a:ext cx="8024447" cy="1066800"/>
          </a:xfrm>
        </p:spPr>
        <p:txBody>
          <a:bodyPr/>
          <a:lstStyle/>
          <a:p>
            <a:r>
              <a:rPr lang="hr-HR" dirty="0" smtClean="0"/>
              <a:t>Izrada QR kodova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4294967295"/>
          </p:nvPr>
        </p:nvSpPr>
        <p:spPr>
          <a:xfrm>
            <a:off x="822961" y="1845734"/>
            <a:ext cx="4520138" cy="402336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800" dirty="0"/>
              <a:t> </a:t>
            </a:r>
            <a:r>
              <a:rPr lang="hr-HR" sz="2800" dirty="0" smtClean="0"/>
              <a:t>  samostalno, jednostavno, lagano i brzo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/>
              <a:t> </a:t>
            </a:r>
            <a:r>
              <a:rPr lang="hr-HR" sz="2800" dirty="0" smtClean="0"/>
              <a:t>  višestruka upotreba u nastavnom procesu</a:t>
            </a:r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r>
              <a:rPr lang="hr-HR" sz="2800" dirty="0"/>
              <a:t> </a:t>
            </a:r>
            <a:r>
              <a:rPr lang="hr-HR" sz="2800" dirty="0" smtClean="0"/>
              <a:t>  potrebno: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sz="2600" dirty="0"/>
              <a:t> </a:t>
            </a:r>
            <a:r>
              <a:rPr lang="hr-HR" sz="2600" dirty="0" smtClean="0"/>
              <a:t>  alat za izradu QR kodova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sz="2600" dirty="0"/>
              <a:t> </a:t>
            </a:r>
            <a:r>
              <a:rPr lang="hr-HR" sz="2600" dirty="0" smtClean="0"/>
              <a:t>  aplikacija za skeniranje QR kodova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sz="2600" dirty="0"/>
              <a:t> </a:t>
            </a:r>
            <a:r>
              <a:rPr lang="hr-HR" sz="2600" dirty="0" smtClean="0"/>
              <a:t>  mobitel / tablet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9218" name="Picture 2" descr="C:\Users\ivo\Desktop\de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17" y="1295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7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podnožj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Dubrovnik, 8.studenoga 2017.</a:t>
            </a:r>
            <a:endParaRPr lang="en-US" sz="16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3762" y="303361"/>
            <a:ext cx="7792039" cy="1079963"/>
          </a:xfrm>
        </p:spPr>
        <p:txBody>
          <a:bodyPr>
            <a:normAutofit/>
          </a:bodyPr>
          <a:lstStyle/>
          <a:p>
            <a:r>
              <a:rPr lang="hr-HR" dirty="0" smtClean="0"/>
              <a:t>Alati…</a:t>
            </a:r>
            <a:endParaRPr lang="hr-HR" dirty="0"/>
          </a:p>
        </p:txBody>
      </p:sp>
      <p:sp>
        <p:nvSpPr>
          <p:cNvPr id="12" name="Pravokutnik 11"/>
          <p:cNvSpPr/>
          <p:nvPr/>
        </p:nvSpPr>
        <p:spPr>
          <a:xfrm>
            <a:off x="6096000" y="2286000"/>
            <a:ext cx="2715057" cy="3693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http://qrcode.kaywa.com/</a:t>
            </a:r>
          </a:p>
        </p:txBody>
      </p:sp>
      <p:pic>
        <p:nvPicPr>
          <p:cNvPr id="1027" name="Picture 3" descr="C:\Users\ivo\Desktop\Kaywa-QR-Code-Genera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2" y="1371600"/>
            <a:ext cx="535363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ivo\Desktop\deekti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03" y="83126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07" y="4060937"/>
            <a:ext cx="536749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ravokutnik 3"/>
          <p:cNvSpPr/>
          <p:nvPr/>
        </p:nvSpPr>
        <p:spPr>
          <a:xfrm>
            <a:off x="6206403" y="4637772"/>
            <a:ext cx="240982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hr-HR" dirty="0" err="1">
                <a:solidFill>
                  <a:srgbClr val="C00000"/>
                </a:solidFill>
                <a:hlinkClick r:id="rId5"/>
              </a:rPr>
              <a:t>www.qr</a:t>
            </a:r>
            <a:r>
              <a:rPr lang="hr-HR" dirty="0">
                <a:solidFill>
                  <a:srgbClr val="C00000"/>
                </a:solidFill>
                <a:hlinkClick r:id="rId5"/>
              </a:rPr>
              <a:t>-</a:t>
            </a:r>
            <a:r>
              <a:rPr lang="hr-HR" dirty="0" err="1">
                <a:solidFill>
                  <a:srgbClr val="C00000"/>
                </a:solidFill>
                <a:hlinkClick r:id="rId5"/>
              </a:rPr>
              <a:t>code</a:t>
            </a:r>
            <a:r>
              <a:rPr lang="hr-HR" dirty="0">
                <a:solidFill>
                  <a:srgbClr val="C00000"/>
                </a:solidFill>
                <a:hlinkClick r:id="rId5"/>
              </a:rPr>
              <a:t>-</a:t>
            </a:r>
            <a:r>
              <a:rPr lang="hr-HR" dirty="0" err="1">
                <a:solidFill>
                  <a:srgbClr val="C00000"/>
                </a:solidFill>
                <a:hlinkClick r:id="rId5"/>
              </a:rPr>
              <a:t>generator.com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3674" y="297873"/>
            <a:ext cx="8229600" cy="1143000"/>
          </a:xfrm>
        </p:spPr>
        <p:txBody>
          <a:bodyPr/>
          <a:lstStyle/>
          <a:p>
            <a:r>
              <a:rPr lang="hr-HR" dirty="0" smtClean="0"/>
              <a:t>Aplikacije za čitanje</a:t>
            </a:r>
            <a:endParaRPr lang="en-US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47800"/>
            <a:ext cx="3057525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47800"/>
            <a:ext cx="3290185" cy="1634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810000"/>
            <a:ext cx="3465312" cy="165870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36" y="4201239"/>
            <a:ext cx="3650927" cy="876222"/>
          </a:xfrm>
          <a:prstGeom prst="rect">
            <a:avLst/>
          </a:prstGeom>
        </p:spPr>
      </p:pic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Dubrovnik, 8.studenoga 2017.</a:t>
            </a:r>
            <a:endParaRPr lang="en-US" sz="1600" dirty="0"/>
          </a:p>
        </p:txBody>
      </p:sp>
      <p:sp>
        <p:nvSpPr>
          <p:cNvPr id="10" name="Elipsasti oblačić 9"/>
          <p:cNvSpPr/>
          <p:nvPr/>
        </p:nvSpPr>
        <p:spPr>
          <a:xfrm>
            <a:off x="7467600" y="152400"/>
            <a:ext cx="2209800" cy="1295400"/>
          </a:xfrm>
          <a:prstGeom prst="wedgeEllipseCallout">
            <a:avLst>
              <a:gd name="adj1" fmla="val -35097"/>
              <a:gd name="adj2" fmla="val 6843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Nije besplatan, 33 kn!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Dubrovnik, 8.studenoga 2017.</a:t>
            </a:r>
            <a:endParaRPr lang="en-US" sz="1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4294967295"/>
          </p:nvPr>
        </p:nvSpPr>
        <p:spPr>
          <a:xfrm>
            <a:off x="822961" y="1845734"/>
            <a:ext cx="5727965" cy="402336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Preuzmite aplikaciju za čitanje QR kodova: i– </a:t>
            </a:r>
            <a:r>
              <a:rPr lang="hr-HR" sz="2400" dirty="0"/>
              <a:t>n</a:t>
            </a:r>
            <a:r>
              <a:rPr lang="hr-HR" sz="2400" dirty="0" smtClean="0"/>
              <a:t>igma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Pronađite u predavaonici sakrivene kodove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Svaki kod </a:t>
            </a:r>
            <a:r>
              <a:rPr lang="hr-HR" sz="2400" dirty="0"/>
              <a:t> </a:t>
            </a:r>
            <a:r>
              <a:rPr lang="hr-HR" sz="2400" dirty="0" smtClean="0"/>
              <a:t>- jedna riječ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Riječi spojite u smislenu cjelinu i odgonetnite …</a:t>
            </a:r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09600"/>
            <a:ext cx="2770889" cy="886684"/>
          </a:xfrm>
          <a:prstGeom prst="rect">
            <a:avLst/>
          </a:prstGeom>
        </p:spPr>
      </p:pic>
      <p:pic>
        <p:nvPicPr>
          <p:cNvPr id="8194" name="Picture 2" descr="C:\Users\ivo\Desktop\de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40" y="2499003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Sad ste vi na redu…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sr-Latn-RS" dirty="0" smtClean="0"/>
              <a:t> </a:t>
            </a:r>
            <a:r>
              <a:rPr lang="sr-Latn-RS" dirty="0"/>
              <a:t>Napravite jedan QR-kod sa tri mjesta</a:t>
            </a:r>
            <a:r>
              <a:rPr lang="en-US" dirty="0"/>
              <a:t> (</a:t>
            </a:r>
            <a:r>
              <a:rPr lang="sr-Latn-RS" dirty="0"/>
              <a:t>npr</a:t>
            </a:r>
            <a:r>
              <a:rPr lang="en-US" dirty="0"/>
              <a:t>. </a:t>
            </a:r>
            <a:r>
              <a:rPr lang="sr-Latn-RS" dirty="0"/>
              <a:t>tri pitanja i jedno rješenje, </a:t>
            </a:r>
            <a:r>
              <a:rPr lang="sr-Latn-RS" dirty="0" err="1"/>
              <a:t>poveznica</a:t>
            </a:r>
            <a:r>
              <a:rPr lang="sr-Latn-RS" dirty="0"/>
              <a:t> na neku </a:t>
            </a:r>
            <a:r>
              <a:rPr lang="sr-Latn-RS" dirty="0" err="1"/>
              <a:t>web</a:t>
            </a:r>
            <a:r>
              <a:rPr lang="sr-Latn-RS" dirty="0"/>
              <a:t> stranicu ili </a:t>
            </a:r>
            <a:r>
              <a:rPr lang="sr-Latn-RS" dirty="0" err="1"/>
              <a:t>youtube</a:t>
            </a:r>
            <a:r>
              <a:rPr lang="sr-Latn-RS" dirty="0"/>
              <a:t> video</a:t>
            </a:r>
            <a:r>
              <a:rPr lang="en-US" dirty="0"/>
              <a:t>), </a:t>
            </a:r>
            <a:r>
              <a:rPr lang="sr-Latn-RS" dirty="0"/>
              <a:t>unesite tekst na </a:t>
            </a:r>
            <a:r>
              <a:rPr lang="sr-Latn-RS" dirty="0">
                <a:hlinkClick r:id="rId2"/>
              </a:rPr>
              <a:t>http://qrcode.kaywa.com/</a:t>
            </a:r>
            <a:r>
              <a:rPr lang="sr-Latn-RS" dirty="0"/>
              <a:t> ili </a:t>
            </a:r>
            <a:r>
              <a:rPr lang="en-US" dirty="0"/>
              <a:t> </a:t>
            </a:r>
            <a:r>
              <a:rPr lang="hr-HR" dirty="0" err="1">
                <a:solidFill>
                  <a:srgbClr val="C00000"/>
                </a:solidFill>
                <a:hlinkClick r:id="rId3"/>
              </a:rPr>
              <a:t>www.qr</a:t>
            </a:r>
            <a:r>
              <a:rPr lang="hr-HR" dirty="0">
                <a:solidFill>
                  <a:srgbClr val="C00000"/>
                </a:solidFill>
                <a:hlinkClick r:id="rId3"/>
              </a:rPr>
              <a:t>-</a:t>
            </a:r>
            <a:r>
              <a:rPr lang="hr-HR" dirty="0" err="1">
                <a:solidFill>
                  <a:srgbClr val="C00000"/>
                </a:solidFill>
                <a:hlinkClick r:id="rId3"/>
              </a:rPr>
              <a:t>code</a:t>
            </a:r>
            <a:r>
              <a:rPr lang="hr-HR" dirty="0">
                <a:solidFill>
                  <a:srgbClr val="C00000"/>
                </a:solidFill>
                <a:hlinkClick r:id="rId3"/>
              </a:rPr>
              <a:t>-</a:t>
            </a:r>
            <a:r>
              <a:rPr lang="hr-HR" dirty="0" err="1">
                <a:solidFill>
                  <a:srgbClr val="C00000"/>
                </a:solidFill>
                <a:hlinkClick r:id="rId3"/>
              </a:rPr>
              <a:t>generator.com</a:t>
            </a:r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dirty="0"/>
              <a:t>i </a:t>
            </a:r>
            <a:r>
              <a:rPr lang="sr-Latn-RS" dirty="0"/>
              <a:t>napravite QR-kodove</a:t>
            </a:r>
            <a:r>
              <a:rPr lang="en-US" dirty="0"/>
              <a:t> </a:t>
            </a:r>
            <a:r>
              <a:rPr lang="sr-Latn-RS" dirty="0"/>
              <a:t>na </a:t>
            </a:r>
            <a:r>
              <a:rPr lang="sr-Latn-RS" dirty="0" smtClean="0"/>
              <a:t>računalu.</a:t>
            </a:r>
            <a:endParaRPr lang="sr-Latn-RS" dirty="0"/>
          </a:p>
          <a:p>
            <a:pPr>
              <a:buFont typeface="Wingdings" panose="05000000000000000000" pitchFamily="2" charset="2"/>
              <a:buChar char="ü"/>
            </a:pPr>
            <a:endParaRPr lang="sr-Latn-RS" dirty="0"/>
          </a:p>
          <a:p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Dubrovnik, 8.studenoga 2017.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2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Dubrovnik, 8.studenoga 2017.</a:t>
            </a:r>
            <a:endParaRPr lang="en-US" sz="1600" dirty="0"/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2590690" y="3565929"/>
            <a:ext cx="4220777" cy="22038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26642"/>
            <a:ext cx="7917873" cy="471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609600" y="457200"/>
            <a:ext cx="655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dirty="0" err="1" smtClean="0"/>
              <a:t>Fotostory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541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Primjer foto priče</a:t>
            </a:r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Dubrovnik, 8.studenoga 2017.</a:t>
            </a:r>
            <a:endParaRPr lang="en-US" sz="1600" dirty="0"/>
          </a:p>
        </p:txBody>
      </p:sp>
      <p:pic>
        <p:nvPicPr>
          <p:cNvPr id="5" name="Rezervirano mjesto sadržaja 4" descr="Image result for leteći medvjed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896667"/>
            <a:ext cx="1676400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ični oblačić 5"/>
          <p:cNvSpPr/>
          <p:nvPr/>
        </p:nvSpPr>
        <p:spPr>
          <a:xfrm>
            <a:off x="0" y="838199"/>
            <a:ext cx="1905000" cy="838200"/>
          </a:xfrm>
          <a:prstGeom prst="cloudCallout">
            <a:avLst>
              <a:gd name="adj1" fmla="val 9712"/>
              <a:gd name="adj2" fmla="val 8564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Dado</a:t>
            </a:r>
            <a:r>
              <a:rPr lang="hr-HR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, gdje si? </a:t>
            </a:r>
            <a:endParaRPr lang="en-US" sz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3126"/>
              </p:ext>
            </p:extLst>
          </p:nvPr>
        </p:nvGraphicFramePr>
        <p:xfrm>
          <a:off x="533401" y="3657600"/>
          <a:ext cx="1724890" cy="3505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24890"/>
              </a:tblGrid>
              <a:tr h="35052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Tina traži Dadu!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" name="Slika 7" descr="Image result for leteći medvjed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82" y="882813"/>
            <a:ext cx="3200400" cy="2209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ic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231616"/>
              </p:ext>
            </p:extLst>
          </p:nvPr>
        </p:nvGraphicFramePr>
        <p:xfrm>
          <a:off x="2209800" y="3092613"/>
          <a:ext cx="3200400" cy="48878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200400"/>
              </a:tblGrid>
              <a:tr h="488787">
                <a:tc>
                  <a:txBody>
                    <a:bodyPr/>
                    <a:lstStyle/>
                    <a:p>
                      <a:r>
                        <a:rPr lang="hr-HR" sz="1600" dirty="0" err="1" smtClean="0"/>
                        <a:t>Smradac</a:t>
                      </a:r>
                      <a:r>
                        <a:rPr lang="hr-HR" sz="1600" dirty="0" smtClean="0"/>
                        <a:t> i Smucalo smišljaju plan.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" name="Slika 9" descr="Image result for leteći medvjed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82" y="896667"/>
            <a:ext cx="1274618" cy="22097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ic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698021"/>
              </p:ext>
            </p:extLst>
          </p:nvPr>
        </p:nvGraphicFramePr>
        <p:xfrm>
          <a:off x="5410200" y="3110347"/>
          <a:ext cx="1295400" cy="54725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95400"/>
              </a:tblGrid>
              <a:tr h="547254">
                <a:tc>
                  <a:txBody>
                    <a:bodyPr/>
                    <a:lstStyle/>
                    <a:p>
                      <a:r>
                        <a:rPr lang="hr-HR" sz="1400" dirty="0" err="1" smtClean="0"/>
                        <a:t>Dado</a:t>
                      </a:r>
                      <a:r>
                        <a:rPr lang="hr-HR" sz="1400" dirty="0" smtClean="0"/>
                        <a:t> je u zamci. 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2" name="Slika 11" descr="Image result for leteći medvjedi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17835"/>
            <a:ext cx="1697182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bični oblačić 12"/>
          <p:cNvSpPr/>
          <p:nvPr/>
        </p:nvSpPr>
        <p:spPr>
          <a:xfrm>
            <a:off x="2230582" y="882813"/>
            <a:ext cx="817418" cy="945988"/>
          </a:xfrm>
          <a:prstGeom prst="cloudCallout">
            <a:avLst>
              <a:gd name="adj1" fmla="val 87487"/>
              <a:gd name="adj2" fmla="val -94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Što ćemo sad?</a:t>
            </a:r>
            <a:endParaRPr lang="en-US" sz="1200" dirty="0"/>
          </a:p>
        </p:txBody>
      </p:sp>
      <p:sp>
        <p:nvSpPr>
          <p:cNvPr id="14" name="Obični oblačić 13"/>
          <p:cNvSpPr/>
          <p:nvPr/>
        </p:nvSpPr>
        <p:spPr>
          <a:xfrm>
            <a:off x="4481946" y="882812"/>
            <a:ext cx="949036" cy="793587"/>
          </a:xfrm>
          <a:prstGeom prst="cloudCallout">
            <a:avLst>
              <a:gd name="adj1" fmla="val -42045"/>
              <a:gd name="adj2" fmla="val 640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Ne čujem, Dadu</a:t>
            </a:r>
            <a:r>
              <a:rPr lang="hr-HR" sz="800" dirty="0" smtClean="0"/>
              <a:t>…</a:t>
            </a:r>
            <a:endParaRPr lang="en-US" sz="800" dirty="0"/>
          </a:p>
        </p:txBody>
      </p:sp>
      <p:pic>
        <p:nvPicPr>
          <p:cNvPr id="15" name="Slika 14" descr="Image result for leteći medvjedi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91" y="3581401"/>
            <a:ext cx="2085110" cy="20080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bični oblačić 15"/>
          <p:cNvSpPr/>
          <p:nvPr/>
        </p:nvSpPr>
        <p:spPr>
          <a:xfrm>
            <a:off x="3429000" y="896667"/>
            <a:ext cx="401782" cy="627333"/>
          </a:xfrm>
          <a:prstGeom prst="cloudCallout">
            <a:avLst>
              <a:gd name="adj1" fmla="val 63806"/>
              <a:gd name="adj2" fmla="val 466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?</a:t>
            </a:r>
            <a:endParaRPr lang="en-US" dirty="0"/>
          </a:p>
        </p:txBody>
      </p:sp>
      <p:graphicFrame>
        <p:nvGraphicFramePr>
          <p:cNvPr id="20" name="Tablic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944488"/>
              </p:ext>
            </p:extLst>
          </p:nvPr>
        </p:nvGraphicFramePr>
        <p:xfrm>
          <a:off x="540328" y="5581650"/>
          <a:ext cx="1717963" cy="514350"/>
        </p:xfrm>
        <a:graphic>
          <a:graphicData uri="http://schemas.openxmlformats.org/drawingml/2006/table">
            <a:tbl>
              <a:tblPr/>
              <a:tblGrid>
                <a:gridCol w="1717963"/>
              </a:tblGrid>
              <a:tr h="51435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Platon piše</a:t>
                      </a:r>
                      <a:r>
                        <a:rPr lang="hr-HR" sz="1400" baseline="0" dirty="0" smtClean="0"/>
                        <a:t> Smucalu.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ic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226819"/>
              </p:ext>
            </p:extLst>
          </p:nvPr>
        </p:nvGraphicFramePr>
        <p:xfrm>
          <a:off x="2258291" y="5574740"/>
          <a:ext cx="2098966" cy="518161"/>
        </p:xfrm>
        <a:graphic>
          <a:graphicData uri="http://schemas.openxmlformats.org/drawingml/2006/table">
            <a:tbl>
              <a:tblPr/>
              <a:tblGrid>
                <a:gridCol w="2098966"/>
              </a:tblGrid>
              <a:tr h="518161">
                <a:tc>
                  <a:txBody>
                    <a:bodyPr/>
                    <a:lstStyle/>
                    <a:p>
                      <a:r>
                        <a:rPr lang="hr-HR" sz="1400" b="0" dirty="0" smtClean="0"/>
                        <a:t>Tina i </a:t>
                      </a:r>
                      <a:r>
                        <a:rPr lang="hr-HR" sz="1400" b="0" dirty="0" err="1" smtClean="0"/>
                        <a:t>Dado</a:t>
                      </a:r>
                      <a:r>
                        <a:rPr lang="hr-HR" sz="1400" b="0" baseline="0" dirty="0" smtClean="0"/>
                        <a:t> su opet skupa.</a:t>
                      </a:r>
                      <a:endParaRPr lang="en-US" sz="1400" b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2" name="AutoShape 2" descr="Image result for leteći medvjedići likovi smrad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56" y="3595255"/>
            <a:ext cx="2348344" cy="201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Tablic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902425"/>
              </p:ext>
            </p:extLst>
          </p:nvPr>
        </p:nvGraphicFramePr>
        <p:xfrm>
          <a:off x="4378037" y="5596370"/>
          <a:ext cx="2327563" cy="47884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27563"/>
              </a:tblGrid>
              <a:tr h="478848">
                <a:tc>
                  <a:txBody>
                    <a:bodyPr/>
                    <a:lstStyle/>
                    <a:p>
                      <a:r>
                        <a:rPr lang="hr-HR" sz="1400" dirty="0" err="1" smtClean="0"/>
                        <a:t>Smradac</a:t>
                      </a:r>
                      <a:r>
                        <a:rPr lang="hr-HR" sz="1400" dirty="0" smtClean="0"/>
                        <a:t> je ljut na Smucala.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ični oblačić 23"/>
          <p:cNvSpPr/>
          <p:nvPr/>
        </p:nvSpPr>
        <p:spPr>
          <a:xfrm>
            <a:off x="2087" y="3987841"/>
            <a:ext cx="1229591" cy="597590"/>
          </a:xfrm>
          <a:prstGeom prst="cloudCallout">
            <a:avLst>
              <a:gd name="adj1" fmla="val 13937"/>
              <a:gd name="adj2" fmla="val 787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Dragi Smucalo….</a:t>
            </a:r>
            <a:endParaRPr lang="en-US" sz="1200" dirty="0"/>
          </a:p>
        </p:txBody>
      </p:sp>
      <p:sp>
        <p:nvSpPr>
          <p:cNvPr id="25" name="Obični oblačić 24"/>
          <p:cNvSpPr/>
          <p:nvPr/>
        </p:nvSpPr>
        <p:spPr>
          <a:xfrm>
            <a:off x="1600200" y="3886200"/>
            <a:ext cx="619991" cy="458723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Uf!</a:t>
            </a:r>
            <a:endParaRPr lang="en-US" sz="1200" dirty="0"/>
          </a:p>
        </p:txBody>
      </p:sp>
      <p:sp>
        <p:nvSpPr>
          <p:cNvPr id="27" name="Obični oblačić 26"/>
          <p:cNvSpPr/>
          <p:nvPr/>
        </p:nvSpPr>
        <p:spPr>
          <a:xfrm>
            <a:off x="2985655" y="3581399"/>
            <a:ext cx="976745" cy="48583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Kakvi </a:t>
            </a:r>
            <a:r>
              <a:rPr lang="hr-HR" sz="1200" dirty="0" err="1" smtClean="0"/>
              <a:t>luzeri</a:t>
            </a:r>
            <a:r>
              <a:rPr lang="hr-HR" sz="1200" dirty="0" smtClean="0"/>
              <a:t>!</a:t>
            </a:r>
            <a:endParaRPr lang="en-US" sz="1200" dirty="0"/>
          </a:p>
        </p:txBody>
      </p:sp>
      <p:sp>
        <p:nvSpPr>
          <p:cNvPr id="28" name="Obični oblačić 27"/>
          <p:cNvSpPr/>
          <p:nvPr/>
        </p:nvSpPr>
        <p:spPr>
          <a:xfrm>
            <a:off x="6705600" y="762001"/>
            <a:ext cx="1143000" cy="993648"/>
          </a:xfrm>
          <a:prstGeom prst="cloudCallout">
            <a:avLst>
              <a:gd name="adj1" fmla="val -67803"/>
              <a:gd name="adj2" fmla="val 643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Platit ćeš mi, </a:t>
            </a:r>
            <a:r>
              <a:rPr lang="hr-HR" sz="1200" dirty="0" err="1" smtClean="0"/>
              <a:t>Smradac</a:t>
            </a:r>
            <a:r>
              <a:rPr lang="hr-HR" sz="1200" dirty="0" smtClean="0"/>
              <a:t>!</a:t>
            </a:r>
            <a:endParaRPr lang="en-US" sz="1200" dirty="0"/>
          </a:p>
        </p:txBody>
      </p:sp>
      <p:sp>
        <p:nvSpPr>
          <p:cNvPr id="29" name="Obični oblačić 28"/>
          <p:cNvSpPr/>
          <p:nvPr/>
        </p:nvSpPr>
        <p:spPr>
          <a:xfrm>
            <a:off x="4800600" y="3532303"/>
            <a:ext cx="1524000" cy="58325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Idiote, jedan!</a:t>
            </a:r>
            <a:endParaRPr lang="en-US" sz="1200" dirty="0"/>
          </a:p>
        </p:txBody>
      </p:sp>
      <p:sp>
        <p:nvSpPr>
          <p:cNvPr id="30" name="Obični oblačić 29"/>
          <p:cNvSpPr/>
          <p:nvPr/>
        </p:nvSpPr>
        <p:spPr>
          <a:xfrm>
            <a:off x="6705600" y="3595255"/>
            <a:ext cx="914400" cy="1132953"/>
          </a:xfrm>
          <a:prstGeom prst="cloudCallout">
            <a:avLst>
              <a:gd name="adj1" fmla="val -69318"/>
              <a:gd name="adj2" fmla="val 783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Nisam ja kriv, šefe!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20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2000" y="0"/>
            <a:ext cx="7848600" cy="762000"/>
          </a:xfrm>
        </p:spPr>
        <p:txBody>
          <a:bodyPr>
            <a:normAutofit/>
          </a:bodyPr>
          <a:lstStyle/>
          <a:p>
            <a:r>
              <a:rPr lang="hr-HR" sz="3200" dirty="0" err="1" smtClean="0"/>
              <a:t>Fotostory</a:t>
            </a:r>
            <a:r>
              <a:rPr lang="hr-HR" sz="3200" dirty="0" smtClean="0"/>
              <a:t> - primjer</a:t>
            </a:r>
            <a:endParaRPr lang="en-US" sz="32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07723"/>
          </a:xfrm>
        </p:spPr>
        <p:txBody>
          <a:bodyPr/>
          <a:lstStyle/>
          <a:p>
            <a:r>
              <a:rPr lang="en-US" sz="1600" dirty="0" smtClean="0"/>
              <a:t>Dubrovnik, 8.studenoga 2017.</a:t>
            </a:r>
            <a:endParaRPr lang="en-US" sz="1600" dirty="0"/>
          </a:p>
        </p:txBody>
      </p:sp>
      <p:pic>
        <p:nvPicPr>
          <p:cNvPr id="1026" name="Picture 2" descr="C:\Users\ivo\Desktop\strip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267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vo\Desktop\stri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4343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18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Ishodi za QR kodove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9600" dirty="0" err="1" smtClean="0"/>
              <a:t>Polaznici</a:t>
            </a:r>
            <a:r>
              <a:rPr lang="en-US" sz="9600" dirty="0" smtClean="0"/>
              <a:t> </a:t>
            </a:r>
            <a:r>
              <a:rPr lang="en-US" sz="9600" dirty="0" err="1" smtClean="0"/>
              <a:t>će</a:t>
            </a:r>
            <a:r>
              <a:rPr lang="en-US" sz="9600" dirty="0" smtClean="0"/>
              <a:t> :</a:t>
            </a:r>
            <a:endParaRPr lang="hr-HR" sz="9600" dirty="0" smtClean="0"/>
          </a:p>
          <a:p>
            <a:pPr marL="0" indent="0">
              <a:buNone/>
            </a:pPr>
            <a:endParaRPr lang="hr-HR" sz="9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9600" dirty="0" err="1" smtClean="0"/>
              <a:t>znati</a:t>
            </a:r>
            <a:r>
              <a:rPr lang="en-US" sz="9600" dirty="0" smtClean="0"/>
              <a:t> </a:t>
            </a:r>
            <a:r>
              <a:rPr lang="en-US" sz="9600" dirty="0" err="1"/>
              <a:t>sami</a:t>
            </a:r>
            <a:r>
              <a:rPr lang="en-US" sz="9600" dirty="0"/>
              <a:t> </a:t>
            </a:r>
            <a:r>
              <a:rPr lang="en-US" sz="9600" dirty="0" err="1"/>
              <a:t>napraviti</a:t>
            </a:r>
            <a:r>
              <a:rPr lang="en-US" sz="9600" dirty="0"/>
              <a:t> QR </a:t>
            </a:r>
            <a:r>
              <a:rPr lang="en-US" sz="9600" dirty="0" err="1"/>
              <a:t>kod</a:t>
            </a:r>
            <a:r>
              <a:rPr lang="en-US" sz="9600" dirty="0"/>
              <a:t> </a:t>
            </a:r>
            <a:r>
              <a:rPr lang="en-US" sz="9600" dirty="0" err="1"/>
              <a:t>pomoću</a:t>
            </a:r>
            <a:r>
              <a:rPr lang="en-US" sz="9600" dirty="0"/>
              <a:t> </a:t>
            </a:r>
            <a:r>
              <a:rPr lang="en-US" sz="9600" dirty="0" err="1"/>
              <a:t>besplatnog</a:t>
            </a:r>
            <a:r>
              <a:rPr lang="en-US" sz="9600" dirty="0"/>
              <a:t> QR generator </a:t>
            </a:r>
            <a:r>
              <a:rPr lang="en-US" sz="9600" dirty="0" err="1"/>
              <a:t>koda</a:t>
            </a:r>
            <a:r>
              <a:rPr lang="en-US" sz="9600" dirty="0"/>
              <a:t> </a:t>
            </a:r>
            <a:r>
              <a:rPr lang="en-US" sz="9600" dirty="0" err="1"/>
              <a:t>na</a:t>
            </a:r>
            <a:r>
              <a:rPr lang="en-US" sz="9600" dirty="0"/>
              <a:t> </a:t>
            </a:r>
            <a:r>
              <a:rPr lang="en-US" sz="9600" dirty="0" err="1" smtClean="0"/>
              <a:t>Internetu</a:t>
            </a:r>
            <a:endParaRPr lang="hr-HR" sz="9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9600" dirty="0" err="1" smtClean="0"/>
              <a:t>naučiti</a:t>
            </a:r>
            <a:r>
              <a:rPr lang="en-US" sz="9600" dirty="0" smtClean="0"/>
              <a:t> </a:t>
            </a:r>
            <a:r>
              <a:rPr lang="en-US" sz="9600" dirty="0" err="1"/>
              <a:t>odabrati</a:t>
            </a:r>
            <a:r>
              <a:rPr lang="en-US" sz="9600" dirty="0"/>
              <a:t> </a:t>
            </a:r>
            <a:r>
              <a:rPr lang="en-US" sz="9600" dirty="0" err="1"/>
              <a:t>sadržaj</a:t>
            </a:r>
            <a:r>
              <a:rPr lang="en-US" sz="9600" dirty="0"/>
              <a:t> </a:t>
            </a:r>
            <a:r>
              <a:rPr lang="en-US" sz="9600" dirty="0" err="1"/>
              <a:t>koji</a:t>
            </a:r>
            <a:r>
              <a:rPr lang="en-US" sz="9600" dirty="0"/>
              <a:t> </a:t>
            </a:r>
            <a:r>
              <a:rPr lang="en-US" sz="9600" dirty="0" err="1"/>
              <a:t>želimo</a:t>
            </a:r>
            <a:r>
              <a:rPr lang="en-US" sz="9600" dirty="0"/>
              <a:t> </a:t>
            </a:r>
            <a:r>
              <a:rPr lang="en-US" sz="9600" dirty="0" err="1"/>
              <a:t>prenijeti</a:t>
            </a:r>
            <a:r>
              <a:rPr lang="en-US" sz="9600" dirty="0"/>
              <a:t> u QR </a:t>
            </a:r>
            <a:r>
              <a:rPr lang="en-US" sz="9600" dirty="0" err="1"/>
              <a:t>kod</a:t>
            </a:r>
            <a:r>
              <a:rPr lang="en-US" sz="9600" dirty="0"/>
              <a:t> (</a:t>
            </a:r>
            <a:r>
              <a:rPr lang="en-US" sz="9600" dirty="0" err="1"/>
              <a:t>tekst</a:t>
            </a:r>
            <a:r>
              <a:rPr lang="en-US" sz="9600" dirty="0"/>
              <a:t>, </a:t>
            </a:r>
            <a:r>
              <a:rPr lang="en-US" sz="9600" dirty="0" err="1"/>
              <a:t>sms</a:t>
            </a:r>
            <a:r>
              <a:rPr lang="en-US" sz="9600" dirty="0"/>
              <a:t> </a:t>
            </a:r>
            <a:r>
              <a:rPr lang="en-US" sz="9600" dirty="0" err="1"/>
              <a:t>poruka</a:t>
            </a:r>
            <a:r>
              <a:rPr lang="en-US" sz="9600" dirty="0"/>
              <a:t>, </a:t>
            </a:r>
            <a:r>
              <a:rPr lang="en-US" sz="9600" dirty="0" err="1"/>
              <a:t>telefonski</a:t>
            </a:r>
            <a:r>
              <a:rPr lang="en-US" sz="9600" dirty="0"/>
              <a:t> </a:t>
            </a:r>
            <a:r>
              <a:rPr lang="en-US" sz="9600" dirty="0" err="1"/>
              <a:t>broj</a:t>
            </a:r>
            <a:r>
              <a:rPr lang="en-US" sz="9600" dirty="0"/>
              <a:t>, e-mail, pdf, mp3, </a:t>
            </a:r>
            <a:r>
              <a:rPr lang="en-US" sz="9600" dirty="0" err="1"/>
              <a:t>poveznicu</a:t>
            </a:r>
            <a:r>
              <a:rPr lang="en-US" sz="9600" dirty="0"/>
              <a:t> </a:t>
            </a:r>
            <a:r>
              <a:rPr lang="en-US" sz="9600" dirty="0" err="1"/>
              <a:t>na</a:t>
            </a:r>
            <a:r>
              <a:rPr lang="en-US" sz="9600" dirty="0"/>
              <a:t> </a:t>
            </a:r>
            <a:r>
              <a:rPr lang="en-US" sz="9600" dirty="0" err="1"/>
              <a:t>razne</a:t>
            </a:r>
            <a:r>
              <a:rPr lang="en-US" sz="9600" dirty="0"/>
              <a:t> </a:t>
            </a:r>
            <a:r>
              <a:rPr lang="en-US" sz="9600" dirty="0" err="1"/>
              <a:t>društvene</a:t>
            </a:r>
            <a:r>
              <a:rPr lang="en-US" sz="9600" dirty="0"/>
              <a:t> </a:t>
            </a:r>
            <a:r>
              <a:rPr lang="en-US" sz="9600" dirty="0" err="1"/>
              <a:t>mreže</a:t>
            </a:r>
            <a:r>
              <a:rPr lang="en-US" sz="9600" dirty="0"/>
              <a:t> </a:t>
            </a:r>
            <a:r>
              <a:rPr lang="en-US" sz="9600" dirty="0" err="1"/>
              <a:t>ili</a:t>
            </a:r>
            <a:r>
              <a:rPr lang="en-US" sz="9600" dirty="0"/>
              <a:t> web </a:t>
            </a:r>
            <a:r>
              <a:rPr lang="en-US" sz="9600" dirty="0" err="1"/>
              <a:t>stranice</a:t>
            </a:r>
            <a:r>
              <a:rPr lang="en-US" sz="9600" dirty="0"/>
              <a:t> </a:t>
            </a:r>
            <a:r>
              <a:rPr lang="hr-HR" sz="9600" dirty="0" smtClean="0"/>
              <a:t>i</a:t>
            </a:r>
            <a:r>
              <a:rPr lang="en-US" sz="9600" dirty="0" smtClean="0"/>
              <a:t> </a:t>
            </a:r>
            <a:r>
              <a:rPr lang="en-US" sz="9600" dirty="0"/>
              <a:t>sl</a:t>
            </a:r>
            <a:r>
              <a:rPr lang="en-US" sz="9600" dirty="0" smtClean="0"/>
              <a:t>.)</a:t>
            </a:r>
            <a:endParaRPr lang="hr-HR" sz="9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9600" dirty="0" err="1" smtClean="0"/>
              <a:t>naučiti</a:t>
            </a:r>
            <a:r>
              <a:rPr lang="en-US" sz="9600" dirty="0" smtClean="0"/>
              <a:t> </a:t>
            </a:r>
            <a:r>
              <a:rPr lang="en-US" sz="9600" dirty="0" err="1"/>
              <a:t>kako</a:t>
            </a:r>
            <a:r>
              <a:rPr lang="en-US" sz="9600" dirty="0"/>
              <a:t> QR </a:t>
            </a:r>
            <a:r>
              <a:rPr lang="en-US" sz="9600" dirty="0" err="1"/>
              <a:t>kod</a:t>
            </a:r>
            <a:r>
              <a:rPr lang="en-US" sz="9600" dirty="0"/>
              <a:t> </a:t>
            </a:r>
            <a:r>
              <a:rPr lang="en-US" sz="9600" dirty="0" err="1"/>
              <a:t>preuzeti</a:t>
            </a:r>
            <a:r>
              <a:rPr lang="en-US" sz="9600" dirty="0"/>
              <a:t> </a:t>
            </a:r>
            <a:r>
              <a:rPr lang="en-US" sz="9600" dirty="0" err="1"/>
              <a:t>na</a:t>
            </a:r>
            <a:r>
              <a:rPr lang="en-US" sz="9600" dirty="0"/>
              <a:t> </a:t>
            </a:r>
            <a:r>
              <a:rPr lang="en-US" sz="9600" dirty="0" err="1"/>
              <a:t>računalo</a:t>
            </a:r>
            <a:r>
              <a:rPr lang="en-US" sz="9600" dirty="0"/>
              <a:t> </a:t>
            </a:r>
            <a:r>
              <a:rPr lang="en-US" sz="9600" dirty="0" err="1"/>
              <a:t>i</a:t>
            </a:r>
            <a:r>
              <a:rPr lang="en-US" sz="9600" dirty="0"/>
              <a:t> </a:t>
            </a:r>
            <a:r>
              <a:rPr lang="en-US" sz="9600" dirty="0" err="1" smtClean="0"/>
              <a:t>isprintati</a:t>
            </a:r>
            <a:endParaRPr lang="hr-HR" sz="9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9600" dirty="0" err="1" smtClean="0"/>
              <a:t>naučiti</a:t>
            </a:r>
            <a:r>
              <a:rPr lang="en-US" sz="9600" dirty="0" smtClean="0"/>
              <a:t> </a:t>
            </a:r>
            <a:r>
              <a:rPr lang="en-US" sz="9600" dirty="0" err="1"/>
              <a:t>kako</a:t>
            </a:r>
            <a:r>
              <a:rPr lang="en-US" sz="9600" dirty="0"/>
              <a:t> </a:t>
            </a:r>
            <a:r>
              <a:rPr lang="en-US" sz="9600" dirty="0" err="1"/>
              <a:t>primijeniti</a:t>
            </a:r>
            <a:r>
              <a:rPr lang="en-US" sz="9600" dirty="0"/>
              <a:t> QR </a:t>
            </a:r>
            <a:r>
              <a:rPr lang="en-US" sz="9600" dirty="0" err="1" smtClean="0"/>
              <a:t>kodov</a:t>
            </a:r>
            <a:r>
              <a:rPr lang="hr-HR" sz="9600" dirty="0" smtClean="0"/>
              <a:t>e</a:t>
            </a:r>
            <a:r>
              <a:rPr lang="en-US" sz="9600" dirty="0" smtClean="0"/>
              <a:t> </a:t>
            </a:r>
            <a:r>
              <a:rPr lang="en-US" sz="9600" dirty="0"/>
              <a:t>u </a:t>
            </a:r>
            <a:r>
              <a:rPr lang="en-US" sz="9600" dirty="0" err="1"/>
              <a:t>nastavi</a:t>
            </a:r>
            <a:r>
              <a:rPr lang="en-US" sz="9600" dirty="0"/>
              <a:t> ( </a:t>
            </a:r>
            <a:r>
              <a:rPr lang="en-US" sz="9600" dirty="0" err="1" smtClean="0"/>
              <a:t>na</a:t>
            </a:r>
            <a:r>
              <a:rPr lang="hr-HR" sz="9600" dirty="0"/>
              <a:t> </a:t>
            </a:r>
            <a:r>
              <a:rPr lang="en-US" sz="9600" dirty="0" err="1" smtClean="0"/>
              <a:t>primjer</a:t>
            </a:r>
            <a:r>
              <a:rPr lang="en-US" sz="9600" dirty="0"/>
              <a:t>: </a:t>
            </a:r>
            <a:r>
              <a:rPr lang="en-US" sz="9600" dirty="0" err="1"/>
              <a:t>kako</a:t>
            </a:r>
            <a:r>
              <a:rPr lang="en-US" sz="9600" dirty="0"/>
              <a:t> </a:t>
            </a:r>
            <a:r>
              <a:rPr lang="en-US" sz="9600" dirty="0" err="1"/>
              <a:t>kodove</a:t>
            </a:r>
            <a:r>
              <a:rPr lang="en-US" sz="9600" dirty="0"/>
              <a:t> </a:t>
            </a:r>
            <a:r>
              <a:rPr lang="en-US" sz="9600" dirty="0" err="1"/>
              <a:t>uklopiti</a:t>
            </a:r>
            <a:r>
              <a:rPr lang="en-US" sz="9600" dirty="0"/>
              <a:t> u </a:t>
            </a:r>
            <a:r>
              <a:rPr lang="en-US" sz="9600" dirty="0" err="1"/>
              <a:t>priču</a:t>
            </a:r>
            <a:r>
              <a:rPr lang="en-US" sz="9600" dirty="0"/>
              <a:t> </a:t>
            </a:r>
            <a:r>
              <a:rPr lang="en-US" sz="9600" dirty="0" err="1"/>
              <a:t>i</a:t>
            </a:r>
            <a:r>
              <a:rPr lang="en-US" sz="9600" dirty="0"/>
              <a:t> </a:t>
            </a:r>
            <a:r>
              <a:rPr lang="en-US" sz="9600" dirty="0" err="1"/>
              <a:t>riješiti</a:t>
            </a:r>
            <a:r>
              <a:rPr lang="en-US" sz="9600" dirty="0"/>
              <a:t> </a:t>
            </a:r>
            <a:r>
              <a:rPr lang="en-US" sz="9600" dirty="0" err="1" smtClean="0"/>
              <a:t>zagonetku</a:t>
            </a:r>
            <a:r>
              <a:rPr lang="hr-HR" sz="9600" dirty="0"/>
              <a:t> </a:t>
            </a:r>
            <a:r>
              <a:rPr lang="hr-HR" sz="9600" dirty="0" smtClean="0"/>
              <a:t>ili izraditi poveznicu na </a:t>
            </a:r>
            <a:r>
              <a:rPr lang="hr-HR" sz="9600" dirty="0" err="1" smtClean="0"/>
              <a:t>online</a:t>
            </a:r>
            <a:r>
              <a:rPr lang="hr-HR" sz="9600" dirty="0" smtClean="0"/>
              <a:t> sadržaj</a:t>
            </a:r>
            <a:endParaRPr lang="hr-HR" sz="9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9600" dirty="0" err="1" smtClean="0"/>
              <a:t>naučena</a:t>
            </a:r>
            <a:r>
              <a:rPr lang="en-US" sz="9600" dirty="0" smtClean="0"/>
              <a:t> </a:t>
            </a:r>
            <a:r>
              <a:rPr lang="en-US" sz="9600" dirty="0" err="1"/>
              <a:t>izrada</a:t>
            </a:r>
            <a:r>
              <a:rPr lang="en-US" sz="9600" dirty="0"/>
              <a:t> QR </a:t>
            </a:r>
            <a:r>
              <a:rPr lang="en-US" sz="9600" dirty="0" err="1"/>
              <a:t>koda</a:t>
            </a:r>
            <a:r>
              <a:rPr lang="en-US" sz="9600" dirty="0"/>
              <a:t> </a:t>
            </a:r>
            <a:r>
              <a:rPr lang="en-US" sz="9600" dirty="0" err="1"/>
              <a:t>omogućiti</a:t>
            </a:r>
            <a:r>
              <a:rPr lang="en-US" sz="9600" dirty="0"/>
              <a:t> </a:t>
            </a:r>
            <a:r>
              <a:rPr lang="en-US" sz="9600" dirty="0" err="1"/>
              <a:t>će</a:t>
            </a:r>
            <a:r>
              <a:rPr lang="en-US" sz="9600" dirty="0"/>
              <a:t> </a:t>
            </a:r>
            <a:r>
              <a:rPr lang="en-US" sz="9600" dirty="0" err="1"/>
              <a:t>polazniku</a:t>
            </a:r>
            <a:r>
              <a:rPr lang="en-US" sz="9600" dirty="0"/>
              <a:t> </a:t>
            </a:r>
            <a:r>
              <a:rPr lang="en-US" sz="9600" dirty="0" err="1"/>
              <a:t>implementaciju</a:t>
            </a:r>
            <a:r>
              <a:rPr lang="en-US" sz="9600" dirty="0"/>
              <a:t> </a:t>
            </a:r>
            <a:r>
              <a:rPr lang="en-US" sz="9600" dirty="0" err="1"/>
              <a:t>istoga</a:t>
            </a:r>
            <a:r>
              <a:rPr lang="en-US" sz="9600" dirty="0"/>
              <a:t> u </a:t>
            </a:r>
            <a:r>
              <a:rPr lang="en-US" sz="9600" dirty="0" err="1"/>
              <a:t>nastavnom</a:t>
            </a:r>
            <a:r>
              <a:rPr lang="en-US" sz="9600" dirty="0"/>
              <a:t> </a:t>
            </a:r>
            <a:r>
              <a:rPr lang="en-US" sz="9600" dirty="0" err="1" smtClean="0"/>
              <a:t>procesu</a:t>
            </a:r>
            <a:endParaRPr lang="hr-HR" sz="9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9600" dirty="0" err="1" smtClean="0"/>
              <a:t>osmisliti</a:t>
            </a:r>
            <a:r>
              <a:rPr lang="en-US" sz="9600" dirty="0" smtClean="0"/>
              <a:t> </a:t>
            </a:r>
            <a:r>
              <a:rPr lang="en-US" sz="9600" dirty="0" err="1"/>
              <a:t>nove</a:t>
            </a:r>
            <a:r>
              <a:rPr lang="en-US" sz="9600" dirty="0"/>
              <a:t> </a:t>
            </a:r>
            <a:r>
              <a:rPr lang="en-US" sz="9600" dirty="0" err="1"/>
              <a:t>načine</a:t>
            </a:r>
            <a:r>
              <a:rPr lang="en-US" sz="9600" dirty="0"/>
              <a:t> u </a:t>
            </a:r>
            <a:r>
              <a:rPr lang="en-US" sz="9600" dirty="0" err="1"/>
              <a:t>kreiranju</a:t>
            </a:r>
            <a:r>
              <a:rPr lang="en-US" sz="9600" dirty="0"/>
              <a:t> </a:t>
            </a:r>
            <a:r>
              <a:rPr lang="en-US" sz="9600" dirty="0" err="1"/>
              <a:t>vlastitog</a:t>
            </a:r>
            <a:r>
              <a:rPr lang="en-US" sz="9600" dirty="0"/>
              <a:t> </a:t>
            </a:r>
            <a:r>
              <a:rPr lang="en-US" sz="9600" dirty="0" err="1"/>
              <a:t>nastavnog</a:t>
            </a:r>
            <a:r>
              <a:rPr lang="en-US" sz="9600" dirty="0"/>
              <a:t> </a:t>
            </a:r>
            <a:r>
              <a:rPr lang="en-US" sz="9600" dirty="0" err="1"/>
              <a:t>procesa</a:t>
            </a: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Dubrovnik, 8.studenoga 2017.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22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124200" y="6338170"/>
            <a:ext cx="2895600" cy="365125"/>
          </a:xfrm>
        </p:spPr>
        <p:txBody>
          <a:bodyPr/>
          <a:lstStyle/>
          <a:p>
            <a:r>
              <a:rPr lang="en-US" sz="1600" dirty="0" smtClean="0"/>
              <a:t>Dubrovnik, 8.studenoga 2017.</a:t>
            </a:r>
            <a:endParaRPr lang="en-US" sz="1600" dirty="0"/>
          </a:p>
        </p:txBody>
      </p:sp>
      <p:pic>
        <p:nvPicPr>
          <p:cNvPr id="2050" name="Picture 2" descr="C:\Users\ivo\Desktop\strip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267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vo\Desktop\strip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"/>
            <a:ext cx="4572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88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Dubrovnik, 8.studenoga 2017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C:\Users\ivo\Desktop\strip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4038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vo\Desktop\strip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397420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97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Dubrovnik, 8.studenoga 2017.</a:t>
            </a:r>
            <a:endParaRPr lang="en-US" sz="1600" dirty="0"/>
          </a:p>
        </p:txBody>
      </p:sp>
      <p:pic>
        <p:nvPicPr>
          <p:cNvPr id="4098" name="Picture 2" descr="C:\Users\ivo\Desktop\strip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267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vo\Desktop\strip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4343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637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304801"/>
            <a:ext cx="7543800" cy="1066799"/>
          </a:xfrm>
        </p:spPr>
        <p:txBody>
          <a:bodyPr>
            <a:normAutofit/>
          </a:bodyPr>
          <a:lstStyle/>
          <a:p>
            <a:r>
              <a:rPr lang="hr-HR" sz="4000" dirty="0" smtClean="0"/>
              <a:t>Sada ste vi na redu…</a:t>
            </a:r>
            <a:endParaRPr lang="en-US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90600" y="1447800"/>
            <a:ext cx="6781800" cy="464820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tx1"/>
                </a:solidFill>
              </a:rPr>
              <a:t>Fotostory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sr-Latn-RS" dirty="0" smtClean="0">
                <a:solidFill>
                  <a:schemeClr val="tx1"/>
                </a:solidFill>
              </a:rPr>
              <a:t>napravite priču u dvije do tri slike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sr-Latn-RS" dirty="0" smtClean="0">
                <a:solidFill>
                  <a:schemeClr val="tx1"/>
                </a:solidFill>
              </a:rPr>
              <a:t>Snimite fotografije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sr-Latn-RS" dirty="0" smtClean="0">
                <a:solidFill>
                  <a:schemeClr val="tx1"/>
                </a:solidFill>
              </a:rPr>
              <a:t>Obradite ih na kompjuteru i predstavite nam svoj rezultat. Od odabranih fotografija napraviti vlastitu kreativnu priču (</a:t>
            </a:r>
            <a:r>
              <a:rPr lang="sr-Latn-RS" dirty="0" err="1" smtClean="0">
                <a:solidFill>
                  <a:schemeClr val="tx1"/>
                </a:solidFill>
              </a:rPr>
              <a:t>Fotostory</a:t>
            </a:r>
            <a:r>
              <a:rPr lang="sr-Latn-RS" dirty="0" smtClean="0">
                <a:solidFill>
                  <a:schemeClr val="tx1"/>
                </a:solidFill>
              </a:rPr>
              <a:t>).</a:t>
            </a:r>
          </a:p>
          <a:p>
            <a:endParaRPr lang="sr-Latn-R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Dubrovnik, 8.studenoga 2017.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49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4038600"/>
            <a:ext cx="7239000" cy="2057400"/>
          </a:xfrm>
        </p:spPr>
        <p:txBody>
          <a:bodyPr/>
          <a:lstStyle/>
          <a:p>
            <a:r>
              <a:rPr lang="hr-HR" dirty="0" smtClean="0"/>
              <a:t>Hvala na pozornosti!</a:t>
            </a:r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Dubrovnik, 8.studenoga 2017.</a:t>
            </a:r>
            <a:endParaRPr lang="en-US" sz="1600" dirty="0"/>
          </a:p>
        </p:txBody>
      </p:sp>
      <p:pic>
        <p:nvPicPr>
          <p:cNvPr id="4098" name="Picture 2" descr="C:\Users\ivo\Desktop\cu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2483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6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Ishodi za </a:t>
            </a:r>
            <a:r>
              <a:rPr lang="hr-HR" dirty="0" err="1" smtClean="0"/>
              <a:t>Fotostory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Polaznici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 smtClean="0"/>
              <a:t>: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naučiti</a:t>
            </a:r>
            <a:r>
              <a:rPr lang="en-US" dirty="0" smtClean="0"/>
              <a:t> </a:t>
            </a:r>
            <a:r>
              <a:rPr lang="en-US" dirty="0" err="1"/>
              <a:t>primijeniti</a:t>
            </a:r>
            <a:r>
              <a:rPr lang="en-US" dirty="0"/>
              <a:t> </a:t>
            </a:r>
            <a:r>
              <a:rPr lang="en-US" dirty="0" err="1"/>
              <a:t>zadani</a:t>
            </a:r>
            <a:r>
              <a:rPr lang="en-US" dirty="0"/>
              <a:t> </a:t>
            </a:r>
            <a:r>
              <a:rPr lang="en-US" dirty="0" err="1" smtClean="0"/>
              <a:t>alat</a:t>
            </a:r>
            <a:endParaRPr lang="hr-H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upoznati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naučenim</a:t>
            </a:r>
            <a:r>
              <a:rPr lang="en-US" dirty="0"/>
              <a:t> </a:t>
            </a:r>
            <a:r>
              <a:rPr lang="en-US" dirty="0" err="1"/>
              <a:t>radom</a:t>
            </a:r>
            <a:r>
              <a:rPr lang="en-US" dirty="0"/>
              <a:t> (Microsoft Office – PowerPoint) 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stvarati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kreativne</a:t>
            </a:r>
            <a:r>
              <a:rPr lang="en-US" dirty="0"/>
              <a:t> </a:t>
            </a:r>
            <a:r>
              <a:rPr lang="en-US" dirty="0" err="1"/>
              <a:t>sadržaje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</a:t>
            </a:r>
            <a:r>
              <a:rPr lang="en-US" dirty="0" err="1"/>
              <a:t>naučiti</a:t>
            </a:r>
            <a:r>
              <a:rPr lang="en-US" dirty="0"/>
              <a:t> </a:t>
            </a:r>
            <a:r>
              <a:rPr lang="en-US" dirty="0" err="1"/>
              <a:t>kreirati</a:t>
            </a:r>
            <a:r>
              <a:rPr lang="en-US" dirty="0"/>
              <a:t> </a:t>
            </a:r>
            <a:r>
              <a:rPr lang="en-US" dirty="0" err="1"/>
              <a:t>kratak</a:t>
            </a:r>
            <a:r>
              <a:rPr lang="en-US" dirty="0"/>
              <a:t> </a:t>
            </a:r>
            <a:r>
              <a:rPr lang="en-US" dirty="0" err="1"/>
              <a:t>scenarij</a:t>
            </a:r>
            <a:r>
              <a:rPr lang="en-US" dirty="0"/>
              <a:t> (strip)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školski</a:t>
            </a:r>
            <a:r>
              <a:rPr lang="en-US" dirty="0"/>
              <a:t> </a:t>
            </a:r>
            <a:r>
              <a:rPr lang="en-US" dirty="0" smtClean="0"/>
              <a:t>list</a:t>
            </a:r>
            <a:endParaRPr lang="hr-H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naučiti</a:t>
            </a:r>
            <a:r>
              <a:rPr lang="en-US" dirty="0" smtClean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 </a:t>
            </a:r>
            <a:r>
              <a:rPr lang="en-US" dirty="0" err="1"/>
              <a:t>stvoriti</a:t>
            </a:r>
            <a:r>
              <a:rPr lang="en-US" dirty="0"/>
              <a:t> </a:t>
            </a:r>
            <a:r>
              <a:rPr lang="en-US" dirty="0" err="1"/>
              <a:t>vlastitu</a:t>
            </a:r>
            <a:r>
              <a:rPr lang="en-US" dirty="0"/>
              <a:t> </a:t>
            </a:r>
            <a:r>
              <a:rPr lang="en-US" dirty="0" err="1"/>
              <a:t>priču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fotografija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fotografija</a:t>
            </a:r>
            <a:r>
              <a:rPr lang="en-US" dirty="0"/>
              <a:t> s </a:t>
            </a:r>
            <a:r>
              <a:rPr lang="en-US" dirty="0" err="1" smtClean="0"/>
              <a:t>Interneta</a:t>
            </a:r>
            <a:endParaRPr lang="hr-H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kreirati</a:t>
            </a:r>
            <a:r>
              <a:rPr lang="en-US" dirty="0" smtClean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sadržaje</a:t>
            </a:r>
            <a:r>
              <a:rPr lang="en-US" dirty="0"/>
              <a:t> ( </a:t>
            </a:r>
            <a:r>
              <a:rPr lang="en-US" dirty="0" err="1"/>
              <a:t>fotopriču</a:t>
            </a:r>
            <a:r>
              <a:rPr lang="en-US" dirty="0"/>
              <a:t>)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zadanog</a:t>
            </a:r>
            <a:r>
              <a:rPr lang="en-US" dirty="0"/>
              <a:t> </a:t>
            </a:r>
            <a:r>
              <a:rPr lang="en-US" dirty="0" err="1" smtClean="0"/>
              <a:t>alata</a:t>
            </a:r>
            <a:endParaRPr lang="hr-H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primijeniti</a:t>
            </a:r>
            <a:r>
              <a:rPr lang="en-US" dirty="0" smtClean="0"/>
              <a:t> </a:t>
            </a:r>
            <a:r>
              <a:rPr lang="en-US" dirty="0" err="1"/>
              <a:t>naučeni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stranog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materinjeg</a:t>
            </a:r>
            <a:r>
              <a:rPr lang="en-US" dirty="0"/>
              <a:t> </a:t>
            </a:r>
            <a:r>
              <a:rPr lang="en-US" dirty="0" err="1"/>
              <a:t>jezika</a:t>
            </a:r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Dubrovnik, 8.studenoga 2017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Dubrovnik, 8.studenoga 2017.</a:t>
            </a:r>
            <a:endParaRPr lang="en-US" sz="160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5038" y="2819400"/>
            <a:ext cx="7543800" cy="1371600"/>
          </a:xfrm>
        </p:spPr>
        <p:txBody>
          <a:bodyPr>
            <a:normAutofit/>
          </a:bodyPr>
          <a:lstStyle/>
          <a:p>
            <a:r>
              <a:rPr lang="hr-HR" sz="6000" dirty="0" smtClean="0"/>
              <a:t>QR kodovi u nastavi</a:t>
            </a:r>
            <a:endParaRPr lang="hr-HR" sz="6000" dirty="0"/>
          </a:p>
        </p:txBody>
      </p:sp>
      <p:pic>
        <p:nvPicPr>
          <p:cNvPr id="1026" name="Picture 2" descr="C:\Users\ivo\Desktop\deekti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vo\Desktop\det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2" y="380999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Dubrovnik, 8.studenoga 2017.</a:t>
            </a:r>
            <a:endParaRPr lang="en-US" sz="16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5461" y="609600"/>
            <a:ext cx="7690340" cy="1395046"/>
          </a:xfrm>
        </p:spPr>
        <p:txBody>
          <a:bodyPr/>
          <a:lstStyle/>
          <a:p>
            <a:pPr algn="l"/>
            <a:r>
              <a:rPr lang="hr-HR" dirty="0" smtClean="0"/>
              <a:t>Što su QR kodovi?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4294967295"/>
          </p:nvPr>
        </p:nvSpPr>
        <p:spPr>
          <a:xfrm>
            <a:off x="697391" y="2232101"/>
            <a:ext cx="5030488" cy="402336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   </a:t>
            </a:r>
            <a:r>
              <a:rPr lang="hr-HR" sz="2400" dirty="0" smtClean="0"/>
              <a:t>danas najpopularniji dvodimenzionalni barkod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 </a:t>
            </a:r>
            <a:r>
              <a:rPr lang="hr-HR" sz="2400" dirty="0" smtClean="0"/>
              <a:t>  kratica </a:t>
            </a:r>
            <a:r>
              <a:rPr lang="hr-HR" sz="2400" i="1" dirty="0" smtClean="0"/>
              <a:t>engl. Quick Response kod </a:t>
            </a:r>
            <a:r>
              <a:rPr lang="hr-HR" sz="2400" dirty="0" smtClean="0"/>
              <a:t>– tip dvodimenzionalnog koda (barkoda) prvotno osmišljenog za autoindustriju (Toyota)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 </a:t>
            </a:r>
            <a:r>
              <a:rPr lang="hr-HR" sz="2400" dirty="0" smtClean="0"/>
              <a:t>  brza čitljivost i mogućnost velike pohrane podataka čini ga sve popularnijim u svim sferama društva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400" dirty="0"/>
          </a:p>
        </p:txBody>
      </p:sp>
      <p:pic>
        <p:nvPicPr>
          <p:cNvPr id="2050" name="Picture 2" descr="C:\Users\ivo\Desktop\de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85800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0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Dubrovnik, 8.studenoga 2017.</a:t>
            </a:r>
            <a:endParaRPr lang="en-US" sz="1600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720628" y="398586"/>
            <a:ext cx="6512511" cy="1101969"/>
          </a:xfrm>
        </p:spPr>
        <p:txBody>
          <a:bodyPr/>
          <a:lstStyle/>
          <a:p>
            <a:pPr algn="l"/>
            <a:r>
              <a:rPr lang="hr-HR" dirty="0" smtClean="0"/>
              <a:t>…još nešto o QR kodovima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4294967295"/>
          </p:nvPr>
        </p:nvSpPr>
        <p:spPr>
          <a:xfrm>
            <a:off x="822961" y="2182115"/>
            <a:ext cx="4857920" cy="402336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   </a:t>
            </a:r>
            <a:r>
              <a:rPr lang="hr-HR" sz="2800" dirty="0" smtClean="0"/>
              <a:t>dizajniran kako bi se omogućilo njegovo brzo dekodiranje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 smtClean="0"/>
              <a:t>   svaki </a:t>
            </a:r>
            <a:r>
              <a:rPr lang="hr-HR" sz="2800" dirty="0"/>
              <a:t>kod se sastoji od crnih modula raspoređenih </a:t>
            </a:r>
            <a:r>
              <a:rPr lang="hr-HR" sz="2800" dirty="0" smtClean="0"/>
              <a:t>  u </a:t>
            </a:r>
            <a:r>
              <a:rPr lang="hr-HR" sz="2800" dirty="0"/>
              <a:t>kvadratni uzorak na bijeloj </a:t>
            </a:r>
            <a:r>
              <a:rPr lang="hr-HR" sz="2800" dirty="0" smtClean="0"/>
              <a:t>površini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 smtClean="0"/>
              <a:t>  jednostavna izrada – jednostavno korištenje</a:t>
            </a:r>
            <a:endParaRPr lang="hr-HR" sz="2800" dirty="0"/>
          </a:p>
          <a:p>
            <a:endParaRPr lang="hr-HR" sz="2400" dirty="0"/>
          </a:p>
        </p:txBody>
      </p:sp>
      <p:pic>
        <p:nvPicPr>
          <p:cNvPr id="3074" name="Picture 2" descr="C:\Users\ivo\Desktop\det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"/>
            <a:ext cx="19145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 descr="C:\Users\Anita\Desktop\Kodovi - tekst o kestenu\gr kod vapn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228600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6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Dubrovnik, 8.studenoga 2017.</a:t>
            </a:r>
            <a:endParaRPr lang="en-US" sz="16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6859" y="374598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Svakodnevica s QR kodovima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4294967295"/>
          </p:nvPr>
        </p:nvSpPr>
        <p:spPr>
          <a:xfrm>
            <a:off x="822961" y="1524001"/>
            <a:ext cx="7457819" cy="10785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800" dirty="0"/>
              <a:t> </a:t>
            </a:r>
            <a:r>
              <a:rPr lang="hr-HR" sz="2800" dirty="0" smtClean="0"/>
              <a:t>  prisutni u svim sferama društva, industrije, proizvodnje, usluga, edukacija…</a:t>
            </a:r>
            <a:endParaRPr lang="hr-HR" sz="2800" dirty="0"/>
          </a:p>
        </p:txBody>
      </p:sp>
      <p:pic>
        <p:nvPicPr>
          <p:cNvPr id="4098" name="Picture 2" descr="C:\Users\ivo\Desktop\de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1"/>
            <a:ext cx="110029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vo\Desktop\Origigi-kod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20621"/>
            <a:ext cx="6705600" cy="318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3422"/>
            <a:ext cx="3807619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669277" y="3616657"/>
            <a:ext cx="483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Pet Shop Boysi promocija ljudskih sloboda 2007.g.</a:t>
            </a:r>
            <a:endParaRPr lang="hr-HR" i="1" dirty="0"/>
          </a:p>
        </p:txBody>
      </p:sp>
      <p:pic>
        <p:nvPicPr>
          <p:cNvPr id="2050" name="Picture 2" descr="Slikovni rezultat za qr kodovi u hrvatsk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56" y="4406505"/>
            <a:ext cx="1443038" cy="161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6406869" y="388098"/>
            <a:ext cx="1308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 smtClean="0"/>
              <a:t>Proizvodi…</a:t>
            </a:r>
            <a:endParaRPr lang="hr-HR" sz="2000" i="1" dirty="0"/>
          </a:p>
        </p:txBody>
      </p:sp>
      <p:cxnSp>
        <p:nvCxnSpPr>
          <p:cNvPr id="10" name="Ravni poveznik 9"/>
          <p:cNvCxnSpPr/>
          <p:nvPr/>
        </p:nvCxnSpPr>
        <p:spPr>
          <a:xfrm>
            <a:off x="6302867" y="204717"/>
            <a:ext cx="0" cy="59101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938" y="4406503"/>
            <a:ext cx="1735931" cy="113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kstniOkvir 11"/>
          <p:cNvSpPr txBox="1"/>
          <p:nvPr/>
        </p:nvSpPr>
        <p:spPr>
          <a:xfrm>
            <a:off x="2416394" y="5625645"/>
            <a:ext cx="1932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 smtClean="0"/>
              <a:t>Trgovina i usluge</a:t>
            </a:r>
            <a:endParaRPr lang="hr-HR" sz="2000" i="1" dirty="0"/>
          </a:p>
        </p:txBody>
      </p:sp>
      <p:cxnSp>
        <p:nvCxnSpPr>
          <p:cNvPr id="17" name="Ravni poveznik 16"/>
          <p:cNvCxnSpPr/>
          <p:nvPr/>
        </p:nvCxnSpPr>
        <p:spPr>
          <a:xfrm flipH="1" flipV="1">
            <a:off x="399198" y="4174127"/>
            <a:ext cx="4299044" cy="53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Dubrovnik, 8.studenoga 2017.</a:t>
            </a:r>
            <a:endParaRPr lang="en-US" sz="1600" dirty="0"/>
          </a:p>
        </p:txBody>
      </p:sp>
      <p:pic>
        <p:nvPicPr>
          <p:cNvPr id="5122" name="Picture 2" descr="C:\Users\ivo\Desktop\limenk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8" y="994935"/>
            <a:ext cx="1918837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8" y="3159810"/>
            <a:ext cx="2295512" cy="263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4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6781800" cy="703384"/>
          </a:xfrm>
        </p:spPr>
        <p:txBody>
          <a:bodyPr>
            <a:noAutofit/>
          </a:bodyPr>
          <a:lstStyle/>
          <a:p>
            <a:r>
              <a:rPr lang="en-US" sz="4000" b="0" dirty="0"/>
              <a:t>QR </a:t>
            </a:r>
            <a:r>
              <a:rPr lang="en-US" sz="4000" b="0" dirty="0" err="1"/>
              <a:t>kodovi</a:t>
            </a:r>
            <a:r>
              <a:rPr lang="en-US" sz="4000" b="0" dirty="0"/>
              <a:t> u </a:t>
            </a:r>
            <a:r>
              <a:rPr lang="en-US" sz="4000" b="0" dirty="0" err="1"/>
              <a:t>knjižnici</a:t>
            </a:r>
            <a:endParaRPr lang="en-US" sz="4000" b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5800" y="1066800"/>
            <a:ext cx="4721469" cy="4911970"/>
          </a:xfrm>
        </p:spPr>
        <p:txBody>
          <a:bodyPr>
            <a:noAutofit/>
          </a:bodyPr>
          <a:lstStyle/>
          <a:p>
            <a:r>
              <a:rPr lang="vi-VN" sz="1600" dirty="0" smtClean="0"/>
              <a:t>Primjeri </a:t>
            </a:r>
            <a:r>
              <a:rPr lang="vi-VN" sz="1600" dirty="0"/>
              <a:t>postavljanja kodova na ulazu u knjižnicu</a:t>
            </a:r>
            <a:r>
              <a:rPr lang="vi-VN" sz="1600" dirty="0" smtClean="0"/>
              <a:t>:</a:t>
            </a:r>
            <a:endParaRPr lang="hr-HR" sz="1600" dirty="0" smtClean="0"/>
          </a:p>
          <a:p>
            <a:r>
              <a:rPr lang="vi-VN" sz="1600" dirty="0" smtClean="0"/>
              <a:t> </a:t>
            </a:r>
            <a:endParaRPr lang="vi-VN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1800" dirty="0" smtClean="0"/>
              <a:t> </a:t>
            </a:r>
            <a:r>
              <a:rPr lang="vi-VN" sz="1800" dirty="0"/>
              <a:t>trenutna top lista knjiga u svijetu, </a:t>
            </a:r>
            <a:r>
              <a:rPr lang="vi-VN" sz="1800" dirty="0" smtClean="0"/>
              <a:t>državi, </a:t>
            </a:r>
            <a:r>
              <a:rPr lang="vi-VN" sz="1800" dirty="0"/>
              <a:t>knjižnici,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800" dirty="0" smtClean="0"/>
              <a:t> </a:t>
            </a:r>
            <a:r>
              <a:rPr lang="vi-VN" sz="1800" dirty="0" smtClean="0"/>
              <a:t>pristup </a:t>
            </a:r>
            <a:r>
              <a:rPr lang="vi-VN" sz="1800" dirty="0"/>
              <a:t>WiFi mreži u knjižnici,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1800" dirty="0" smtClean="0"/>
              <a:t> </a:t>
            </a:r>
            <a:r>
              <a:rPr lang="vi-VN" sz="1800" dirty="0"/>
              <a:t>na prigodnim plakatima su najave za različite događaje,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1800" dirty="0" smtClean="0"/>
              <a:t> </a:t>
            </a:r>
            <a:r>
              <a:rPr lang="vi-VN" sz="1800" dirty="0"/>
              <a:t>na oglasnoj ploči su oglašene radionice u knjižnici sa mogućnošću online prijave,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1800" dirty="0" smtClean="0"/>
              <a:t> </a:t>
            </a:r>
            <a:r>
              <a:rPr lang="vi-VN" sz="1800" dirty="0"/>
              <a:t>za naprednije i veće knjižnice kodovi mogu omogućiti pristup web-u knjižnice, online pristup bazi </a:t>
            </a:r>
            <a:r>
              <a:rPr lang="vi-VN" sz="1800" dirty="0" smtClean="0"/>
              <a:t>podataka</a:t>
            </a:r>
            <a:r>
              <a:rPr lang="hr-HR" sz="1800" dirty="0" smtClean="0"/>
              <a:t>,</a:t>
            </a:r>
            <a:r>
              <a:rPr lang="vi-VN" sz="1800" dirty="0" smtClean="0"/>
              <a:t> </a:t>
            </a:r>
            <a:endParaRPr lang="vi-VN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1800" dirty="0" smtClean="0"/>
              <a:t> </a:t>
            </a:r>
            <a:r>
              <a:rPr lang="vi-VN" sz="1800" dirty="0"/>
              <a:t>knjižnice sa mogućnosti pretraživanja iste ili virtualnu šetnja kroz knjižnicu</a:t>
            </a:r>
            <a:r>
              <a:rPr lang="vi-VN" sz="1800" dirty="0" smtClean="0"/>
              <a:t>.</a:t>
            </a:r>
            <a:endParaRPr lang="hr-HR" sz="1800" dirty="0" smtClean="0"/>
          </a:p>
          <a:p>
            <a:endParaRPr lang="en-US" sz="180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233247" y="6172202"/>
            <a:ext cx="3771900" cy="685799"/>
          </a:xfrm>
        </p:spPr>
        <p:txBody>
          <a:bodyPr/>
          <a:lstStyle/>
          <a:p>
            <a:r>
              <a:rPr lang="en-US" sz="1600" smtClean="0"/>
              <a:t>Dubrovnik, 8.studenoga 2017.</a:t>
            </a:r>
            <a:endParaRPr lang="en-US" sz="1600" dirty="0"/>
          </a:p>
        </p:txBody>
      </p:sp>
      <p:pic>
        <p:nvPicPr>
          <p:cNvPr id="5122" name="Picture 2" descr="C:\Users\ivo\Desktop\Slika za D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303" y="1447800"/>
            <a:ext cx="2140013" cy="229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ivo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62" y="3886200"/>
            <a:ext cx="2110154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690</Words>
  <Application>Microsoft Office PowerPoint</Application>
  <PresentationFormat>Prikaz na zaslonu (4:3)</PresentationFormat>
  <Paragraphs>128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Tema sustava Office</vt:lpstr>
      <vt:lpstr>Kreativni i edukativni alati u radu s učenicima – QR kodovi i Fotostory </vt:lpstr>
      <vt:lpstr>Ishodi za QR kodove</vt:lpstr>
      <vt:lpstr>Ishodi za Fotostory</vt:lpstr>
      <vt:lpstr>QR kodovi u nastavi</vt:lpstr>
      <vt:lpstr>Što su QR kodovi?</vt:lpstr>
      <vt:lpstr>…još nešto o QR kodovima</vt:lpstr>
      <vt:lpstr>Svakodnevica s QR kodovima</vt:lpstr>
      <vt:lpstr>PowerPointova prezentacija</vt:lpstr>
      <vt:lpstr>QR kodovi u knjižnici</vt:lpstr>
      <vt:lpstr>PowerPointova prezentacija</vt:lpstr>
      <vt:lpstr>Ideje: QR kodovi u nastavi</vt:lpstr>
      <vt:lpstr>Izrada QR kodova</vt:lpstr>
      <vt:lpstr>Alati…</vt:lpstr>
      <vt:lpstr>Aplikacije za čitanje</vt:lpstr>
      <vt:lpstr>PowerPointova prezentacija</vt:lpstr>
      <vt:lpstr>Sad ste vi na redu…</vt:lpstr>
      <vt:lpstr>PowerPointova prezentacija</vt:lpstr>
      <vt:lpstr>Primjer foto priče</vt:lpstr>
      <vt:lpstr>Fotostory - primjer</vt:lpstr>
      <vt:lpstr>PowerPointova prezentacija</vt:lpstr>
      <vt:lpstr>PowerPointova prezentacija</vt:lpstr>
      <vt:lpstr>PowerPointova prezentacija</vt:lpstr>
      <vt:lpstr>Sada ste vi na redu…</vt:lpstr>
      <vt:lpstr>Hvala na pozornosti!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ivo</dc:creator>
  <cp:lastModifiedBy>ivo</cp:lastModifiedBy>
  <cp:revision>26</cp:revision>
  <dcterms:created xsi:type="dcterms:W3CDTF">2017-10-10T17:08:14Z</dcterms:created>
  <dcterms:modified xsi:type="dcterms:W3CDTF">2017-11-04T20:49:51Z</dcterms:modified>
</cp:coreProperties>
</file>