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81" r:id="rId6"/>
    <p:sldId id="259" r:id="rId7"/>
    <p:sldId id="276" r:id="rId8"/>
    <p:sldId id="260" r:id="rId9"/>
    <p:sldId id="263" r:id="rId10"/>
    <p:sldId id="264" r:id="rId11"/>
    <p:sldId id="268" r:id="rId12"/>
    <p:sldId id="274" r:id="rId13"/>
    <p:sldId id="265" r:id="rId14"/>
    <p:sldId id="266" r:id="rId15"/>
    <p:sldId id="261" r:id="rId16"/>
    <p:sldId id="273" r:id="rId17"/>
    <p:sldId id="278" r:id="rId18"/>
    <p:sldId id="270" r:id="rId19"/>
    <p:sldId id="275" r:id="rId20"/>
    <p:sldId id="279" r:id="rId21"/>
    <p:sldId id="280" r:id="rId22"/>
    <p:sldId id="277" r:id="rId23"/>
    <p:sldId id="272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011F6-A819-4F60-A8A5-1A393BF4B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7E79B-CDCF-48EF-BEEC-54F6C6636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E67A5-9286-4256-86E8-AFDE7C881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1A44-5BD6-4615-B5E8-50A5819F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9D12-18B7-47CA-9E90-B326F319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6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999E-30E9-4E44-9B86-343ABD7A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93F5E-78D9-4148-8BB0-D3F49713E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60B3-D83D-4C66-B061-5664C085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1D180-6490-4A90-A9AB-B297E8B8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49A2E-EB8E-4212-87D3-A84CACE5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0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A81345-E055-4BEB-A95C-ABC2C976E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74963-CD3F-44BD-BC2C-CBE2337DB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E7835-AD6B-46EE-85C7-EB52683B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E83DB-B2FC-471C-BD16-9D1D279C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39A1D-4897-4657-A6F4-B50AE012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6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9C25-DCE9-48C7-AEDB-D0803E27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0C4E9D-0EE7-4946-8815-199F135B0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FB13F-3EB9-46FA-9922-D6046B8E6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A9061-8CFA-4599-ABE2-4971BE97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1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D32CD-B1D4-4FA4-AA84-C566CA75F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08F2D-B713-423F-B84A-BDCE27256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1E777-6EA4-4DE5-B52D-23A7BFEF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86B57-CA54-4D50-8554-6F094B40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3421A-DAF2-4AFE-AF14-07E2582E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9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EF749-84C2-4969-B7AB-E348677DC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5540E-7300-41BA-AD15-2405BEC9C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D0CF7-4DD0-4120-96DA-E003E18D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34C13-1908-42D7-AD32-58DB4D3C8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D4115-4DCC-4AD9-924A-F24DEADD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1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886F4-2E17-4B2C-BD70-A8ECDC21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A7A4B-8CC9-4769-A3F6-E75EAD918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CB7A1-D669-4BD8-8DED-B90F40D8C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D7AB0-D76F-43C0-ACAC-9DBB8DC01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49BCE-BEE3-48FE-ABA0-D7887272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AC74F-C4C4-4F2F-890B-0B5089A6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6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1411-962A-407B-8279-9F0CCB9B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DC15D-D4EA-4BBA-89B6-D21ED1B2E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C1D85-F778-4666-8AAB-7C8E5690C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10CC3-E211-4A5A-85E7-5FFBCFAC6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627FC-57F1-435F-B9F8-CBCA0A8AB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BBBDD7-B643-4EFA-BF77-EB560615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6AC7A1-548E-41BF-BFF7-BD2A66A76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87A447-0F37-4C98-A006-111194DBC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6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83380-6F45-4BC6-9CAA-48C3F9156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077435-FD7D-48CD-A46A-315FCC84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788C8-5D29-41DD-A6D6-3A5C23656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E4638-CF8B-43AE-AF82-1768860F1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8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4C6889-0625-4695-9626-0AA2C736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8A540B-CA6B-4942-8558-5B2D89721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7C150-487F-405B-8F29-49CA9ED0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2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87752-9D1F-4660-8709-372DEF83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07940-60EA-498A-979A-EB36E1363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43FDE-C658-44AA-9ACB-24299A3B6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8986E-CCB3-44FA-8F4F-5E6D6009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2A3BD-EA4C-4E84-BB26-F96D8303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B0E44-C9EF-4356-BAE4-D109A521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0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15B24-2B50-4BFB-9C20-92248B99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10E74B-FA2C-4E68-B9F3-AABF8C7C2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3E45C-AC19-4A16-8AD8-4FE24596A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A47CF-47C7-4F73-A03C-934E24B9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73AD6-46EE-416F-A9B2-360D534C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7A5EB-8E43-4996-A4C1-2C14AEE3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2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922C78-E42B-4975-86DE-213462B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6CEA2-F26C-4933-8C90-2E6926AF5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730D6-EB5B-4FBA-8E2E-C48B36C185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DC8E6-8D85-4C9A-9063-0B63A3386E4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74182-4BD0-43D9-9388-8347B47DA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EFCA5-666E-47A0-8269-BB1C93817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5B468-FC42-4ACF-82A4-7FAB01CC08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2FDF4-77B1-4E6A-BFA9-C961EE9AF6EA}"/>
              </a:ext>
            </a:extLst>
          </p:cNvPr>
          <p:cNvSpPr/>
          <p:nvPr userDrawn="1"/>
        </p:nvSpPr>
        <p:spPr>
          <a:xfrm>
            <a:off x="106565" y="67551"/>
            <a:ext cx="11953636" cy="151620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4000" dirty="0"/>
              <a:t>     </a:t>
            </a:r>
            <a:endParaRPr lang="en-US" sz="4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274BF-8E66-4CBE-9036-7A5B28FBDF86}"/>
              </a:ext>
            </a:extLst>
          </p:cNvPr>
          <p:cNvCxnSpPr/>
          <p:nvPr userDrawn="1"/>
        </p:nvCxnSpPr>
        <p:spPr>
          <a:xfrm>
            <a:off x="682172" y="1306290"/>
            <a:ext cx="10871200" cy="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AEE893-550A-48C1-BDB9-40E88BA130FC}"/>
              </a:ext>
            </a:extLst>
          </p:cNvPr>
          <p:cNvCxnSpPr/>
          <p:nvPr userDrawn="1"/>
        </p:nvCxnSpPr>
        <p:spPr>
          <a:xfrm>
            <a:off x="834572" y="1458690"/>
            <a:ext cx="108712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33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6.jpeg"/><Relationship Id="rId5" Type="http://schemas.openxmlformats.org/officeDocument/2006/relationships/image" Target="../media/image51.jpeg"/><Relationship Id="rId10" Type="http://schemas.openxmlformats.org/officeDocument/2006/relationships/image" Target="../media/image3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40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gif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0E5F98A-419E-47A5-A6AC-A410BADA56DA}"/>
              </a:ext>
            </a:extLst>
          </p:cNvPr>
          <p:cNvSpPr/>
          <p:nvPr/>
        </p:nvSpPr>
        <p:spPr>
          <a:xfrm>
            <a:off x="106564" y="76200"/>
            <a:ext cx="11953637" cy="3100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708AD8-BDA4-4C1F-8AD4-2A1BD25A675D}"/>
              </a:ext>
            </a:extLst>
          </p:cNvPr>
          <p:cNvSpPr/>
          <p:nvPr/>
        </p:nvSpPr>
        <p:spPr>
          <a:xfrm>
            <a:off x="106565" y="3226948"/>
            <a:ext cx="11953636" cy="34923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B08D6-B476-44A1-BA02-F18E18C34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0" b="15344"/>
          <a:stretch/>
        </p:blipFill>
        <p:spPr>
          <a:xfrm>
            <a:off x="3598491" y="1116921"/>
            <a:ext cx="2012070" cy="2331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30EB759-7DBD-4884-B7AA-F7573E84B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5066" y="5523768"/>
            <a:ext cx="4105135" cy="111604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Svetlana </a:t>
            </a:r>
            <a:r>
              <a:rPr lang="en-US" dirty="0" err="1">
                <a:solidFill>
                  <a:schemeClr val="bg1"/>
                </a:solidFill>
              </a:rPr>
              <a:t>Radlova</a:t>
            </a:r>
            <a:r>
              <a:rPr lang="sr-Latn-RS" dirty="0">
                <a:solidFill>
                  <a:schemeClr val="bg1"/>
                </a:solidFill>
              </a:rPr>
              <a:t>čki,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sr-Latn-RS" dirty="0">
                <a:solidFill>
                  <a:schemeClr val="bg1"/>
                </a:solidFill>
              </a:rPr>
              <a:t>Školski centar „Nikola Tesla“ </a:t>
            </a:r>
          </a:p>
          <a:p>
            <a:r>
              <a:rPr lang="sr-Latn-RS" dirty="0">
                <a:solidFill>
                  <a:schemeClr val="bg1"/>
                </a:solidFill>
              </a:rPr>
              <a:t>Vršac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Srbija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5E3BF-E7C8-424A-83EF-81D3D5FB6F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 t="8007"/>
          <a:stretch/>
        </p:blipFill>
        <p:spPr>
          <a:xfrm>
            <a:off x="994125" y="1580270"/>
            <a:ext cx="2724625" cy="1868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 descr="https://cecaradlovacki.files.wordpress.com/2016/06/pl2.jpg?w=700&amp;h=">
            <a:extLst>
              <a:ext uri="{FF2B5EF4-FFF2-40B4-BE49-F238E27FC236}">
                <a16:creationId xmlns:a16="http://schemas.microsoft.com/office/drawing/2014/main" id="{E1EED21A-65E5-4025-8AF7-853874A6C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11" y="3077972"/>
            <a:ext cx="2573430" cy="1930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9AAD2-111C-4D92-B1DC-AE5E1E65B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33" y="3254488"/>
            <a:ext cx="3361254" cy="2078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https://cecaradlovacki.files.wordpress.com/2017/05/nm1729.jpg?w=1000&amp;h=&amp;crop=1">
            <a:extLst>
              <a:ext uri="{FF2B5EF4-FFF2-40B4-BE49-F238E27FC236}">
                <a16:creationId xmlns:a16="http://schemas.microsoft.com/office/drawing/2014/main" id="{74D5A760-0DC1-49E4-B1CC-D008E7B31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11" y="1207337"/>
            <a:ext cx="3115222" cy="1744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14" descr="https://cecaradlovacki.files.wordpress.com/2015/12/img_0005.jpg?w=700&amp;h=">
            <a:extLst>
              <a:ext uri="{FF2B5EF4-FFF2-40B4-BE49-F238E27FC236}">
                <a16:creationId xmlns:a16="http://schemas.microsoft.com/office/drawing/2014/main" id="{97D88FFB-C265-4538-82DC-31A2CB7D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5" y="3033060"/>
            <a:ext cx="2097242" cy="157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CE23DF-2A2E-48CB-B607-6C9B7F0FC2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46" y="1800005"/>
            <a:ext cx="2699142" cy="1513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F9EDB01-AB1A-4534-85E9-5D567E5FD8B7}"/>
              </a:ext>
            </a:extLst>
          </p:cNvPr>
          <p:cNvSpPr txBox="1">
            <a:spLocks/>
          </p:cNvSpPr>
          <p:nvPr/>
        </p:nvSpPr>
        <p:spPr>
          <a:xfrm>
            <a:off x="331884" y="96967"/>
            <a:ext cx="10993549" cy="1009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Arduino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platforme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nastavi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https://cuc.carnet.hr/2017/wp-content/uploads/2017/04/homelogo.fw_.png">
            <a:extLst>
              <a:ext uri="{FF2B5EF4-FFF2-40B4-BE49-F238E27FC236}">
                <a16:creationId xmlns:a16="http://schemas.microsoft.com/office/drawing/2014/main" id="{CD5CAAA8-072C-4346-AEC6-C87DBD56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3" y="5532098"/>
            <a:ext cx="3181498" cy="9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DC27594-9492-4438-90AF-3A9CCAB14D14}"/>
              </a:ext>
            </a:extLst>
          </p:cNvPr>
          <p:cNvSpPr txBox="1">
            <a:spLocks/>
          </p:cNvSpPr>
          <p:nvPr/>
        </p:nvSpPr>
        <p:spPr>
          <a:xfrm>
            <a:off x="279400" y="108925"/>
            <a:ext cx="10993549" cy="1009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Arduino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nastavi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8" descr="https://cecaradlovacki.files.wordpress.com/2015/10/sekcija1.jpg?w=700&amp;h=">
            <a:extLst>
              <a:ext uri="{FF2B5EF4-FFF2-40B4-BE49-F238E27FC236}">
                <a16:creationId xmlns:a16="http://schemas.microsoft.com/office/drawing/2014/main" id="{8C9CCDE0-3307-492C-871D-3A4F9F64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49" y="2846844"/>
            <a:ext cx="3014983" cy="2261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54287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ecaradlovacki.files.wordpress.com/2017/08/meteo.jpg?w=700&amp;h=&amp;crop=1">
            <a:extLst>
              <a:ext uri="{FF2B5EF4-FFF2-40B4-BE49-F238E27FC236}">
                <a16:creationId xmlns:a16="http://schemas.microsoft.com/office/drawing/2014/main" id="{8E1C7501-CDA6-4DC1-A4B2-136A9FA8D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72" y="2263801"/>
            <a:ext cx="5452579" cy="4089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https://cecaradlovacki.files.wordpress.com/2017/08/ms2.jpg?w=700&amp;h=&amp;crop=1">
            <a:extLst>
              <a:ext uri="{FF2B5EF4-FFF2-40B4-BE49-F238E27FC236}">
                <a16:creationId xmlns:a16="http://schemas.microsoft.com/office/drawing/2014/main" id="{45065847-D8BA-404E-B3A5-80535F581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29" y="1941290"/>
            <a:ext cx="5336721" cy="4002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F88A3C-E089-48FE-A5AB-D985A2AF5DD0}"/>
              </a:ext>
            </a:extLst>
          </p:cNvPr>
          <p:cNvSpPr txBox="1"/>
          <p:nvPr/>
        </p:nvSpPr>
        <p:spPr>
          <a:xfrm>
            <a:off x="1407886" y="6458857"/>
            <a:ext cx="356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Maturski rad: Živojinović Aleksandar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74D45-8E66-4D48-8AAB-18F1F5D2334E}"/>
              </a:ext>
            </a:extLst>
          </p:cNvPr>
          <p:cNvSpPr txBox="1"/>
          <p:nvPr/>
        </p:nvSpPr>
        <p:spPr>
          <a:xfrm>
            <a:off x="720272" y="571500"/>
            <a:ext cx="3125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Meteorologija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8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39123E-5E8D-48E9-8F5C-D943CF653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0" b="15344"/>
          <a:stretch/>
        </p:blipFill>
        <p:spPr>
          <a:xfrm>
            <a:off x="9402789" y="1658345"/>
            <a:ext cx="2507567" cy="2905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4" descr="https://cecaradlovacki.files.wordpress.com/2015/12/jelka3f.jpg?w=700&amp;h=">
            <a:extLst>
              <a:ext uri="{FF2B5EF4-FFF2-40B4-BE49-F238E27FC236}">
                <a16:creationId xmlns:a16="http://schemas.microsoft.com/office/drawing/2014/main" id="{821A2B4A-6191-4103-84FF-50387EE1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1813544"/>
            <a:ext cx="4123088" cy="275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14" descr="https://cecaradlovacki.files.wordpress.com/2015/12/img_0005.jpg?w=700&amp;h=">
            <a:extLst>
              <a:ext uri="{FF2B5EF4-FFF2-40B4-BE49-F238E27FC236}">
                <a16:creationId xmlns:a16="http://schemas.microsoft.com/office/drawing/2014/main" id="{8E2192FB-163A-429D-8928-044693994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73" y="3261037"/>
            <a:ext cx="3164911" cy="2373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12" descr="https://cecaradlovacki.files.wordpress.com/2015/12/radionica_7.jpg?w=700&amp;h=">
            <a:extLst>
              <a:ext uri="{FF2B5EF4-FFF2-40B4-BE49-F238E27FC236}">
                <a16:creationId xmlns:a16="http://schemas.microsoft.com/office/drawing/2014/main" id="{7012F145-6187-47F6-8550-E6A6DF069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48" y="1727552"/>
            <a:ext cx="3128718" cy="2346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16" descr="https://cecaradlovacki.files.wordpress.com/2015/12/radionica_6.jpg?w=700&amp;h=">
            <a:extLst>
              <a:ext uri="{FF2B5EF4-FFF2-40B4-BE49-F238E27FC236}">
                <a16:creationId xmlns:a16="http://schemas.microsoft.com/office/drawing/2014/main" id="{BD9A1C92-DA3A-4DA2-A652-9E63B30D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6" y="1640375"/>
            <a:ext cx="2414784" cy="1811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10" descr="https://cecaradlovacki.files.wordpress.com/2015/12/zvezda.jpg?w=700&amp;h=">
            <a:extLst>
              <a:ext uri="{FF2B5EF4-FFF2-40B4-BE49-F238E27FC236}">
                <a16:creationId xmlns:a16="http://schemas.microsoft.com/office/drawing/2014/main" id="{03540732-3AD2-4BAC-88B0-7FD75990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733" y="4442288"/>
            <a:ext cx="3142107" cy="2100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EDDEFE-E012-4743-B750-51611A5790EE}"/>
              </a:ext>
            </a:extLst>
          </p:cNvPr>
          <p:cNvSpPr txBox="1"/>
          <p:nvPr/>
        </p:nvSpPr>
        <p:spPr>
          <a:xfrm>
            <a:off x="720272" y="571500"/>
            <a:ext cx="2253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Umetnost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s://cecaradlovacki.files.wordpress.com/2017/04/imag2547-e1491652906663.jpg?w=1000&amp;h=">
            <a:extLst>
              <a:ext uri="{FF2B5EF4-FFF2-40B4-BE49-F238E27FC236}">
                <a16:creationId xmlns:a16="http://schemas.microsoft.com/office/drawing/2014/main" id="{FB22738C-311F-4D3E-A116-2DE74603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41" y="3907535"/>
            <a:ext cx="4253052" cy="2381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8" descr="https://cecaradlovacki.files.wordpress.com/2015/12/radionica_20.jpg?w=700&amp;h=">
            <a:extLst>
              <a:ext uri="{FF2B5EF4-FFF2-40B4-BE49-F238E27FC236}">
                <a16:creationId xmlns:a16="http://schemas.microsoft.com/office/drawing/2014/main" id="{D12C7282-EF35-4023-8B10-3CA85B67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599" y="3907535"/>
            <a:ext cx="2693567" cy="2020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42034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cecaradlovacki.files.wordpress.com/2016/06/pl4.jpg?w=700&amp;h=">
            <a:extLst>
              <a:ext uri="{FF2B5EF4-FFF2-40B4-BE49-F238E27FC236}">
                <a16:creationId xmlns:a16="http://schemas.microsoft.com/office/drawing/2014/main" id="{ABF30FEC-B3BF-4352-9A60-82DEB0C0C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79" y="1886923"/>
            <a:ext cx="4420278" cy="3315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s://cecaradlovacki.files.wordpress.com/2016/06/nm5.jpg?w=700&amp;h=">
            <a:extLst>
              <a:ext uri="{FF2B5EF4-FFF2-40B4-BE49-F238E27FC236}">
                <a16:creationId xmlns:a16="http://schemas.microsoft.com/office/drawing/2014/main" id="{E0E3EC4C-73AC-4614-8C82-14C7C85A7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"/>
          <a:stretch/>
        </p:blipFill>
        <p:spPr bwMode="auto">
          <a:xfrm>
            <a:off x="373327" y="2390238"/>
            <a:ext cx="2939255" cy="1881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6" descr="https://cecaradlovacki.files.wordpress.com/2016/06/nm19.jpg?w=700&amp;h=">
            <a:extLst>
              <a:ext uri="{FF2B5EF4-FFF2-40B4-BE49-F238E27FC236}">
                <a16:creationId xmlns:a16="http://schemas.microsoft.com/office/drawing/2014/main" id="{FE463297-D7F3-4280-AE8D-32576ED1D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2" y="4189584"/>
            <a:ext cx="3045226" cy="2022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" descr="https://cecaradlovacki.files.wordpress.com/2016/07/mastilo11.jpg">
            <a:extLst>
              <a:ext uri="{FF2B5EF4-FFF2-40B4-BE49-F238E27FC236}">
                <a16:creationId xmlns:a16="http://schemas.microsoft.com/office/drawing/2014/main" id="{BC171CFF-C3E9-41D5-A4A7-9EAAB1C9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25" y="3413847"/>
            <a:ext cx="2988781" cy="2241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14" descr="https://cecaradlovacki.files.wordpress.com/2015/05/nm16.jpg?w=700&amp;h=">
            <a:extLst>
              <a:ext uri="{FF2B5EF4-FFF2-40B4-BE49-F238E27FC236}">
                <a16:creationId xmlns:a16="http://schemas.microsoft.com/office/drawing/2014/main" id="{52D09908-2F48-450B-A30A-4D5F9526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524" y="4534640"/>
            <a:ext cx="2901373" cy="1935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2CA78-B0E4-4132-A65B-B5D695818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9" y="1685589"/>
            <a:ext cx="3173502" cy="196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https://cecaradlovacki.files.wordpress.com/2016/07/mastilo7.jpg?w=700&amp;h=">
            <a:extLst>
              <a:ext uri="{FF2B5EF4-FFF2-40B4-BE49-F238E27FC236}">
                <a16:creationId xmlns:a16="http://schemas.microsoft.com/office/drawing/2014/main" id="{FBDF41F0-6E8B-4ACE-9CB3-F7715A98E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89" y="4784834"/>
            <a:ext cx="2634086" cy="1975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476496-EF51-4B69-AC2A-41E65B3D8994}"/>
              </a:ext>
            </a:extLst>
          </p:cNvPr>
          <p:cNvSpPr txBox="1"/>
          <p:nvPr/>
        </p:nvSpPr>
        <p:spPr>
          <a:xfrm>
            <a:off x="720272" y="571500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Hemija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13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cecaradlovacki.files.wordpress.com/2015/03/arduino6.jpg?w=1000&amp;h=">
            <a:extLst>
              <a:ext uri="{FF2B5EF4-FFF2-40B4-BE49-F238E27FC236}">
                <a16:creationId xmlns:a16="http://schemas.microsoft.com/office/drawing/2014/main" id="{04E87C6C-4FFD-479D-BD5E-E7EA53BD0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" y="1736155"/>
            <a:ext cx="2776478" cy="1665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2" descr="https://cecaradlovacki.files.wordpress.com/2016/06/nm16_3.jpg?w=700&amp;h=">
            <a:extLst>
              <a:ext uri="{FF2B5EF4-FFF2-40B4-BE49-F238E27FC236}">
                <a16:creationId xmlns:a16="http://schemas.microsoft.com/office/drawing/2014/main" id="{F611CA78-40D9-467D-909A-4AD0D0891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59" y="2019388"/>
            <a:ext cx="3507014" cy="232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4" descr="https://cecaradlovacki.files.wordpress.com/2016/06/nm16_23.jpg?w=700&amp;h=">
            <a:extLst>
              <a:ext uri="{FF2B5EF4-FFF2-40B4-BE49-F238E27FC236}">
                <a16:creationId xmlns:a16="http://schemas.microsoft.com/office/drawing/2014/main" id="{4E05D30F-0F3A-450A-83A8-F1D104F58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521" y="4250816"/>
            <a:ext cx="3148335" cy="2091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2" descr="https://cecaradlovacki.files.wordpress.com/2015/05/nm4.jpg?w=700&amp;h=">
            <a:extLst>
              <a:ext uri="{FF2B5EF4-FFF2-40B4-BE49-F238E27FC236}">
                <a16:creationId xmlns:a16="http://schemas.microsoft.com/office/drawing/2014/main" id="{5EA3F82B-5629-408C-B806-D8297079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55" y="4421751"/>
            <a:ext cx="3297145" cy="2199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0" name="Picture 2" descr="https://cecaradlovacki.files.wordpress.com/2017/05/nm1725.jpg?w=1000&amp;h=&amp;crop=1">
            <a:extLst>
              <a:ext uri="{FF2B5EF4-FFF2-40B4-BE49-F238E27FC236}">
                <a16:creationId xmlns:a16="http://schemas.microsoft.com/office/drawing/2014/main" id="{BD460F46-C5FD-47BF-A4DC-2D3491C5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89" y="4988990"/>
            <a:ext cx="3345165" cy="1873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18" descr="https://cecaradlovacki.files.wordpress.com/2015/05/nm9.jpg?w=700&amp;h=">
            <a:extLst>
              <a:ext uri="{FF2B5EF4-FFF2-40B4-BE49-F238E27FC236}">
                <a16:creationId xmlns:a16="http://schemas.microsoft.com/office/drawing/2014/main" id="{B7D93A46-2BDB-4BB3-AE69-B07C4554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74" y="3385347"/>
            <a:ext cx="2824787" cy="1884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8976B2-BF24-44BD-BBE8-E9E97691D6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1" y="3054930"/>
            <a:ext cx="1532496" cy="273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https://cecaradlovacki.files.wordpress.com/2017/04/ad17_7.jpg?w=1000&amp;h=">
            <a:extLst>
              <a:ext uri="{FF2B5EF4-FFF2-40B4-BE49-F238E27FC236}">
                <a16:creationId xmlns:a16="http://schemas.microsoft.com/office/drawing/2014/main" id="{16BDAE29-41CA-4718-BD55-C12058719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94" y="1685468"/>
            <a:ext cx="3155820" cy="1767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6" descr="https://cecaradlovacki.files.wordpress.com/2016/06/pl2.jpg?w=700&amp;h=">
            <a:extLst>
              <a:ext uri="{FF2B5EF4-FFF2-40B4-BE49-F238E27FC236}">
                <a16:creationId xmlns:a16="http://schemas.microsoft.com/office/drawing/2014/main" id="{7F6BCDDC-60B6-4B11-A80D-5A825540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65" y="2423519"/>
            <a:ext cx="2744555" cy="2058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720893-96C7-4057-9B3C-923F6C9A4228}"/>
              </a:ext>
            </a:extLst>
          </p:cNvPr>
          <p:cNvSpPr txBox="1"/>
          <p:nvPr/>
        </p:nvSpPr>
        <p:spPr>
          <a:xfrm>
            <a:off x="720272" y="571500"/>
            <a:ext cx="5288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Zasvirajmo, zapevajmo...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1" name="Picture 4" descr="https://cecaradlovacki.files.wordpress.com/2015/05/nm15_5.jpg?w=1000&amp;h=">
            <a:extLst>
              <a:ext uri="{FF2B5EF4-FFF2-40B4-BE49-F238E27FC236}">
                <a16:creationId xmlns:a16="http://schemas.microsoft.com/office/drawing/2014/main" id="{BAD22DDE-9F98-409F-B154-77B442F5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221" y="3712452"/>
            <a:ext cx="3137174" cy="1882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99089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cecaradlovacki.files.wordpress.com/2017/05/nm1729.jpg?w=1000&amp;h=&amp;crop=1">
            <a:extLst>
              <a:ext uri="{FF2B5EF4-FFF2-40B4-BE49-F238E27FC236}">
                <a16:creationId xmlns:a16="http://schemas.microsoft.com/office/drawing/2014/main" id="{26FDC517-4C85-426F-937F-3366EF468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8" y="1997413"/>
            <a:ext cx="5196115" cy="2909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https://cecaradlovacki.files.wordpress.com/2016/06/nm8.jpg?w=700&amp;h=">
            <a:extLst>
              <a:ext uri="{FF2B5EF4-FFF2-40B4-BE49-F238E27FC236}">
                <a16:creationId xmlns:a16="http://schemas.microsoft.com/office/drawing/2014/main" id="{ED86EF76-DE29-4073-8F8D-C318A6BE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83" y="2187913"/>
            <a:ext cx="5235121" cy="3492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ttps://cecaradlovacki.files.wordpress.com/2016/06/nm6.jpg?w=700&amp;h=">
            <a:extLst>
              <a:ext uri="{FF2B5EF4-FFF2-40B4-BE49-F238E27FC236}">
                <a16:creationId xmlns:a16="http://schemas.microsoft.com/office/drawing/2014/main" id="{6B015FFE-D125-4194-83C8-680C6431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147" y="3934200"/>
            <a:ext cx="3638272" cy="2427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A9EAFC-FE5C-48EF-BBC8-4A4C52445C08}"/>
              </a:ext>
            </a:extLst>
          </p:cNvPr>
          <p:cNvSpPr txBox="1"/>
          <p:nvPr/>
        </p:nvSpPr>
        <p:spPr>
          <a:xfrm>
            <a:off x="720272" y="571500"/>
            <a:ext cx="2200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Saobraćaj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02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Сродна слика">
            <a:extLst>
              <a:ext uri="{FF2B5EF4-FFF2-40B4-BE49-F238E27FC236}">
                <a16:creationId xmlns:a16="http://schemas.microsoft.com/office/drawing/2014/main" id="{17D664FB-2C5A-49FC-BC81-947C8EFE4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5" y="4366757"/>
            <a:ext cx="6252913" cy="2095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8" name="Picture 4" descr="Резултат слика за inkubator za piliće ručno napravljen">
            <a:extLst>
              <a:ext uri="{FF2B5EF4-FFF2-40B4-BE49-F238E27FC236}">
                <a16:creationId xmlns:a16="http://schemas.microsoft.com/office/drawing/2014/main" id="{8FE45EE7-A82B-485A-AE8E-CD92A24BF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2" y="1736155"/>
            <a:ext cx="5063054" cy="379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0" name="Picture 6" descr="temperatura">
            <a:extLst>
              <a:ext uri="{FF2B5EF4-FFF2-40B4-BE49-F238E27FC236}">
                <a16:creationId xmlns:a16="http://schemas.microsoft.com/office/drawing/2014/main" id="{EF8A25FF-4BC3-481E-8F62-D47AA315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2" y="2347682"/>
            <a:ext cx="3293480" cy="2472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2" name="Picture 8" descr="https://cecaradlovacki.files.wordpress.com/2015/08/sijalica_arduino.png">
            <a:extLst>
              <a:ext uri="{FF2B5EF4-FFF2-40B4-BE49-F238E27FC236}">
                <a16:creationId xmlns:a16="http://schemas.microsoft.com/office/drawing/2014/main" id="{EABDF48A-4CCF-430E-8033-923E5B0AE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7" y="2873318"/>
            <a:ext cx="7141029" cy="331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850A8F-F92D-4E56-9CD6-02291B0C7FA2}"/>
              </a:ext>
            </a:extLst>
          </p:cNvPr>
          <p:cNvSpPr txBox="1"/>
          <p:nvPr/>
        </p:nvSpPr>
        <p:spPr>
          <a:xfrm>
            <a:off x="720272" y="571500"/>
            <a:ext cx="2961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Poljoprivreda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44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ecaradlovacki.files.wordpress.com/2016/12/luka.jpg">
            <a:extLst>
              <a:ext uri="{FF2B5EF4-FFF2-40B4-BE49-F238E27FC236}">
                <a16:creationId xmlns:a16="http://schemas.microsoft.com/office/drawing/2014/main" id="{B01C029B-09BF-4E14-B514-7CFCE556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8" y="2063981"/>
            <a:ext cx="5605111" cy="3782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14" descr="https://cecaradlovacki.files.wordpress.com/2015/10/cw15_3.jpg?w=700&amp;h=">
            <a:extLst>
              <a:ext uri="{FF2B5EF4-FFF2-40B4-BE49-F238E27FC236}">
                <a16:creationId xmlns:a16="http://schemas.microsoft.com/office/drawing/2014/main" id="{70104E9E-1CF4-4A2D-9406-EF4B19E00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86" y="4438977"/>
            <a:ext cx="3129478" cy="2347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" name="Picture 19" descr="https://cecaradlovacki.files.wordpress.com/2016/10/cw2016_16.jpg?w=1000&amp;h=">
            <a:extLst>
              <a:ext uri="{FF2B5EF4-FFF2-40B4-BE49-F238E27FC236}">
                <a16:creationId xmlns:a16="http://schemas.microsoft.com/office/drawing/2014/main" id="{40FC8FE2-BD0D-4DD6-BD1F-84AC71C0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031" y="1850244"/>
            <a:ext cx="3938177" cy="2205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" name="Picture 20" descr="https://cecaradlovacki.files.wordpress.com/2015/10/cw15_29.jpg?w=700&amp;h=">
            <a:extLst>
              <a:ext uri="{FF2B5EF4-FFF2-40B4-BE49-F238E27FC236}">
                <a16:creationId xmlns:a16="http://schemas.microsoft.com/office/drawing/2014/main" id="{18D804EB-0ED9-4E63-8AE5-695B3986F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4" y="1848480"/>
            <a:ext cx="3803520" cy="2852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https://cecaradlovacki.files.wordpress.com/2016/10/sinergija6.jpg?w=1000&amp;h=">
            <a:extLst>
              <a:ext uri="{FF2B5EF4-FFF2-40B4-BE49-F238E27FC236}">
                <a16:creationId xmlns:a16="http://schemas.microsoft.com/office/drawing/2014/main" id="{33A42973-363F-42C7-9E5F-D47FBCD01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247" y="3898393"/>
            <a:ext cx="4337125" cy="242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18724B-9372-4C0C-9986-1D79ACB440A4}"/>
              </a:ext>
            </a:extLst>
          </p:cNvPr>
          <p:cNvSpPr txBox="1"/>
          <p:nvPr/>
        </p:nvSpPr>
        <p:spPr>
          <a:xfrm>
            <a:off x="720272" y="571500"/>
            <a:ext cx="4599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Radionice za osnovce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8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ecaradlovacki.files.wordpress.com/2016/06/nm13.jpg?w=700&amp;h=">
            <a:extLst>
              <a:ext uri="{FF2B5EF4-FFF2-40B4-BE49-F238E27FC236}">
                <a16:creationId xmlns:a16="http://schemas.microsoft.com/office/drawing/2014/main" id="{D784A8F5-AFD8-4559-9E4D-7DA980A5E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72" y="1721228"/>
            <a:ext cx="3823402" cy="2550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12" descr="https://cecaradlovacki.files.wordpress.com/2015/10/cw15_52.jpg?w=700&amp;h=">
            <a:extLst>
              <a:ext uri="{FF2B5EF4-FFF2-40B4-BE49-F238E27FC236}">
                <a16:creationId xmlns:a16="http://schemas.microsoft.com/office/drawing/2014/main" id="{CF35D8F5-7E32-4150-8F23-DC97AECB0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200" y="3859529"/>
            <a:ext cx="3642302" cy="2731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14" descr="https://cecaradlovacki.files.wordpress.com/2015/10/cw15_56.jpg?w=700&amp;h=">
            <a:extLst>
              <a:ext uri="{FF2B5EF4-FFF2-40B4-BE49-F238E27FC236}">
                <a16:creationId xmlns:a16="http://schemas.microsoft.com/office/drawing/2014/main" id="{45F7954D-B814-45A8-96F1-B4F9339F2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5"/>
          <a:stretch/>
        </p:blipFill>
        <p:spPr bwMode="auto">
          <a:xfrm>
            <a:off x="7994596" y="1979633"/>
            <a:ext cx="3636017" cy="2033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16" descr="https://cecaradlovacki.files.wordpress.com/2015/10/cw15_7.jpg?w=700&amp;h=">
            <a:extLst>
              <a:ext uri="{FF2B5EF4-FFF2-40B4-BE49-F238E27FC236}">
                <a16:creationId xmlns:a16="http://schemas.microsoft.com/office/drawing/2014/main" id="{0A9933DE-E3D1-43B7-B767-8F1AA944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1" y="4032435"/>
            <a:ext cx="3452005" cy="2589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22" descr="https://scontent.fbeg1-1.fna.fbcdn.net/v/t1.0-9/15056312_10154673731154709_5312469829528105891_n.jpg?oh=139a3884893652b8324960f2f61a698a&amp;oe=58C2BC11">
            <a:extLst>
              <a:ext uri="{FF2B5EF4-FFF2-40B4-BE49-F238E27FC236}">
                <a16:creationId xmlns:a16="http://schemas.microsoft.com/office/drawing/2014/main" id="{7A4556D5-5839-4480-B52A-E1FF05390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45" y="4013577"/>
            <a:ext cx="3652434" cy="2434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9C4731-DACC-4964-87EB-7C5081C2A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6" y="2192967"/>
            <a:ext cx="3706324" cy="2079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C29BEA-1667-4319-B553-0921005A9433}"/>
              </a:ext>
            </a:extLst>
          </p:cNvPr>
          <p:cNvSpPr txBox="1"/>
          <p:nvPr/>
        </p:nvSpPr>
        <p:spPr>
          <a:xfrm>
            <a:off x="720272" y="571500"/>
            <a:ext cx="4625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Izložbe, manifestacije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2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ecaradlovacki.files.wordpress.com/2015/03/arduino_1.jpg?w=861&amp;h=">
            <a:extLst>
              <a:ext uri="{FF2B5EF4-FFF2-40B4-BE49-F238E27FC236}">
                <a16:creationId xmlns:a16="http://schemas.microsoft.com/office/drawing/2014/main" id="{244ACB35-097D-489E-81B4-870A131F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8" y="2374759"/>
            <a:ext cx="3639864" cy="2730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6" descr="https://cecaradlovacki.files.wordpress.com/2015/12/jelka3f.jpg?w=764&amp;h=">
            <a:extLst>
              <a:ext uri="{FF2B5EF4-FFF2-40B4-BE49-F238E27FC236}">
                <a16:creationId xmlns:a16="http://schemas.microsoft.com/office/drawing/2014/main" id="{80B4D7EF-F831-4A79-9910-E2D53880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03" y="1973535"/>
            <a:ext cx="4336528" cy="2891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A4DD51-1720-419B-A6F0-B774611F1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1730928"/>
            <a:ext cx="2612572" cy="4354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206820-78DE-4074-89BB-544F9899B033}"/>
              </a:ext>
            </a:extLst>
          </p:cNvPr>
          <p:cNvSpPr txBox="1"/>
          <p:nvPr/>
        </p:nvSpPr>
        <p:spPr>
          <a:xfrm>
            <a:off x="1359179" y="621466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E60489-F8B2-49EB-B8ED-77961432B372}"/>
              </a:ext>
            </a:extLst>
          </p:cNvPr>
          <p:cNvSpPr txBox="1"/>
          <p:nvPr/>
        </p:nvSpPr>
        <p:spPr>
          <a:xfrm>
            <a:off x="4677722" y="6232386"/>
            <a:ext cx="209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Bluetooth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073AC0-14F9-48C8-AB2E-3A681E43DDDD}"/>
              </a:ext>
            </a:extLst>
          </p:cNvPr>
          <p:cNvSpPr txBox="1"/>
          <p:nvPr/>
        </p:nvSpPr>
        <p:spPr>
          <a:xfrm>
            <a:off x="9794192" y="6232387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XBee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cecaradlovacki.files.wordpress.com/2016/11/fn2016_22.jpg?w=1000&amp;h=">
            <a:extLst>
              <a:ext uri="{FF2B5EF4-FFF2-40B4-BE49-F238E27FC236}">
                <a16:creationId xmlns:a16="http://schemas.microsoft.com/office/drawing/2014/main" id="{7D5931D9-3D5B-4DAC-9EC4-49653F61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76" y="3979043"/>
            <a:ext cx="4023827" cy="2253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AA0807-13A0-4CD0-ABBD-6E8363139D44}"/>
              </a:ext>
            </a:extLst>
          </p:cNvPr>
          <p:cNvSpPr txBox="1"/>
          <p:nvPr/>
        </p:nvSpPr>
        <p:spPr>
          <a:xfrm>
            <a:off x="720272" y="571500"/>
            <a:ext cx="4484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Daljinsko upravljanje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24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97CE09-1CDF-49F0-A99D-799B6B27C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38" r="100000">
                        <a14:foregroundMark x1="34677" y1="12886" x2="34677" y2="12886"/>
                        <a14:foregroundMark x1="30591" y1="16213" x2="30591" y2="16213"/>
                        <a14:foregroundMark x1="37151" y1="15971" x2="37151" y2="15971"/>
                        <a14:foregroundMark x1="61022" y1="11131" x2="61022" y2="11131"/>
                        <a14:foregroundMark x1="58280" y1="11131" x2="58280" y2="11131"/>
                        <a14:foregroundMark x1="55591" y1="8288" x2="55591" y2="8288"/>
                        <a14:foregroundMark x1="56452" y1="12644" x2="56452" y2="12644"/>
                        <a14:foregroundMark x1="59409" y1="13430" x2="59409" y2="13430"/>
                        <a14:foregroundMark x1="84194" y1="22868" x2="84194" y2="22868"/>
                        <a14:foregroundMark x1="83548" y1="19298" x2="83548" y2="19298"/>
                        <a14:foregroundMark x1="79409" y1="23896" x2="79409" y2="23896"/>
                        <a14:foregroundMark x1="82634" y1="29522" x2="82634" y2="29522"/>
                        <a14:foregroundMark x1="85108" y1="27465" x2="85108" y2="27465"/>
                        <a14:foregroundMark x1="79409" y1="29038" x2="79409" y2="29038"/>
                        <a14:foregroundMark x1="82366" y1="26437" x2="82366" y2="26437"/>
                        <a14:foregroundMark x1="95108" y1="48941" x2="95108" y2="48941"/>
                        <a14:foregroundMark x1="94677" y1="46158" x2="94677" y2="46158"/>
                        <a14:foregroundMark x1="95806" y1="54083" x2="95806" y2="54083"/>
                        <a14:foregroundMark x1="90806" y1="56866" x2="90806" y2="56866"/>
                        <a14:foregroundMark x1="87634" y1="53055" x2="87634" y2="53055"/>
                        <a14:foregroundMark x1="34677" y1="18512" x2="34677" y2="18512"/>
                        <a14:foregroundMark x1="33978" y1="14701" x2="33978" y2="14701"/>
                        <a14:foregroundMark x1="33978" y1="14217" x2="33978" y2="14217"/>
                        <a14:foregroundMark x1="32151" y1="12402" x2="32151" y2="12402"/>
                        <a14:foregroundMark x1="29892" y1="10103" x2="29892" y2="10103"/>
                        <a14:foregroundMark x1="29892" y1="12402" x2="29892" y2="12402"/>
                        <a14:foregroundMark x1="29892" y1="17241" x2="29892" y2="17241"/>
                        <a14:foregroundMark x1="31935" y1="16999" x2="31935" y2="16999"/>
                        <a14:foregroundMark x1="34677" y1="15729" x2="34677" y2="15729"/>
                        <a14:foregroundMark x1="40323" y1="10345" x2="40323" y2="10345"/>
                        <a14:foregroundMark x1="38978" y1="10345" x2="38978" y2="10345"/>
                        <a14:foregroundMark x1="34194" y1="12402" x2="34194" y2="12402"/>
                        <a14:foregroundMark x1="33065" y1="9074" x2="33065" y2="9074"/>
                        <a14:foregroundMark x1="16935" y1="35390" x2="16935" y2="35390"/>
                        <a14:foregroundMark x1="18065" y1="33878" x2="18065" y2="33878"/>
                        <a14:foregroundMark x1="20591" y1="38234" x2="20591" y2="38234"/>
                        <a14:foregroundMark x1="18548" y1="37205" x2="18548" y2="37205"/>
                        <a14:foregroundMark x1="16237" y1="36661" x2="16237" y2="36661"/>
                        <a14:foregroundMark x1="14892" y1="34906" x2="14892" y2="34906"/>
                        <a14:foregroundMark x1="14892" y1="38234" x2="14892" y2="38234"/>
                        <a14:foregroundMark x1="59892" y1="58439" x2="59892" y2="58439"/>
                        <a14:foregroundMark x1="56237" y1="50212" x2="56237" y2="50212"/>
                        <a14:foregroundMark x1="55806" y1="45917" x2="55806" y2="45917"/>
                        <a14:foregroundMark x1="55806" y1="41803" x2="55806" y2="41803"/>
                        <a14:foregroundMark x1="69409" y1="89897" x2="69409" y2="89897"/>
                        <a14:foregroundMark x1="65806" y1="92438" x2="65806" y2="92438"/>
                        <a14:foregroundMark x1="62634" y1="88869" x2="62634" y2="88869"/>
                        <a14:foregroundMark x1="64194" y1="95221" x2="64194" y2="95221"/>
                        <a14:foregroundMark x1="69892" y1="95221" x2="69892" y2="95221"/>
                        <a14:foregroundMark x1="68548" y1="85299" x2="68548" y2="85299"/>
                        <a14:foregroundMark x1="44677" y1="90381" x2="44677" y2="90381"/>
                        <a14:foregroundMark x1="48065" y1="86570" x2="48065" y2="86570"/>
                        <a14:foregroundMark x1="48978" y1="85541" x2="48978" y2="85541"/>
                        <a14:foregroundMark x1="46720" y1="95221" x2="46720" y2="95221"/>
                        <a14:foregroundMark x1="17849" y1="80944" x2="17849" y2="80944"/>
                        <a14:foregroundMark x1="22366" y1="81428" x2="22366" y2="81428"/>
                        <a14:foregroundMark x1="24892" y1="83727" x2="24892" y2="83727"/>
                        <a14:foregroundMark x1="22634" y1="82698" x2="22634" y2="82698"/>
                        <a14:foregroundMark x1="21237" y1="84513" x2="21237" y2="84513"/>
                        <a14:foregroundMark x1="14892" y1="61222" x2="14892" y2="61222"/>
                        <a14:foregroundMark x1="14194" y1="54567" x2="14194" y2="54567"/>
                        <a14:foregroundMark x1="14892" y1="57653" x2="14892" y2="57653"/>
                        <a14:foregroundMark x1="15323" y1="63037" x2="15323" y2="63037"/>
                        <a14:foregroundMark x1="14677" y1="56382" x2="14677" y2="56382"/>
                        <a14:foregroundMark x1="16237" y1="54567" x2="16237" y2="54567"/>
                        <a14:foregroundMark x1="12366" y1="64065" x2="12366" y2="64065"/>
                        <a14:foregroundMark x1="56935" y1="58439" x2="56935" y2="58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58" y="1623790"/>
            <a:ext cx="5729514" cy="5092902"/>
          </a:xfrm>
          <a:prstGeom prst="rect">
            <a:avLst/>
          </a:prstGeom>
        </p:spPr>
      </p:pic>
      <p:pic>
        <p:nvPicPr>
          <p:cNvPr id="7" name="Picture 2" descr="http://www.seeedstudio.com/depot/images/product/WiFi%20Serial%20Transceiver%20Module.jpg">
            <a:extLst>
              <a:ext uri="{FF2B5EF4-FFF2-40B4-BE49-F238E27FC236}">
                <a16:creationId xmlns:a16="http://schemas.microsoft.com/office/drawing/2014/main" id="{3566334C-A93E-42F8-BF5D-8F44FD95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886" y="4373302"/>
            <a:ext cx="2433711" cy="18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26435C-DB7E-4915-A8E6-E504736A9ABE}"/>
              </a:ext>
            </a:extLst>
          </p:cNvPr>
          <p:cNvSpPr txBox="1"/>
          <p:nvPr/>
        </p:nvSpPr>
        <p:spPr>
          <a:xfrm>
            <a:off x="10086427" y="3665416"/>
            <a:ext cx="1304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9D2FA7-BD8B-4E4A-ABAA-D884EC4B889E}"/>
              </a:ext>
            </a:extLst>
          </p:cNvPr>
          <p:cNvSpPr txBox="1"/>
          <p:nvPr/>
        </p:nvSpPr>
        <p:spPr>
          <a:xfrm>
            <a:off x="10086427" y="6141944"/>
            <a:ext cx="173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ESP8266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2C931D-D348-4747-9FF0-59BA5C3819B3}"/>
              </a:ext>
            </a:extLst>
          </p:cNvPr>
          <p:cNvSpPr txBox="1"/>
          <p:nvPr/>
        </p:nvSpPr>
        <p:spPr>
          <a:xfrm>
            <a:off x="720272" y="571500"/>
            <a:ext cx="4956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Internet of Things (IoT)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0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cecaradlovacki.files.wordpress.com/2015/10/cw15_1.jpg?w=700&amp;h=">
            <a:extLst>
              <a:ext uri="{FF2B5EF4-FFF2-40B4-BE49-F238E27FC236}">
                <a16:creationId xmlns:a16="http://schemas.microsoft.com/office/drawing/2014/main" id="{37A28B81-41DA-44B2-AF5F-0797351B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610" y="3816331"/>
            <a:ext cx="3206756" cy="2405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8" descr="skocko">
            <a:extLst>
              <a:ext uri="{FF2B5EF4-FFF2-40B4-BE49-F238E27FC236}">
                <a16:creationId xmlns:a16="http://schemas.microsoft.com/office/drawing/2014/main" id="{8F67C443-742E-4750-BF02-1CE79B921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" y="3261597"/>
            <a:ext cx="3128170" cy="228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75CA7C-1FBD-42D9-B922-673C86E2B02D}"/>
              </a:ext>
            </a:extLst>
          </p:cNvPr>
          <p:cNvSpPr/>
          <p:nvPr/>
        </p:nvSpPr>
        <p:spPr>
          <a:xfrm>
            <a:off x="270439" y="2299363"/>
            <a:ext cx="2431143" cy="504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Latn-RS" sz="4000" dirty="0"/>
              <a:t>     </a:t>
            </a:r>
            <a:r>
              <a:rPr lang="sr-Latn-RS" sz="6000" dirty="0">
                <a:solidFill>
                  <a:srgbClr val="002060"/>
                </a:solidFill>
              </a:rPr>
              <a:t>kvizovi</a:t>
            </a:r>
            <a:endParaRPr lang="en-US" sz="6000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099232-DEB1-47B4-B245-729962070139}"/>
              </a:ext>
            </a:extLst>
          </p:cNvPr>
          <p:cNvSpPr/>
          <p:nvPr/>
        </p:nvSpPr>
        <p:spPr>
          <a:xfrm>
            <a:off x="682172" y="6200515"/>
            <a:ext cx="6444342" cy="504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Latn-RS" sz="4000" dirty="0"/>
              <a:t>     </a:t>
            </a:r>
            <a:r>
              <a:rPr lang="sr-Latn-RS" sz="6000" dirty="0">
                <a:solidFill>
                  <a:srgbClr val="002060"/>
                </a:solidFill>
              </a:rPr>
              <a:t>obrazovni softver</a:t>
            </a:r>
            <a:endParaRPr lang="en-US" sz="60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305630-B27A-4482-B928-43021F1F1AA7}"/>
              </a:ext>
            </a:extLst>
          </p:cNvPr>
          <p:cNvSpPr/>
          <p:nvPr/>
        </p:nvSpPr>
        <p:spPr>
          <a:xfrm>
            <a:off x="8333445" y="6182468"/>
            <a:ext cx="2880821" cy="504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Latn-RS" sz="4400" dirty="0">
                <a:solidFill>
                  <a:srgbClr val="002060"/>
                </a:solidFill>
              </a:rPr>
              <a:t>     edu-igre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s://cecaradlovacki.files.wordpress.com/2017/08/sm0.png?w=521&amp;h=297">
            <a:extLst>
              <a:ext uri="{FF2B5EF4-FFF2-40B4-BE49-F238E27FC236}">
                <a16:creationId xmlns:a16="http://schemas.microsoft.com/office/drawing/2014/main" id="{ACD2EB72-D65B-4C80-B615-D5A778DC5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86" y="3562849"/>
            <a:ext cx="3778431" cy="215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1C6B8C-5B9A-4F2F-B3B5-AAA2986FD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205" y="1979390"/>
            <a:ext cx="3233714" cy="263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14BCFC-534B-4539-8B07-96C9737AB6CC}"/>
              </a:ext>
            </a:extLst>
          </p:cNvPr>
          <p:cNvSpPr/>
          <p:nvPr/>
        </p:nvSpPr>
        <p:spPr>
          <a:xfrm>
            <a:off x="5048302" y="2994200"/>
            <a:ext cx="2880821" cy="504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Latn-RS" sz="4400" dirty="0">
                <a:solidFill>
                  <a:srgbClr val="002060"/>
                </a:solidFill>
              </a:rPr>
              <a:t>igre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17" name="Picture 6" descr="https://cecaradlovacki.files.wordpress.com/2015/10/cw15_13.jpg?w=700&amp;h=">
            <a:extLst>
              <a:ext uri="{FF2B5EF4-FFF2-40B4-BE49-F238E27FC236}">
                <a16:creationId xmlns:a16="http://schemas.microsoft.com/office/drawing/2014/main" id="{92289327-99EB-4340-9F45-CB7003E4B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59" y="3831101"/>
            <a:ext cx="3066870" cy="2300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17" descr="https://cecaradlovacki.files.wordpress.com/2015/10/cw15_11.jpg?w=700&amp;h=">
            <a:extLst>
              <a:ext uri="{FF2B5EF4-FFF2-40B4-BE49-F238E27FC236}">
                <a16:creationId xmlns:a16="http://schemas.microsoft.com/office/drawing/2014/main" id="{B4427298-54FA-4CDD-9D3E-95BEEBFA0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486" y="1979390"/>
            <a:ext cx="2918301" cy="2188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BC1194-E588-4D77-99D6-092FBFAF7234}"/>
              </a:ext>
            </a:extLst>
          </p:cNvPr>
          <p:cNvSpPr txBox="1"/>
          <p:nvPr/>
        </p:nvSpPr>
        <p:spPr>
          <a:xfrm>
            <a:off x="720272" y="571500"/>
            <a:ext cx="2766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Neke ideje...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2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61EDF7-2C31-4711-BF60-105B314CD6F8}"/>
              </a:ext>
            </a:extLst>
          </p:cNvPr>
          <p:cNvSpPr txBox="1"/>
          <p:nvPr/>
        </p:nvSpPr>
        <p:spPr>
          <a:xfrm>
            <a:off x="391214" y="2022515"/>
            <a:ext cx="11162158" cy="4989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platforma otvorenog kôda</a:t>
            </a:r>
            <a:endParaRPr lang="en-US" sz="2800" dirty="0"/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jednostavna i bezbedna za korišćenje</a:t>
            </a:r>
            <a:endParaRPr lang="en-US" sz="2800" dirty="0"/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povoljna cena</a:t>
            </a:r>
            <a:endParaRPr lang="en-US" sz="2800" dirty="0"/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široka mogućnost primene</a:t>
            </a:r>
            <a:endParaRPr lang="en-US" sz="2800" dirty="0"/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odlična podrška zajednice</a:t>
            </a:r>
            <a:endParaRPr lang="en-US" sz="2800" dirty="0"/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veliki broj gotovih primera i projekata</a:t>
            </a:r>
            <a:endParaRPr lang="en-US" sz="2800" dirty="0"/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omogućava da korisnici osete vizuelne i audio efekte napisanih aplikacija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A142EA-4915-4145-BEF3-FE67634E0523}"/>
              </a:ext>
            </a:extLst>
          </p:cNvPr>
          <p:cNvSpPr txBox="1"/>
          <p:nvPr/>
        </p:nvSpPr>
        <p:spPr>
          <a:xfrm>
            <a:off x="720272" y="571500"/>
            <a:ext cx="3317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Zašto Arduino?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61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B5229BB-C243-4FE7-9880-CF4B065E9A1D}"/>
              </a:ext>
            </a:extLst>
          </p:cNvPr>
          <p:cNvSpPr txBox="1"/>
          <p:nvPr/>
        </p:nvSpPr>
        <p:spPr>
          <a:xfrm>
            <a:off x="224299" y="1611090"/>
            <a:ext cx="11596444" cy="5616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r-Latn-RS" sz="2600" dirty="0"/>
              <a:t>povećava motivaciju i interesovanje učenika za učenje programiranja i primenu IKT</a:t>
            </a:r>
            <a:endParaRPr lang="en-US" sz="2600" dirty="0"/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pospešuje kreativnost učenika</a:t>
            </a:r>
            <a:endParaRPr lang="en-US" sz="2800" dirty="0"/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pospešuje saradnju učenika i razmenu ideja</a:t>
            </a:r>
            <a:endParaRPr lang="en-US" sz="2800" dirty="0"/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razvija istraživački duh</a:t>
            </a:r>
            <a:endParaRPr lang="en-US" sz="2800" dirty="0"/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podstiče učenike na izradu konkretnih projektnih zadataka</a:t>
            </a:r>
            <a:endParaRPr lang="en-US" sz="2800" dirty="0"/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r-Latn-RS" sz="2800" dirty="0"/>
              <a:t>povećava nivo aspiracije učenika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10CF-7FA2-4CD7-8D2B-FE672A48941A}"/>
              </a:ext>
            </a:extLst>
          </p:cNvPr>
          <p:cNvSpPr txBox="1"/>
          <p:nvPr/>
        </p:nvSpPr>
        <p:spPr>
          <a:xfrm>
            <a:off x="720272" y="571500"/>
            <a:ext cx="6000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Prednosti primene u nastavi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9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4F74396-BBB7-4107-9719-D6B1FAB96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3" y="1946332"/>
            <a:ext cx="7281000" cy="267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https://cecaradlovacki.files.wordpress.com/2017/04/imag2571-e1491652290488.jpg?w=1000&amp;h=">
            <a:extLst>
              <a:ext uri="{FF2B5EF4-FFF2-40B4-BE49-F238E27FC236}">
                <a16:creationId xmlns:a16="http://schemas.microsoft.com/office/drawing/2014/main" id="{AE6DFBD4-9999-42B9-B468-07AF931E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32" y="1659179"/>
            <a:ext cx="2781681" cy="1557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06" name="Picture 2" descr="https://cecaradlovacki.files.wordpress.com/2017/04/imag24681-e1491651216203.jpg?w=1000&amp;h=">
            <a:extLst>
              <a:ext uri="{FF2B5EF4-FFF2-40B4-BE49-F238E27FC236}">
                <a16:creationId xmlns:a16="http://schemas.microsoft.com/office/drawing/2014/main" id="{6FD1A8D6-87C9-4327-BF4E-0291B846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31" y="2324412"/>
            <a:ext cx="3187527" cy="1785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08" name="Picture 4" descr="https://cecaradlovacki.files.wordpress.com/2017/04/imag24591-e1491651203541.jpg?w=1000&amp;h=">
            <a:extLst>
              <a:ext uri="{FF2B5EF4-FFF2-40B4-BE49-F238E27FC236}">
                <a16:creationId xmlns:a16="http://schemas.microsoft.com/office/drawing/2014/main" id="{7F2F4AA1-E2FA-4325-AE2A-2D5E79BE8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913" y="4007985"/>
            <a:ext cx="3780513" cy="2117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12" name="Picture 8" descr="https://cecaradlovacki.files.wordpress.com/2017/04/imag2497-e1491652564899.jpg?w=1000&amp;h=&amp;crop=1">
            <a:extLst>
              <a:ext uri="{FF2B5EF4-FFF2-40B4-BE49-F238E27FC236}">
                <a16:creationId xmlns:a16="http://schemas.microsoft.com/office/drawing/2014/main" id="{B3F14971-BA31-49E5-8392-0615C9003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30981" r="23143" b="22004"/>
          <a:stretch/>
        </p:blipFill>
        <p:spPr bwMode="auto">
          <a:xfrm>
            <a:off x="209143" y="4623622"/>
            <a:ext cx="5129330" cy="22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ACD329-7AC5-4D9E-A935-1910F4FE6448}"/>
              </a:ext>
            </a:extLst>
          </p:cNvPr>
          <p:cNvSpPr txBox="1"/>
          <p:nvPr/>
        </p:nvSpPr>
        <p:spPr>
          <a:xfrm>
            <a:off x="2646557" y="1575165"/>
            <a:ext cx="1388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800" b="1" dirty="0">
                <a:solidFill>
                  <a:srgbClr val="002060"/>
                </a:solidFill>
              </a:rPr>
              <a:t>MEC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5E99B-6734-42B4-8482-BFE0B0A428EA}"/>
              </a:ext>
            </a:extLst>
          </p:cNvPr>
          <p:cNvSpPr txBox="1"/>
          <p:nvPr/>
        </p:nvSpPr>
        <p:spPr>
          <a:xfrm>
            <a:off x="720272" y="571500"/>
            <a:ext cx="4347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U korak sa svetom...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6B275-EFF3-4673-8E35-B0762CA4C6AC}"/>
              </a:ext>
            </a:extLst>
          </p:cNvPr>
          <p:cNvSpPr/>
          <p:nvPr/>
        </p:nvSpPr>
        <p:spPr>
          <a:xfrm>
            <a:off x="242215" y="4387979"/>
            <a:ext cx="44498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education.microsoft.com</a:t>
            </a:r>
            <a:endParaRPr lang="en-US" sz="32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B9DE3FC-9F51-49EE-8296-EF3E288CADA7}"/>
              </a:ext>
            </a:extLst>
          </p:cNvPr>
          <p:cNvSpPr/>
          <p:nvPr/>
        </p:nvSpPr>
        <p:spPr>
          <a:xfrm>
            <a:off x="2352106" y="1591705"/>
            <a:ext cx="1977849" cy="850783"/>
          </a:xfrm>
          <a:prstGeom prst="ellipse">
            <a:avLst/>
          </a:prstGeom>
          <a:noFill/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10" name="Picture 6" descr="https://cecaradlovacki.files.wordpress.com/2017/04/imag2547-e1491652906663.jpg?w=1000&amp;h=">
            <a:extLst>
              <a:ext uri="{FF2B5EF4-FFF2-40B4-BE49-F238E27FC236}">
                <a16:creationId xmlns:a16="http://schemas.microsoft.com/office/drawing/2014/main" id="{7ABD1396-D602-455B-BCCE-A6718FC71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87" y="5232565"/>
            <a:ext cx="2796690" cy="1566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03541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246325-8B93-4475-8848-F4AE641D1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4" y="1767838"/>
            <a:ext cx="7029165" cy="387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 descr="tracker">
            <a:extLst>
              <a:ext uri="{FF2B5EF4-FFF2-40B4-BE49-F238E27FC236}">
                <a16:creationId xmlns:a16="http://schemas.microsoft.com/office/drawing/2014/main" id="{95CEA74A-5BD1-4DE6-A0FD-EB1CAE9E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17" y="2407174"/>
            <a:ext cx="4947167" cy="300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22AF8D-A29A-4C2D-A290-BA9027A850CC}"/>
              </a:ext>
            </a:extLst>
          </p:cNvPr>
          <p:cNvSpPr txBox="1"/>
          <p:nvPr/>
        </p:nvSpPr>
        <p:spPr>
          <a:xfrm>
            <a:off x="5181622" y="5946861"/>
            <a:ext cx="6726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https://</a:t>
            </a:r>
            <a:r>
              <a:rPr lang="en-US" sz="2400" b="1" dirty="0" err="1"/>
              <a:t>cecaradlovacki.wordpress.com</a:t>
            </a:r>
            <a:r>
              <a:rPr lang="en-US" sz="2400" b="1" dirty="0"/>
              <a:t>/</a:t>
            </a:r>
            <a:endParaRPr lang="sr-Latn-RS" sz="2400" b="1" dirty="0"/>
          </a:p>
          <a:p>
            <a:r>
              <a:rPr lang="sr-Latn-RS" sz="2400" b="1" dirty="0"/>
              <a:t>https://www.youtube.com/user/radlovacki/videos</a:t>
            </a:r>
          </a:p>
        </p:txBody>
      </p:sp>
      <p:pic>
        <p:nvPicPr>
          <p:cNvPr id="14" name="Picture 2" descr="display">
            <a:extLst>
              <a:ext uri="{FF2B5EF4-FFF2-40B4-BE49-F238E27FC236}">
                <a16:creationId xmlns:a16="http://schemas.microsoft.com/office/drawing/2014/main" id="{E458B52A-2CD7-4A83-A1F1-AAECDE5C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4199">
            <a:off x="5825582" y="1990009"/>
            <a:ext cx="1834170" cy="138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cecaradlovacki.files.wordpress.com/2015/03/servom.gif">
            <a:extLst>
              <a:ext uri="{FF2B5EF4-FFF2-40B4-BE49-F238E27FC236}">
                <a16:creationId xmlns:a16="http://schemas.microsoft.com/office/drawing/2014/main" id="{F5FB94D4-98A3-429E-B062-CE3639D401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66" y="3563262"/>
            <a:ext cx="3713029" cy="205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tastatura2">
            <a:extLst>
              <a:ext uri="{FF2B5EF4-FFF2-40B4-BE49-F238E27FC236}">
                <a16:creationId xmlns:a16="http://schemas.microsoft.com/office/drawing/2014/main" id="{1302D5B0-732D-4717-9037-EC676123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07" y="3356996"/>
            <a:ext cx="3604932" cy="251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ecaradlovacki.files.wordpress.com/2015/03/dhtxx1.png">
            <a:extLst>
              <a:ext uri="{FF2B5EF4-FFF2-40B4-BE49-F238E27FC236}">
                <a16:creationId xmlns:a16="http://schemas.microsoft.com/office/drawing/2014/main" id="{F6D4DCC6-3627-4D71-A6E9-65718A927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262" y="1657614"/>
            <a:ext cx="3476171" cy="225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963CB6-6BC5-4A46-AA47-0DE2A9E4653B}"/>
              </a:ext>
            </a:extLst>
          </p:cNvPr>
          <p:cNvSpPr txBox="1"/>
          <p:nvPr/>
        </p:nvSpPr>
        <p:spPr>
          <a:xfrm>
            <a:off x="720272" y="571500"/>
            <a:ext cx="4461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Dnevnik naše sekcije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67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EDB026-E0A7-4EFC-B59A-80DBAAB4E66F}"/>
              </a:ext>
            </a:extLst>
          </p:cNvPr>
          <p:cNvSpPr/>
          <p:nvPr/>
        </p:nvSpPr>
        <p:spPr>
          <a:xfrm>
            <a:off x="5548086" y="5522680"/>
            <a:ext cx="6277429" cy="1240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Latn-RS" sz="4000" dirty="0"/>
              <a:t>     </a:t>
            </a:r>
            <a:r>
              <a:rPr lang="sr-Latn-RS" sz="6000" dirty="0">
                <a:solidFill>
                  <a:srgbClr val="002060"/>
                </a:solidFill>
              </a:rPr>
              <a:t>Hvala na pažnji!</a:t>
            </a:r>
            <a:endParaRPr lang="en-US" sz="60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C71C2-4FF4-413D-8452-C975C044ACBA}"/>
              </a:ext>
            </a:extLst>
          </p:cNvPr>
          <p:cNvSpPr txBox="1"/>
          <p:nvPr/>
        </p:nvSpPr>
        <p:spPr>
          <a:xfrm>
            <a:off x="720272" y="571500"/>
            <a:ext cx="1851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Pitanja?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0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cecaradlovacki.files.wordpress.com/2015/10/sekcija3.jpg?w=861&amp;h=">
            <a:extLst>
              <a:ext uri="{FF2B5EF4-FFF2-40B4-BE49-F238E27FC236}">
                <a16:creationId xmlns:a16="http://schemas.microsoft.com/office/drawing/2014/main" id="{21308098-D392-4502-A488-B63EA6AAA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187" y="1306290"/>
            <a:ext cx="7244592" cy="543344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upload.wikimedia.org/wikipedia/commons/thumb/0/05/Arduino_Duemilanove_2009b.jpg/800px-Arduino_Duemilanove_2009b.jpg">
            <a:extLst>
              <a:ext uri="{FF2B5EF4-FFF2-40B4-BE49-F238E27FC236}">
                <a16:creationId xmlns:a16="http://schemas.microsoft.com/office/drawing/2014/main" id="{20FAF0FB-051D-4B27-ADF8-55B68A9DF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333" l="1375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2" y="2423885"/>
            <a:ext cx="5805714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6A1980-84D7-4BD3-A989-38224C76B920}"/>
              </a:ext>
            </a:extLst>
          </p:cNvPr>
          <p:cNvSpPr/>
          <p:nvPr/>
        </p:nvSpPr>
        <p:spPr>
          <a:xfrm>
            <a:off x="2574858" y="2681474"/>
            <a:ext cx="2984113" cy="4572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AEE554-7BD5-46F7-BB3A-1C202DA9D13B}"/>
              </a:ext>
            </a:extLst>
          </p:cNvPr>
          <p:cNvSpPr/>
          <p:nvPr/>
        </p:nvSpPr>
        <p:spPr>
          <a:xfrm>
            <a:off x="4238064" y="5837100"/>
            <a:ext cx="1575093" cy="37223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F5316-FCD0-4936-ADDF-DE3622F47B8E}"/>
              </a:ext>
            </a:extLst>
          </p:cNvPr>
          <p:cNvSpPr txBox="1"/>
          <p:nvPr/>
        </p:nvSpPr>
        <p:spPr>
          <a:xfrm>
            <a:off x="2769054" y="2113311"/>
            <a:ext cx="3044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b="1" dirty="0">
                <a:solidFill>
                  <a:srgbClr val="FF0000"/>
                </a:solidFill>
              </a:rPr>
              <a:t>digitalni ulazi/izlazi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FFC4FB-4ABF-458A-B3D1-BE8EBD84D48A}"/>
              </a:ext>
            </a:extLst>
          </p:cNvPr>
          <p:cNvSpPr txBox="1"/>
          <p:nvPr/>
        </p:nvSpPr>
        <p:spPr>
          <a:xfrm>
            <a:off x="3848476" y="6254951"/>
            <a:ext cx="2234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b="1" dirty="0">
                <a:solidFill>
                  <a:srgbClr val="FF0000"/>
                </a:solidFill>
              </a:rPr>
              <a:t>analogni ulazi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BF9B67-132B-4B45-A816-FC0351DCB403}"/>
              </a:ext>
            </a:extLst>
          </p:cNvPr>
          <p:cNvSpPr txBox="1"/>
          <p:nvPr/>
        </p:nvSpPr>
        <p:spPr>
          <a:xfrm>
            <a:off x="882909" y="3468876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b="1" dirty="0">
                <a:solidFill>
                  <a:srgbClr val="FF0000"/>
                </a:solidFill>
              </a:rPr>
              <a:t>USB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F2243E-BB73-40BB-868D-5191321F1CCE}"/>
              </a:ext>
            </a:extLst>
          </p:cNvPr>
          <p:cNvSpPr txBox="1"/>
          <p:nvPr/>
        </p:nvSpPr>
        <p:spPr>
          <a:xfrm>
            <a:off x="53194" y="6094588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b="1" dirty="0">
                <a:solidFill>
                  <a:srgbClr val="FF0000"/>
                </a:solidFill>
              </a:rPr>
              <a:t>napajanje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C0C499-F81A-4324-9B2C-A7DA77F78F0D}"/>
              </a:ext>
            </a:extLst>
          </p:cNvPr>
          <p:cNvSpPr txBox="1"/>
          <p:nvPr/>
        </p:nvSpPr>
        <p:spPr>
          <a:xfrm>
            <a:off x="720272" y="571500"/>
            <a:ext cx="3342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Šta je Arduino?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1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7171B25-DBA6-4B7A-B00E-DAA2FCECC50F}"/>
              </a:ext>
            </a:extLst>
          </p:cNvPr>
          <p:cNvSpPr txBox="1"/>
          <p:nvPr/>
        </p:nvSpPr>
        <p:spPr>
          <a:xfrm>
            <a:off x="293361" y="2673865"/>
            <a:ext cx="89846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led = 9;</a:t>
            </a:r>
            <a:r>
              <a:rPr lang="sr-Latn-R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sr-Latn-RS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//dioda je povezana na pin </a:t>
            </a:r>
            <a:r>
              <a:rPr lang="en-US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endParaRPr lang="en-GB" sz="2000" b="1" dirty="0">
              <a:solidFill>
                <a:srgbClr val="008B98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setup() {                </a:t>
            </a:r>
          </a:p>
          <a:p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pinMode</a:t>
            </a:r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(led, OUTPUT); </a:t>
            </a:r>
            <a:r>
              <a:rPr lang="sr-Latn-RS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//pin </a:t>
            </a:r>
            <a:r>
              <a:rPr lang="en-US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sr-Latn-RS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je izlaz</a:t>
            </a:r>
            <a:r>
              <a:rPr lang="en-GB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GB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loop() {</a:t>
            </a:r>
          </a:p>
          <a:p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(led, HIGH); </a:t>
            </a:r>
            <a:r>
              <a:rPr lang="sr-Latn-RS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//dioda uključena</a:t>
            </a:r>
            <a:endParaRPr lang="en-GB" sz="2000" b="1" dirty="0">
              <a:solidFill>
                <a:srgbClr val="008B98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delay(1000); </a:t>
            </a:r>
            <a:r>
              <a:rPr lang="sr-Latn-RS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//pauza 1 sekund</a:t>
            </a:r>
            <a:r>
              <a:rPr lang="en-GB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</a:p>
          <a:p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(led, LOW); </a:t>
            </a:r>
            <a:r>
              <a:rPr lang="sr-Latn-RS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//dioda isključena</a:t>
            </a:r>
            <a:endParaRPr lang="en-GB" sz="2000" b="1" dirty="0">
              <a:solidFill>
                <a:srgbClr val="008B98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delay(1000); </a:t>
            </a:r>
            <a:r>
              <a:rPr lang="sr-Latn-RS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//pauza 1 sekund</a:t>
            </a:r>
            <a:r>
              <a:rPr lang="en-GB" sz="2000" b="1" dirty="0">
                <a:solidFill>
                  <a:srgbClr val="008B9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</a:p>
          <a:p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68569-5FF2-4B0A-94D0-641B1A45873E}"/>
              </a:ext>
            </a:extLst>
          </p:cNvPr>
          <p:cNvSpPr txBox="1"/>
          <p:nvPr/>
        </p:nvSpPr>
        <p:spPr>
          <a:xfrm>
            <a:off x="1075872" y="1830000"/>
            <a:ext cx="3167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>
                <a:solidFill>
                  <a:srgbClr val="002060"/>
                </a:solidFill>
              </a:rPr>
              <a:t>Moj prvi program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4BF26-B111-47B4-B26B-532BBDFE3CB1}"/>
              </a:ext>
            </a:extLst>
          </p:cNvPr>
          <p:cNvSpPr txBox="1"/>
          <p:nvPr/>
        </p:nvSpPr>
        <p:spPr>
          <a:xfrm>
            <a:off x="720272" y="571500"/>
            <a:ext cx="3379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Početni primer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E7C5C3-9C87-431B-84A3-785D0D700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4" y="2800865"/>
            <a:ext cx="4377197" cy="314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639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cecaradlovacki.files.wordpress.com/2015/03/sem2.gif">
            <a:extLst>
              <a:ext uri="{FF2B5EF4-FFF2-40B4-BE49-F238E27FC236}">
                <a16:creationId xmlns:a16="http://schemas.microsoft.com/office/drawing/2014/main" id="{04E5D239-FA2A-4311-B3F1-52927745C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2" y="2284778"/>
            <a:ext cx="6129103" cy="34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24BF26-B111-47B4-B26B-532BBDFE3CB1}"/>
              </a:ext>
            </a:extLst>
          </p:cNvPr>
          <p:cNvSpPr txBox="1"/>
          <p:nvPr/>
        </p:nvSpPr>
        <p:spPr>
          <a:xfrm>
            <a:off x="720272" y="571500"/>
            <a:ext cx="1924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Semafor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A5B5E-D86F-4C2F-8187-BC522165EFCD}"/>
              </a:ext>
            </a:extLst>
          </p:cNvPr>
          <p:cNvSpPr txBox="1"/>
          <p:nvPr/>
        </p:nvSpPr>
        <p:spPr>
          <a:xfrm>
            <a:off x="7418061" y="1595021"/>
            <a:ext cx="40881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crveno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13;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zuto = 12;</a:t>
            </a:r>
          </a:p>
          <a:p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zeleno = 11;</a:t>
            </a:r>
          </a:p>
          <a:p>
            <a:endParaRPr lang="en-GB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setup() {                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pinMode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crveno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OUTPUT); </a:t>
            </a:r>
            <a:endParaRPr lang="sr-Latn-R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pinMode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zuto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OUTPUT);</a:t>
            </a:r>
            <a:endParaRPr lang="sr-Latn-R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pinMode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zeleno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OUTPUT);</a:t>
            </a:r>
            <a:endParaRPr lang="en-GB" sz="1600" b="1" dirty="0">
              <a:solidFill>
                <a:srgbClr val="008B98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loop() {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1600" b="1" dirty="0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r-Latn-RS" sz="1600" b="1" dirty="0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crveno</a:t>
            </a:r>
            <a:r>
              <a:rPr lang="en-GB" sz="1600" b="1" dirty="0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HIGH</a:t>
            </a:r>
            <a:r>
              <a:rPr lang="sr-Latn-RS" sz="1600" b="1" dirty="0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sz="1600" b="1" dirty="0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endParaRPr lang="sr-Latn-RS" sz="1600" b="1" dirty="0">
              <a:highlight>
                <a:srgbClr val="FF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sr-Latn-RS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r-Latn-RS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zuto</a:t>
            </a:r>
            <a:r>
              <a:rPr lang="en-GB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sr-Latn-RS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LOW</a:t>
            </a:r>
            <a:r>
              <a:rPr lang="en-GB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sr-Latn-RS" sz="16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sr-Latn-RS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r-Latn-RS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zeleno</a:t>
            </a:r>
            <a:r>
              <a:rPr lang="en-GB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sr-Latn-RS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LOW</a:t>
            </a:r>
            <a:r>
              <a:rPr lang="en-GB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sr-Latn-RS" sz="16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delay(</a:t>
            </a:r>
            <a:r>
              <a:rPr lang="sr-Latn-RS" sz="1600" b="1" dirty="0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GB" sz="1600" b="1" dirty="0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000); 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1600" b="1" dirty="0">
                <a:highlight>
                  <a:srgbClr val="FF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r-Latn-RS" sz="16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zuto</a:t>
            </a:r>
            <a:r>
              <a:rPr lang="en-GB" sz="16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sr-Latn-RS" sz="16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HIGH</a:t>
            </a:r>
            <a:r>
              <a:rPr lang="en-GB" sz="16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delay(1000);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crveno</a:t>
            </a:r>
            <a:r>
              <a:rPr lang="en-GB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LOW);</a:t>
            </a:r>
            <a:endParaRPr lang="sr-Latn-RS" sz="16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sr-Latn-RS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r-Latn-RS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zuto</a:t>
            </a:r>
            <a:r>
              <a:rPr lang="en-GB" sz="16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LOW);</a:t>
            </a:r>
            <a:endParaRPr lang="sr-Latn-RS" sz="16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b="1" dirty="0" err="1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1600" b="1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r-Latn-RS" sz="1600" b="1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zeleno</a:t>
            </a:r>
            <a:r>
              <a:rPr lang="en-GB" sz="1600" b="1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sr-Latn-RS" sz="1600" b="1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HIGH</a:t>
            </a:r>
            <a:r>
              <a:rPr lang="en-GB" sz="1600" b="1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sr-Latn-RS" sz="1600" b="1" dirty="0">
              <a:highlight>
                <a:srgbClr val="00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. . . . . . 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5800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0E507C-C610-4D3E-A79A-6A2769DE91E3}"/>
              </a:ext>
            </a:extLst>
          </p:cNvPr>
          <p:cNvSpPr txBox="1"/>
          <p:nvPr/>
        </p:nvSpPr>
        <p:spPr>
          <a:xfrm>
            <a:off x="424542" y="1699868"/>
            <a:ext cx="899160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leds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8; </a:t>
            </a:r>
          </a:p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pins[] = {5, 6, 7, 8, 9, 10, 11, 12}; </a:t>
            </a:r>
          </a:p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pot =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A2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min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Brzina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000; </a:t>
            </a:r>
          </a:p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max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Brzina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200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setup()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for(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leds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pinMode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(pins[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], OUTPUT);</a:t>
            </a:r>
          </a:p>
          <a:p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pinMode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(pot, INPUT);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void loop()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for(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leds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(pins[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], HIGH);</a:t>
            </a:r>
          </a:p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Pot = 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analogRead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(pot);</a:t>
            </a:r>
          </a:p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brzina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map(v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Pot, 0, 1023, min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Brzina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max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Brzina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delay(</a:t>
            </a:r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brzina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(pins[</a:t>
            </a:r>
            <a:r>
              <a:rPr lang="en-GB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], LOW);</a:t>
            </a:r>
          </a:p>
          <a:p>
            <a:r>
              <a:rPr lang="sr-Latn-R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	</a:t>
            </a:r>
          </a:p>
          <a:p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GB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6B20D3-3C1A-48D8-9762-B6FC8F9FC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5490">
            <a:off x="7344780" y="1985497"/>
            <a:ext cx="2999726" cy="2629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Ceca\Desktop\Arduino\svetleci prsten\potenciometar vezivanje.png">
            <a:extLst>
              <a:ext uri="{FF2B5EF4-FFF2-40B4-BE49-F238E27FC236}">
                <a16:creationId xmlns:a16="http://schemas.microsoft.com/office/drawing/2014/main" id="{990F94D4-BB9C-4AFB-8811-0D37BE9F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93" l="0" r="968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240">
            <a:off x="9542240" y="3681358"/>
            <a:ext cx="2243280" cy="28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EC634C-F844-40E6-95C9-1859D7CD2967}"/>
              </a:ext>
            </a:extLst>
          </p:cNvPr>
          <p:cNvSpPr txBox="1"/>
          <p:nvPr/>
        </p:nvSpPr>
        <p:spPr>
          <a:xfrm>
            <a:off x="720272" y="571500"/>
            <a:ext cx="2955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Nizovi, ciklusi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7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EDmatrix1">
            <a:extLst>
              <a:ext uri="{FF2B5EF4-FFF2-40B4-BE49-F238E27FC236}">
                <a16:creationId xmlns:a16="http://schemas.microsoft.com/office/drawing/2014/main" id="{E0A5951A-4AD3-4190-9807-23E15D640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5" y="1673356"/>
            <a:ext cx="3592286" cy="235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59236B-B047-4346-A6D2-C4B907048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737430"/>
            <a:ext cx="3570515" cy="2561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4" name="Picture 4" descr="https://cecaradlovacki.files.wordpress.com/2015/03/tastatura21.png">
            <a:extLst>
              <a:ext uri="{FF2B5EF4-FFF2-40B4-BE49-F238E27FC236}">
                <a16:creationId xmlns:a16="http://schemas.microsoft.com/office/drawing/2014/main" id="{2699357E-440B-49C7-BF7C-DDB192429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4" y="1673356"/>
            <a:ext cx="6978035" cy="487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29BE2B-7FBE-457D-A23C-3F5243321817}"/>
              </a:ext>
            </a:extLst>
          </p:cNvPr>
          <p:cNvSpPr txBox="1"/>
          <p:nvPr/>
        </p:nvSpPr>
        <p:spPr>
          <a:xfrm>
            <a:off x="720272" y="571500"/>
            <a:ext cx="1803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Matrice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80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cecaradlovacki.files.wordpress.com/2017/05/nm1715.jpg?w=1000&amp;h=&amp;crop=1">
            <a:extLst>
              <a:ext uri="{FF2B5EF4-FFF2-40B4-BE49-F238E27FC236}">
                <a16:creationId xmlns:a16="http://schemas.microsoft.com/office/drawing/2014/main" id="{D7D75386-DB45-43DE-B2C4-F447A9166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1"/>
          <a:stretch/>
        </p:blipFill>
        <p:spPr bwMode="auto">
          <a:xfrm>
            <a:off x="8881582" y="2203145"/>
            <a:ext cx="2985662" cy="4283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76282E-189F-46C7-B60B-736C11A50AB1}"/>
              </a:ext>
            </a:extLst>
          </p:cNvPr>
          <p:cNvCxnSpPr/>
          <p:nvPr/>
        </p:nvCxnSpPr>
        <p:spPr>
          <a:xfrm>
            <a:off x="682172" y="1306290"/>
            <a:ext cx="10871200" cy="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9D01F5-3E62-4799-A2F3-8564E0A697CF}"/>
              </a:ext>
            </a:extLst>
          </p:cNvPr>
          <p:cNvCxnSpPr/>
          <p:nvPr/>
        </p:nvCxnSpPr>
        <p:spPr>
          <a:xfrm>
            <a:off x="834572" y="1458690"/>
            <a:ext cx="108712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s://cecaradlovacki.files.wordpress.com/2015/08/robot1.jpg">
            <a:extLst>
              <a:ext uri="{FF2B5EF4-FFF2-40B4-BE49-F238E27FC236}">
                <a16:creationId xmlns:a16="http://schemas.microsoft.com/office/drawing/2014/main" id="{295F12E1-73CB-4368-B236-27660943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01" y="3234547"/>
            <a:ext cx="4054740" cy="3041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5D8187-DC59-4025-A12B-13554E618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2" y="1819165"/>
            <a:ext cx="4505775" cy="2525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64FF6A-C7AC-4A66-9F5C-7EFE8C967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2" y="4059185"/>
            <a:ext cx="4463673" cy="2502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D0B431-FA21-451E-A057-B66E2FFE3645}"/>
              </a:ext>
            </a:extLst>
          </p:cNvPr>
          <p:cNvSpPr txBox="1"/>
          <p:nvPr/>
        </p:nvSpPr>
        <p:spPr>
          <a:xfrm>
            <a:off x="720272" y="571500"/>
            <a:ext cx="2021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Robotika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3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https://cecaradlovacki.files.wordpress.com/2015/05/nm15.jpg?w=370&amp;h=">
            <a:extLst>
              <a:ext uri="{FF2B5EF4-FFF2-40B4-BE49-F238E27FC236}">
                <a16:creationId xmlns:a16="http://schemas.microsoft.com/office/drawing/2014/main" id="{3B27A481-14B0-4B1E-9F79-EADAA166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586" y="1710261"/>
            <a:ext cx="1749275" cy="2623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16" descr="https://cecaradlovacki.files.wordpress.com/2015/10/cw15_21.jpg?w=700&amp;h=">
            <a:extLst>
              <a:ext uri="{FF2B5EF4-FFF2-40B4-BE49-F238E27FC236}">
                <a16:creationId xmlns:a16="http://schemas.microsoft.com/office/drawing/2014/main" id="{947DD8FD-B9E3-45EA-873A-C437692B4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62" y="4123607"/>
            <a:ext cx="3111100" cy="233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DAB01FA-74EB-4A38-BED0-AA627B2348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304547"/>
              </p:ext>
            </p:extLst>
          </p:nvPr>
        </p:nvGraphicFramePr>
        <p:xfrm>
          <a:off x="7793519" y="4318006"/>
          <a:ext cx="4386422" cy="1685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Equation" r:id="rId5" imgW="2247840" imgH="863280" progId="Equation.3">
                  <p:embed/>
                </p:oleObj>
              </mc:Choice>
              <mc:Fallback>
                <p:oleObj name="Equation" r:id="rId5" imgW="2247840" imgH="86328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93519" y="4318006"/>
                        <a:ext cx="4386422" cy="1685982"/>
                      </a:xfrm>
                      <a:prstGeom prst="rect">
                        <a:avLst/>
                      </a:prstGeom>
                      <a:noFill/>
                      <a:ln w="1587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" name="Picture 69">
            <a:extLst>
              <a:ext uri="{FF2B5EF4-FFF2-40B4-BE49-F238E27FC236}">
                <a16:creationId xmlns:a16="http://schemas.microsoft.com/office/drawing/2014/main" id="{8BDF6FE0-F035-4F49-8034-65CD622D0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62" y="1611090"/>
            <a:ext cx="2484244" cy="5329834"/>
          </a:xfrm>
          <a:prstGeom prst="rect">
            <a:avLst/>
          </a:prstGeom>
        </p:spPr>
      </p:pic>
      <p:pic>
        <p:nvPicPr>
          <p:cNvPr id="71" name="Picture 14" descr="https://cecaradlovacki.files.wordpress.com/2015/03/casovi3.jpg?w=370&amp;h=">
            <a:extLst>
              <a:ext uri="{FF2B5EF4-FFF2-40B4-BE49-F238E27FC236}">
                <a16:creationId xmlns:a16="http://schemas.microsoft.com/office/drawing/2014/main" id="{F9BD093E-7B29-476D-A1C0-9F13548B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" y="2194253"/>
            <a:ext cx="2469261" cy="4115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96663E-88A8-4B6B-A2FE-A2C892356FAC}"/>
              </a:ext>
            </a:extLst>
          </p:cNvPr>
          <p:cNvSpPr txBox="1"/>
          <p:nvPr/>
        </p:nvSpPr>
        <p:spPr>
          <a:xfrm>
            <a:off x="720272" y="571500"/>
            <a:ext cx="2825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Malo fizike...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04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E5AD51256954E9FD9591F6E2D8064" ma:contentTypeVersion="5" ma:contentTypeDescription="Create a new document." ma:contentTypeScope="" ma:versionID="5161300fc158cf0d684bf7f90deabc19">
  <xsd:schema xmlns:xsd="http://www.w3.org/2001/XMLSchema" xmlns:xs="http://www.w3.org/2001/XMLSchema" xmlns:p="http://schemas.microsoft.com/office/2006/metadata/properties" xmlns:ns2="2b9a2cea-ce3b-43e7-8edb-5aba1bc6365c" targetNamespace="http://schemas.microsoft.com/office/2006/metadata/properties" ma:root="true" ma:fieldsID="28151d7534d16e7267a948e10f93af37" ns2:_="">
    <xsd:import namespace="2b9a2cea-ce3b-43e7-8edb-5aba1bc636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a2cea-ce3b-43e7-8edb-5aba1bc636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5FAEEB-DE4C-4E9B-843D-0BDAEA333763}"/>
</file>

<file path=customXml/itemProps2.xml><?xml version="1.0" encoding="utf-8"?>
<ds:datastoreItem xmlns:ds="http://schemas.openxmlformats.org/officeDocument/2006/customXml" ds:itemID="{A6AD7906-ABB3-4E6B-9ECB-FF1FFD30399C}"/>
</file>

<file path=customXml/itemProps3.xml><?xml version="1.0" encoding="utf-8"?>
<ds:datastoreItem xmlns:ds="http://schemas.openxmlformats.org/officeDocument/2006/customXml" ds:itemID="{7F75159C-950C-457B-95CE-0CA86E86C953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541</Words>
  <Application>Microsoft Office PowerPoint</Application>
  <PresentationFormat>Widescreen</PresentationFormat>
  <Paragraphs>114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Arduino platforma u nastavi programiranja</dc:title>
  <dc:creator>Svetlana Radlovacki</dc:creator>
  <cp:lastModifiedBy>Svetlana Radlovacki</cp:lastModifiedBy>
  <cp:revision>72</cp:revision>
  <dcterms:created xsi:type="dcterms:W3CDTF">2017-08-24T17:52:48Z</dcterms:created>
  <dcterms:modified xsi:type="dcterms:W3CDTF">2017-10-14T19:05:07Z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0x010100B45E5AD51256954E9FD9591F6E2D8064</vt:lpwstr>
  </property>
</Properties>
</file>