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65" r:id="rId3"/>
    <p:sldId id="289" r:id="rId4"/>
    <p:sldId id="258" r:id="rId5"/>
    <p:sldId id="284" r:id="rId6"/>
    <p:sldId id="290" r:id="rId7"/>
    <p:sldId id="287" r:id="rId8"/>
    <p:sldId id="286" r:id="rId9"/>
    <p:sldId id="288" r:id="rId10"/>
    <p:sldId id="278" r:id="rId11"/>
    <p:sldId id="273" r:id="rId12"/>
    <p:sldId id="274" r:id="rId13"/>
    <p:sldId id="275" r:id="rId14"/>
    <p:sldId id="276" r:id="rId15"/>
    <p:sldId id="266" r:id="rId16"/>
    <p:sldId id="269" r:id="rId17"/>
    <p:sldId id="267" r:id="rId18"/>
    <p:sldId id="280" r:id="rId19"/>
    <p:sldId id="281" r:id="rId20"/>
    <p:sldId id="268" r:id="rId21"/>
    <p:sldId id="260" r:id="rId2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57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B0125-5B99-4933-BFEF-4E299BAEF42F}" type="datetimeFigureOut">
              <a:rPr lang="hr-BA" smtClean="0"/>
              <a:pPr/>
              <a:t>8.11.2017.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BA910-01D1-43D5-9464-77BF3255C243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025292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547937"/>
            <a:ext cx="9144000" cy="774784"/>
          </a:xfrm>
        </p:spPr>
        <p:txBody>
          <a:bodyPr anchor="b">
            <a:normAutofit/>
          </a:bodyPr>
          <a:lstStyle>
            <a:lvl1pPr algn="r">
              <a:defRPr sz="32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414796"/>
            <a:ext cx="9144000" cy="432551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708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099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0759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1740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631" y="4864937"/>
            <a:ext cx="1051560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0147" y="659541"/>
            <a:ext cx="1719154" cy="225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0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631" y="4864937"/>
            <a:ext cx="1051560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112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87" y="1325521"/>
            <a:ext cx="10515600" cy="528136"/>
          </a:xfrm>
        </p:spPr>
        <p:txBody>
          <a:bodyPr anchor="b">
            <a:normAutofit/>
          </a:bodyPr>
          <a:lstStyle>
            <a:lvl1pPr>
              <a:defRPr sz="320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387" y="2210260"/>
            <a:ext cx="10515600" cy="273375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65" y="5999747"/>
            <a:ext cx="1873546" cy="61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67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847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765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284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786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528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BA5A5-2AD9-4520-91CD-440CA45FCE21}" type="datetimeFigureOut">
              <a:rPr lang="hr-HR" smtClean="0"/>
              <a:pPr/>
              <a:t>8.11.2017.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9D8BE-C7B9-414B-8140-2DF499923F2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630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rena.istvanic@asoo.hr" TargetMode="External"/><Relationship Id="rId2" Type="http://schemas.openxmlformats.org/officeDocument/2006/relationships/hyperlink" Target="mailto:renata.ozorlic-dominic@azoo.hr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oomen.carnet.hr/course/view.php?id=4542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etis.asoo.hr/" TargetMode="External"/><Relationship Id="rId2" Type="http://schemas.openxmlformats.org/officeDocument/2006/relationships/hyperlink" Target="https://loomen.carnet.hr/course/view.php?id=6706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2yzOKvqUnQ" TargetMode="External"/><Relationship Id="rId2" Type="http://schemas.openxmlformats.org/officeDocument/2006/relationships/hyperlink" Target="https://www.youtube.com/watch?v=20UcKYyZ9DY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bBl7TffwIs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56846" y="5259091"/>
            <a:ext cx="5947611" cy="649120"/>
          </a:xfrm>
        </p:spPr>
        <p:txBody>
          <a:bodyPr>
            <a:normAutofit lnSpcReduction="10000"/>
          </a:bodyPr>
          <a:lstStyle/>
          <a:p>
            <a:r>
              <a:rPr lang="hr-HR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Projekt je sufinancirala Europska unija iz europskih strukturnih i investicijskih fondova.</a:t>
            </a:r>
          </a:p>
          <a:p>
            <a:r>
              <a:rPr lang="hr-HR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Više informacija o EU fondovima možete naći na web stranicama Ministarstva regionalnoga razvoja i fondova Europske unije: www.strukturnifondovi.hr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117" y="802106"/>
            <a:ext cx="2636060" cy="30393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949" y="4399842"/>
            <a:ext cx="5705700" cy="665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52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749315" y="964990"/>
            <a:ext cx="10413055" cy="1051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E3"/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  <a:t>7.3.4. Unapr</a:t>
            </a: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E3"/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  <a:t>j</a:t>
            </a: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E3"/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  <a:t>eđena digitalna kompetencija djelatnika AZOO</a:t>
            </a: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E3"/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  <a:t>-a i ASOO-a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9FE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275009" y="2170385"/>
            <a:ext cx="10341735" cy="34908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dio </a:t>
            </a:r>
            <a:r>
              <a:rPr kumimoji="0" lang="hr-H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rezultata </a:t>
            </a:r>
            <a:r>
              <a:rPr kumimoji="0" lang="vi-VN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BR7 Unaprjeđena digitalna kompetencija korisnika u pilot školama</a:t>
            </a:r>
            <a:r>
              <a:rPr kumimoji="0" lang="hr-H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hr-H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pod-rezultat </a:t>
            </a:r>
            <a:r>
              <a:rPr kumimoji="0" lang="hr-H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7.3. Sustavni razvoj digitalne kompetencije korisnika u   pilot školama;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hr-H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preduvjet</a:t>
            </a:r>
            <a:r>
              <a:rPr kumimoji="0" lang="hr-H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:  provedena aktivnost 7.3.1. Izrada okvira za digitalnu kompetenciju korisnika u školi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14778" y="858643"/>
            <a:ext cx="11238245" cy="1521877"/>
          </a:xfrm>
        </p:spPr>
        <p:txBody>
          <a:bodyPr>
            <a:normAutofit fontScale="90000"/>
          </a:bodyPr>
          <a:lstStyle/>
          <a:p>
            <a:r>
              <a:rPr lang="hr-HR" sz="3100" dirty="0" smtClean="0">
                <a:latin typeface="+mn-lt"/>
              </a:rPr>
              <a:t>7.3.1</a:t>
            </a:r>
            <a:r>
              <a:rPr lang="vi-VN" sz="3100" dirty="0" smtClean="0">
                <a:latin typeface="+mn-lt"/>
              </a:rPr>
              <a:t>. </a:t>
            </a:r>
            <a:r>
              <a:rPr lang="hr-HR" sz="3100" dirty="0" smtClean="0">
                <a:latin typeface="+mn-lt"/>
              </a:rPr>
              <a:t>Okvir za digitalnu kompetenciju korisnika u školi: učitelja/nastavnika i stručnih suradnika, ravnatelja i administrativnog osoblja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750849" y="2510183"/>
            <a:ext cx="11441151" cy="29094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cs typeface="Arial" pitchFamily="34" charset="0"/>
              </a:rPr>
              <a:t>popis </a:t>
            </a:r>
            <a:r>
              <a:rPr kumimoji="0" lang="hr-HR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cs typeface="Arial" pitchFamily="34" charset="0"/>
              </a:rPr>
              <a:t>i opis skupova kompetencija potrebnih za obavljanje određenih ključnih poslova, uz korištenje digitalnih tehnologija i resursa, na radnom mjestu u školi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cs typeface="Arial" pitchFamily="34" charset="0"/>
              </a:rPr>
              <a:t>tri </a:t>
            </a:r>
            <a:r>
              <a:rPr kumimoji="0" lang="hr-HR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cs typeface="Arial" pitchFamily="34" charset="0"/>
              </a:rPr>
              <a:t>dimenzije: opće, odgojno-obrazovne, upravljačke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cs typeface="Arial" pitchFamily="34" charset="0"/>
              </a:rPr>
              <a:t>tri </a:t>
            </a:r>
            <a:r>
              <a:rPr kumimoji="0" lang="hr-HR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cs typeface="Arial" pitchFamily="34" charset="0"/>
              </a:rPr>
              <a:t>razine složenosti: početna, srednja i napredna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14778" y="858643"/>
            <a:ext cx="11238245" cy="1521877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latin typeface="+mn-lt"/>
              </a:rPr>
              <a:t>Područja opće digitalne kompetencije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1195365" y="2366906"/>
            <a:ext cx="8433786" cy="2986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Informacijska </a:t>
            </a: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i podatkovna pismenost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Komunikacija </a:t>
            </a: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i suradnja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Kreiranje </a:t>
            </a: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sadržaja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Sigurnost</a:t>
            </a:r>
            <a:endParaRPr kumimoji="0" lang="hr-H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Rješavanje </a:t>
            </a: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problema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14778" y="1215482"/>
            <a:ext cx="11238245" cy="1204333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latin typeface="+mn-lt"/>
              </a:rPr>
              <a:t>Područja općeobrazovne digitalne kompetencije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926007" y="2512815"/>
            <a:ext cx="9643620" cy="2439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Poučavanje </a:t>
            </a: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i učenje uz primjenu digitalne tehnologije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Rad </a:t>
            </a: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u školskom okruženju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Profesionalno </a:t>
            </a: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obrazovanje i </a:t>
            </a:r>
            <a:r>
              <a:rPr kumimoji="0" lang="hr-H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cjeloživotno</a:t>
            </a: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 učenje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749315" y="964990"/>
            <a:ext cx="10413055" cy="1051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E3"/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  <a:t>7.3.4. Unapr</a:t>
            </a: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E3"/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  <a:t>j</a:t>
            </a: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E3"/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  <a:t>eđena digitalna kompetencija djelatnika AZOO</a:t>
            </a: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E3"/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  <a:t>-a i ASOO-a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9FE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49587" y="2326373"/>
            <a:ext cx="11529492" cy="33013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cs typeface="Arial" panose="020B0604020202020204" pitchFamily="34" charset="0"/>
              </a:rPr>
              <a:t>CILJ </a:t>
            </a: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cs typeface="Arial" panose="020B0604020202020204" pitchFamily="34" charset="0"/>
              </a:rPr>
              <a:t>AKTIVNOSTI: 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cs typeface="Arial" panose="020B0604020202020204" pitchFamily="34" charset="0"/>
              </a:rPr>
              <a:t>Unaprijediti digitalnu kompetenciju savjetnika i viših savjetnika AZOO-a i ASOO-a te ih osposobiti za savjetovanje učitelja, nastavnika i stručnih suradnika u školama vezano za primjenu IKT-a u nastavnom procesu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cs typeface="Arial" panose="020B0604020202020204" pitchFamily="34" charset="0"/>
              </a:rPr>
              <a:t>NAČIN </a:t>
            </a: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cs typeface="Arial" panose="020B0604020202020204" pitchFamily="34" charset="0"/>
              </a:rPr>
              <a:t>PROVEDBE: 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cs typeface="Arial" panose="020B0604020202020204" pitchFamily="34" charset="0"/>
              </a:rPr>
              <a:t>4 modula, 40 sati/modul, 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cs typeface="Arial" panose="020B0604020202020204" pitchFamily="34" charset="0"/>
              </a:rPr>
              <a:t>5 dana x 8 sati </a:t>
            </a:r>
            <a:endParaRPr kumimoji="0" lang="hr-H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cs typeface="Arial" panose="020B0604020202020204" pitchFamily="34" charset="0"/>
              </a:rPr>
              <a:t>VRIJEME </a:t>
            </a: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cs typeface="Arial" panose="020B0604020202020204" pitchFamily="34" charset="0"/>
              </a:rPr>
              <a:t>PROVEDBE: 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cs typeface="Arial" panose="020B0604020202020204" pitchFamily="34" charset="0"/>
              </a:rPr>
              <a:t>studeni 2016. – kolovoz 2018.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hr-HR" sz="2800" b="1" dirty="0" smtClean="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rPr>
              <a:t>SUDIONICI</a:t>
            </a:r>
            <a:r>
              <a:rPr lang="hr-HR" sz="2800" dirty="0" smtClean="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rPr>
              <a:t>: 100 viših stručnih savjetnika AZOO i 22 viša stručna savjetnika ASOO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84" y="500330"/>
            <a:ext cx="10515600" cy="871269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chemeClr val="accent5"/>
                </a:solidFill>
                <a:ea typeface="Open Sans" panose="020B0606030504020204" pitchFamily="34" charset="0"/>
              </a:rPr>
              <a:t>Opis aktivnosti - Moduli</a:t>
            </a:r>
            <a:endParaRPr lang="hr-BA" sz="3600" b="1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63137" y="1710047"/>
            <a:ext cx="11178735" cy="3990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Razvoj kompetencija za korištenje informatičke opreme, e-usluga i alata; </a:t>
            </a:r>
          </a:p>
          <a:p>
            <a:pPr marL="514350" marR="0" lvl="0" indent="-51435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Generički - opći modul za razvoj digitalne kompetencije; </a:t>
            </a:r>
          </a:p>
          <a:p>
            <a:pPr marL="514350" marR="0" lvl="0" indent="-51435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Nastavnički modul za primjenu IKT-a u nastavnom procesu; </a:t>
            </a:r>
          </a:p>
          <a:p>
            <a:pPr marL="514350" marR="0" lvl="0" indent="-51435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Trenerski modul za osposobljavanje savjetnika za provedbu savjetovanja u području primjene IKT-a u nastavnom procesu.</a:t>
            </a:r>
          </a:p>
        </p:txBody>
      </p:sp>
    </p:spTree>
    <p:extLst>
      <p:ext uri="{BB962C8B-B14F-4D97-AF65-F5344CB8AC3E}">
        <p14:creationId xmlns:p14="http://schemas.microsoft.com/office/powerpoint/2010/main" val="756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31" y="5390734"/>
            <a:ext cx="2533990" cy="83034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55387" y="707900"/>
            <a:ext cx="10515600" cy="528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BA" b="1" dirty="0" smtClean="0">
                <a:solidFill>
                  <a:srgbClr val="009FE3"/>
                </a:solidFill>
              </a:rPr>
              <a:t>Način provedbe edukacije viših savjetnika </a:t>
            </a:r>
            <a:endParaRPr lang="hr-BA" b="1" dirty="0">
              <a:solidFill>
                <a:srgbClr val="009FE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53737" y="2040443"/>
            <a:ext cx="878344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r-HR" sz="3200" dirty="0" smtClean="0">
                <a:solidFill>
                  <a:schemeClr val="tx2">
                    <a:lumMod val="75000"/>
                  </a:schemeClr>
                </a:solidFill>
              </a:rPr>
              <a:t>radionice licem u lice: 2+</a:t>
            </a:r>
            <a:r>
              <a:rPr lang="hr-HR" sz="3200" dirty="0" err="1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hr-HR" sz="3200" dirty="0" smtClean="0">
                <a:solidFill>
                  <a:schemeClr val="tx2">
                    <a:lumMod val="75000"/>
                  </a:schemeClr>
                </a:solidFill>
              </a:rPr>
              <a:t>+1 (5 dana) 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r-HR" sz="3200" dirty="0" smtClean="0">
                <a:solidFill>
                  <a:schemeClr val="tx2">
                    <a:lumMod val="75000"/>
                  </a:schemeClr>
                </a:solidFill>
              </a:rPr>
              <a:t>masovni otvoreni </a:t>
            </a:r>
            <a:r>
              <a:rPr lang="hr-HR" sz="3200" dirty="0" err="1" smtClean="0">
                <a:solidFill>
                  <a:schemeClr val="tx2">
                    <a:lumMod val="75000"/>
                  </a:schemeClr>
                </a:solidFill>
              </a:rPr>
              <a:t>online</a:t>
            </a:r>
            <a:r>
              <a:rPr lang="hr-HR" sz="3200" dirty="0" smtClean="0">
                <a:solidFill>
                  <a:schemeClr val="tx2">
                    <a:lumMod val="75000"/>
                  </a:schemeClr>
                </a:solidFill>
              </a:rPr>
              <a:t> tečajevi (</a:t>
            </a:r>
            <a:r>
              <a:rPr lang="hr-HR" sz="3200" i="1" dirty="0" err="1" smtClean="0">
                <a:solidFill>
                  <a:schemeClr val="tx2">
                    <a:lumMod val="75000"/>
                  </a:schemeClr>
                </a:solidFill>
              </a:rPr>
              <a:t>Massive</a:t>
            </a:r>
            <a:r>
              <a:rPr lang="hr-HR" sz="32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3200" i="1" dirty="0" err="1" smtClean="0">
                <a:solidFill>
                  <a:schemeClr val="tx2">
                    <a:lumMod val="75000"/>
                  </a:schemeClr>
                </a:solidFill>
              </a:rPr>
              <a:t>Open</a:t>
            </a:r>
            <a:r>
              <a:rPr lang="hr-HR" sz="32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3200" i="1" dirty="0" err="1" smtClean="0">
                <a:solidFill>
                  <a:schemeClr val="tx2">
                    <a:lumMod val="75000"/>
                  </a:schemeClr>
                </a:solidFill>
              </a:rPr>
              <a:t>Online</a:t>
            </a:r>
            <a:r>
              <a:rPr lang="hr-HR" sz="32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3200" i="1" dirty="0" err="1" smtClean="0">
                <a:solidFill>
                  <a:schemeClr val="tx2">
                    <a:lumMod val="75000"/>
                  </a:schemeClr>
                </a:solidFill>
              </a:rPr>
              <a:t>Courses</a:t>
            </a:r>
            <a:r>
              <a:rPr lang="hr-HR" sz="3200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hr-HR" sz="3200" i="1" dirty="0" err="1" smtClean="0">
                <a:solidFill>
                  <a:schemeClr val="tx2">
                    <a:lumMod val="75000"/>
                  </a:schemeClr>
                </a:solidFill>
              </a:rPr>
              <a:t>MOOCs</a:t>
            </a:r>
            <a:r>
              <a:rPr lang="hr-HR" sz="3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r-HR" sz="3200" dirty="0" err="1" smtClean="0">
                <a:solidFill>
                  <a:schemeClr val="tx2">
                    <a:lumMod val="75000"/>
                  </a:schemeClr>
                </a:solidFill>
              </a:rPr>
              <a:t>webinari</a:t>
            </a:r>
            <a:r>
              <a:rPr lang="hr-HR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217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81326" y="859127"/>
            <a:ext cx="8018150" cy="105149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E3"/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  <a:t/>
            </a:r>
            <a:b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E3"/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</a:br>
            <a:r>
              <a:rPr kumimoji="0" lang="hr-H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FE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Radionice o korištenju e-usluga i alata</a:t>
            </a: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E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E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9FE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82048" y="2033288"/>
            <a:ext cx="10279240" cy="352697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E-učitelj – IKT u nastavi 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Office 365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Scenariji poučavanja i digitalni alati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Videokonferencije u nastavi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Alati za izradu digitalnih obrazovnih sadržaja (DOS)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Repozitorij DOS-a i njihova primjena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E-dnevnik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hr-HR" sz="3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Osnove korištenja </a:t>
            </a:r>
            <a:r>
              <a:rPr lang="hr-HR" sz="3200" dirty="0" err="1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tablet</a:t>
            </a:r>
            <a:r>
              <a:rPr lang="hr-HR" sz="3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i hibridnih računala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Sustav za upravljanje</a:t>
            </a:r>
            <a:r>
              <a:rPr kumimoji="0" lang="hr-H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anose="020B0604020202020204" pitchFamily="34" charset="0"/>
              </a:rPr>
              <a:t> nastavom (CMS)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31" y="5390734"/>
            <a:ext cx="2533990" cy="83034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55387" y="707900"/>
            <a:ext cx="10515600" cy="528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BA" b="1" dirty="0" smtClean="0">
                <a:solidFill>
                  <a:srgbClr val="009FE3"/>
                </a:solidFill>
              </a:rPr>
              <a:t>Zadovoljstvo savjetnika dosadašnjom edukacijom - ASOO </a:t>
            </a:r>
            <a:endParaRPr lang="hr-BA" b="1" dirty="0">
              <a:solidFill>
                <a:srgbClr val="009FE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992" y="1764407"/>
            <a:ext cx="5564314" cy="33831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59329" y="5144381"/>
            <a:ext cx="3106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Radionica </a:t>
            </a:r>
            <a:r>
              <a:rPr lang="hr-HR" b="1" dirty="0" smtClean="0">
                <a:solidFill>
                  <a:schemeClr val="bg1"/>
                </a:solidFill>
              </a:rPr>
              <a:t>Scenariji poučavanja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4874" y="5193680"/>
            <a:ext cx="5023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dirty="0">
                <a:solidFill>
                  <a:schemeClr val="bg1"/>
                </a:solidFill>
              </a:rPr>
              <a:t>Radionica </a:t>
            </a:r>
            <a:r>
              <a:rPr lang="hr-HR" b="1" dirty="0">
                <a:solidFill>
                  <a:schemeClr val="bg1"/>
                </a:solidFill>
              </a:rPr>
              <a:t>Korištenje alata za izradu digitalnih obrazovnih sadržaja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84" y="1863867"/>
            <a:ext cx="5730365" cy="329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17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31" y="5390734"/>
            <a:ext cx="2533990" cy="83034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33085" y="451422"/>
            <a:ext cx="10515600" cy="528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BA" b="1" dirty="0" smtClean="0">
                <a:solidFill>
                  <a:srgbClr val="009FE3"/>
                </a:solidFill>
              </a:rPr>
              <a:t>Zadovoljstvo savjetnika dosadašnjom edukacijom - AZOO </a:t>
            </a:r>
            <a:endParaRPr lang="hr-BA" b="1" dirty="0">
              <a:solidFill>
                <a:srgbClr val="009FE3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9829" y="1416206"/>
            <a:ext cx="5045555" cy="372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5880" y="1367417"/>
            <a:ext cx="5805631" cy="379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09025" y="4683512"/>
            <a:ext cx="1654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Radionica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O365</a:t>
            </a:r>
            <a:endParaRPr lang="hr-H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24078" y="4646342"/>
            <a:ext cx="3106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Radionica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Scenariji poučavanja</a:t>
            </a:r>
            <a:endParaRPr lang="hr-H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17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4269" y="3510872"/>
            <a:ext cx="9144000" cy="1105731"/>
          </a:xfrm>
        </p:spPr>
        <p:txBody>
          <a:bodyPr>
            <a:noAutofit/>
          </a:bodyPr>
          <a:lstStyle/>
          <a:p>
            <a:r>
              <a:rPr lang="hr-HR" b="1" dirty="0" smtClean="0"/>
              <a:t>Edukacija viših savjetnika </a:t>
            </a:r>
            <a:br>
              <a:rPr lang="hr-HR" b="1" dirty="0" smtClean="0"/>
            </a:br>
            <a:r>
              <a:rPr lang="hr-HR" b="1" dirty="0" smtClean="0"/>
              <a:t>AZOO-a i ASOO-a </a:t>
            </a:r>
            <a:br>
              <a:rPr lang="hr-HR" b="1" dirty="0" smtClean="0"/>
            </a:br>
            <a:r>
              <a:rPr lang="hr-HR" b="1" dirty="0" smtClean="0"/>
              <a:t>u projektu e-Škole </a:t>
            </a: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Footer Placeholder 8"/>
          <p:cNvSpPr txBox="1">
            <a:spLocks/>
          </p:cNvSpPr>
          <p:nvPr/>
        </p:nvSpPr>
        <p:spPr>
          <a:xfrm>
            <a:off x="3540667" y="5199753"/>
            <a:ext cx="8651333" cy="131530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</a:rPr>
              <a:t>Renata Ozorlić Dominić, univ. spec., viša savjetnica za  međunarodnu suradnju, Agencija za odgoj i obrazovanje, </a:t>
            </a:r>
            <a:r>
              <a:rPr kumimoji="0" lang="vi-VN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hlinkClick r:id="rId2"/>
              </a:rPr>
              <a:t>renata.ozorlic-dominic@azoo.hr</a:t>
            </a:r>
            <a:endParaRPr kumimoji="0" lang="hr-HR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Irena Ištvanić,  </a:t>
            </a:r>
            <a:r>
              <a:rPr lang="hr-H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dipl. ing., voditeljica </a:t>
            </a:r>
            <a:r>
              <a:rPr lang="hr-H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Odsjeka za zelene i kreativne industrije, Agencija za strukovno obrazovanje i obrazovanje odraslih, </a:t>
            </a:r>
            <a:r>
              <a:rPr lang="hr-HR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irena.istvanic</a:t>
            </a:r>
            <a:r>
              <a:rPr lang="hr-H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@</a:t>
            </a:r>
            <a:r>
              <a:rPr lang="hr-HR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asoo.hr</a:t>
            </a:r>
            <a:r>
              <a:rPr lang="hr-H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5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83" y="410178"/>
            <a:ext cx="10854871" cy="871269"/>
          </a:xfrm>
        </p:spPr>
        <p:txBody>
          <a:bodyPr>
            <a:normAutofit/>
          </a:bodyPr>
          <a:lstStyle/>
          <a:p>
            <a:r>
              <a:rPr lang="hr-BA" sz="3600" b="1" dirty="0" smtClean="0"/>
              <a:t>Trenerski modul edukacije za savjetnike – 2018.</a:t>
            </a:r>
            <a:endParaRPr lang="hr-BA" sz="36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6347" y="1540506"/>
            <a:ext cx="11113427" cy="47419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hr-HR" sz="2800" dirty="0" smtClean="0">
                <a:solidFill>
                  <a:schemeClr val="bg2">
                    <a:lumMod val="50000"/>
                  </a:schemeClr>
                </a:solidFill>
              </a:rPr>
              <a:t>teorijska </a:t>
            </a:r>
            <a:r>
              <a:rPr lang="hr-HR" sz="2800" dirty="0" smtClean="0">
                <a:solidFill>
                  <a:schemeClr val="bg2">
                    <a:lumMod val="50000"/>
                  </a:schemeClr>
                </a:solidFill>
              </a:rPr>
              <a:t>polazišta za korištenje IKT-a u razvoju samostalnosti učenika u učenju i praćenja vlastitog procesa učenja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hr-HR" sz="2800" dirty="0" smtClean="0">
                <a:solidFill>
                  <a:schemeClr val="bg2">
                    <a:lumMod val="50000"/>
                  </a:schemeClr>
                </a:solidFill>
              </a:rPr>
              <a:t>kvalitetni </a:t>
            </a:r>
            <a:r>
              <a:rPr lang="hr-HR" sz="2800" dirty="0" smtClean="0">
                <a:solidFill>
                  <a:schemeClr val="bg2">
                    <a:lumMod val="50000"/>
                  </a:schemeClr>
                </a:solidFill>
              </a:rPr>
              <a:t>primjeri korištenja IKT alata u pojedinim segmentima nastavnog procesa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hr-HR" sz="2800" dirty="0" smtClean="0">
                <a:solidFill>
                  <a:schemeClr val="bg2">
                    <a:lumMod val="50000"/>
                  </a:schemeClr>
                </a:solidFill>
              </a:rPr>
              <a:t>rezultati </a:t>
            </a:r>
            <a:r>
              <a:rPr lang="hr-HR" sz="2800" dirty="0" smtClean="0">
                <a:solidFill>
                  <a:schemeClr val="bg2">
                    <a:lumMod val="50000"/>
                  </a:schemeClr>
                </a:solidFill>
              </a:rPr>
              <a:t>recentnih svjetskih istraživanja o učincima primjene učenja uz podršku digitalne tehnologije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hr-HR" sz="2800" dirty="0" smtClean="0">
                <a:solidFill>
                  <a:schemeClr val="bg2">
                    <a:lumMod val="50000"/>
                  </a:schemeClr>
                </a:solidFill>
              </a:rPr>
              <a:t>pristupi </a:t>
            </a:r>
            <a:r>
              <a:rPr lang="hr-HR" sz="2800" dirty="0" smtClean="0">
                <a:solidFill>
                  <a:schemeClr val="bg2">
                    <a:lumMod val="50000"/>
                  </a:schemeClr>
                </a:solidFill>
              </a:rPr>
              <a:t>korišteni u edukaciji osoblja u školama koji su se pokazali vrlo učinkovitima i uspješnima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hr-HR" sz="2800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hr-HR" sz="2800" smtClean="0">
                <a:solidFill>
                  <a:schemeClr val="bg2">
                    <a:lumMod val="50000"/>
                  </a:schemeClr>
                </a:solidFill>
              </a:rPr>
              <a:t>nalitika </a:t>
            </a:r>
            <a:r>
              <a:rPr lang="hr-HR" sz="2800" dirty="0" smtClean="0">
                <a:solidFill>
                  <a:schemeClr val="bg2">
                    <a:lumMod val="50000"/>
                  </a:schemeClr>
                </a:solidFill>
              </a:rPr>
              <a:t>učenja (</a:t>
            </a:r>
            <a:r>
              <a:rPr lang="hr-HR" sz="2800" i="1" dirty="0" err="1" smtClean="0">
                <a:solidFill>
                  <a:schemeClr val="bg2">
                    <a:lumMod val="50000"/>
                  </a:schemeClr>
                </a:solidFill>
              </a:rPr>
              <a:t>learning</a:t>
            </a:r>
            <a:r>
              <a:rPr lang="hr-HR" sz="28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r-HR" sz="2800" i="1" dirty="0" err="1" smtClean="0">
                <a:solidFill>
                  <a:schemeClr val="bg2">
                    <a:lumMod val="50000"/>
                  </a:schemeClr>
                </a:solidFill>
              </a:rPr>
              <a:t>analytics</a:t>
            </a:r>
            <a:r>
              <a:rPr lang="hr-HR" sz="2800" i="1" dirty="0" smtClean="0">
                <a:solidFill>
                  <a:schemeClr val="bg2">
                    <a:lumMod val="50000"/>
                  </a:schemeClr>
                </a:solidFill>
              </a:rPr>
              <a:t>) – </a:t>
            </a:r>
            <a:r>
              <a:rPr lang="hr-HR" sz="2800" dirty="0" smtClean="0">
                <a:solidFill>
                  <a:schemeClr val="bg2">
                    <a:lumMod val="50000"/>
                  </a:schemeClr>
                </a:solidFill>
              </a:rPr>
              <a:t>kako tehnologija može dati podatke i preporuke relevantne za  planiranje i organiziranje učenja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endParaRPr lang="hr-HR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r-H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r-H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6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59052" y="5399043"/>
            <a:ext cx="4585393" cy="641977"/>
          </a:xfrm>
        </p:spPr>
        <p:txBody>
          <a:bodyPr>
            <a:normAutofit/>
          </a:bodyPr>
          <a:lstStyle/>
          <a:p>
            <a:r>
              <a:rPr lang="hr-HR" sz="9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Projekt je sufinancirala Europska unija iz europskih strukturnih i investicijskih fondova.</a:t>
            </a:r>
          </a:p>
          <a:p>
            <a:r>
              <a:rPr lang="hr-HR" sz="9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Više informacija o EU fondovima možete naći na web stranicama Ministarstva regionalnoga razvoja i fondova Europske unije: www.strukturnifondovi.hr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042" y="4252803"/>
            <a:ext cx="1403682" cy="1618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724" y="4514857"/>
            <a:ext cx="4986449" cy="58162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695688" y="148058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r-HR" sz="5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Vrijeme za pitanja…</a:t>
            </a:r>
            <a:endParaRPr lang="hr-HR" sz="5400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00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/>
              <a:t>Strateška utemeljenost - AZOO 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387" y="2184502"/>
            <a:ext cx="10515600" cy="2733758"/>
          </a:xfrm>
        </p:spPr>
        <p:txBody>
          <a:bodyPr>
            <a:normAutofit fontScale="92500" lnSpcReduction="10000"/>
          </a:bodyPr>
          <a:lstStyle/>
          <a:p>
            <a:r>
              <a:rPr lang="hr-HR" i="1" dirty="0" smtClean="0"/>
              <a:t>Razvoj IKT-a za potrebe stručnog usavršavanja – Na području razvoja IKT-a za potrebe stručnog usavršavanja odgojno-obrazovnih radnika Agencija će svoje aktivnosti usmjeriti na dvije razine: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r-HR" i="1" dirty="0" smtClean="0"/>
              <a:t>Razvoj softverskih alata u skladu s inicijativom Digitalna </a:t>
            </a:r>
            <a:r>
              <a:rPr lang="hr-HR" i="1" dirty="0" err="1" smtClean="0"/>
              <a:t>Agenda</a:t>
            </a:r>
            <a:r>
              <a:rPr lang="hr-HR" i="1" dirty="0" smtClean="0"/>
              <a:t> za Europu,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r-HR" i="1" dirty="0" smtClean="0"/>
              <a:t>Razvoj platforme koja će sadržavati različite materijale za e-učenje.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hr-HR" i="1" dirty="0"/>
          </a:p>
          <a:p>
            <a:r>
              <a:rPr lang="hr-HR" i="1" dirty="0" smtClean="0"/>
              <a:t>U idućem razdoblju Agencija će intenzivnije promicati e-učenje kao novi oblik stručnog usavršavanja koji će omogućiti dostupnost različitih stručnih usavršavanja te individualiziran pristup.</a:t>
            </a:r>
            <a:endParaRPr lang="hr-HR" i="1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3503133" y="5120703"/>
            <a:ext cx="7667854" cy="8193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r-H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Strategija stručnog usavršavanja za profesionalni razvoj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r-H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odgojno-obrazovnih radnika 2014-2020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15155" y="4984124"/>
            <a:ext cx="10655832" cy="3863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676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0788" y="884276"/>
            <a:ext cx="104612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hr-HR" sz="2800" b="1" dirty="0" smtClean="0">
                <a:solidFill>
                  <a:srgbClr val="00B0F0"/>
                </a:solidFill>
              </a:rPr>
              <a:t>Programi e-učenja AZOO-a: sudjelovanja učitelja i nastavnika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246179"/>
              </p:ext>
            </p:extLst>
          </p:nvPr>
        </p:nvGraphicFramePr>
        <p:xfrm>
          <a:off x="2628416" y="1677952"/>
          <a:ext cx="8856985" cy="4418718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963078"/>
                <a:gridCol w="895588"/>
                <a:gridCol w="1697105"/>
                <a:gridCol w="1777847"/>
                <a:gridCol w="1523367"/>
              </a:tblGrid>
              <a:tr h="613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smtClean="0"/>
                        <a:t>Naziv programa e </a:t>
                      </a:r>
                      <a:r>
                        <a:rPr lang="hr-HR" sz="1600" b="1" dirty="0" smtClean="0"/>
                        <a:t>- učenja</a:t>
                      </a:r>
                      <a:endParaRPr lang="hr-HR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 err="1"/>
                        <a:t>Max</a:t>
                      </a:r>
                      <a:r>
                        <a:rPr lang="hr-HR" sz="1400" b="1" dirty="0"/>
                        <a:t>. </a:t>
                      </a:r>
                      <a:r>
                        <a:rPr lang="hr-HR" sz="1400" b="1" dirty="0" smtClean="0"/>
                        <a:t>sudionika</a:t>
                      </a:r>
                      <a:endParaRPr lang="hr-H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/>
                        <a:t>Br. </a:t>
                      </a:r>
                      <a:r>
                        <a:rPr lang="hr-HR" sz="1400" b="1" dirty="0" smtClean="0"/>
                        <a:t> prijavljenih sudionika 2014</a:t>
                      </a:r>
                      <a:r>
                        <a:rPr lang="hr-HR" sz="1400" b="1" dirty="0"/>
                        <a:t>.</a:t>
                      </a:r>
                      <a:endParaRPr lang="hr-H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/>
                        <a:t>Br. </a:t>
                      </a:r>
                      <a:r>
                        <a:rPr lang="hr-HR" sz="1400" b="1" dirty="0" smtClean="0"/>
                        <a:t> prijavljenih sudionika 2015</a:t>
                      </a:r>
                      <a:r>
                        <a:rPr lang="hr-HR" sz="1400" b="1" dirty="0"/>
                        <a:t>.</a:t>
                      </a:r>
                      <a:endParaRPr lang="hr-H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1" dirty="0" smtClean="0"/>
                        <a:t>Br.  prijavljenih sudionika 2016.</a:t>
                      </a:r>
                      <a:endParaRPr lang="hr-H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0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/>
                        <a:t>Individualizacija u odgojno-obrazovnom procesu</a:t>
                      </a:r>
                      <a:endParaRPr lang="hr-H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/>
                        <a:t>50/100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/>
                        <a:t>149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/>
                        <a:t>100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/>
                        <a:t>0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/>
                        <a:t>Izazovi mentorstva</a:t>
                      </a:r>
                      <a:endParaRPr lang="hr-H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100</a:t>
                      </a:r>
                      <a:endParaRPr lang="hr-HR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/>
                        <a:t>101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/>
                        <a:t>99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/>
                        <a:t>100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Putem profesionalnog razvoja</a:t>
                      </a:r>
                      <a:endParaRPr lang="hr-HR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100</a:t>
                      </a:r>
                      <a:endParaRPr lang="hr-HR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/>
                        <a:t>296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/>
                        <a:t>301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/>
                        <a:t>198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Strategije učenja i poučavanja</a:t>
                      </a:r>
                      <a:endParaRPr lang="hr-HR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100</a:t>
                      </a:r>
                      <a:endParaRPr lang="hr-HR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/>
                        <a:t>399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/>
                        <a:t>400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/>
                        <a:t>399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Vrednovanje učeničkih postignuća</a:t>
                      </a:r>
                      <a:endParaRPr lang="hr-HR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/>
                        <a:t>50/100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/>
                        <a:t>452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/>
                        <a:t>494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/>
                        <a:t>401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8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/>
                        <a:t>Učenje i življenje vrijednosti i načela Programa </a:t>
                      </a:r>
                      <a:r>
                        <a:rPr lang="hr-HR" sz="1400" dirty="0" err="1"/>
                        <a:t>Pestalozzi</a:t>
                      </a:r>
                      <a:endParaRPr lang="hr-H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/>
                        <a:t>35/37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/>
                        <a:t>70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260</a:t>
                      </a:r>
                      <a:endParaRPr lang="hr-HR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/>
                        <a:t>329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0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Tumačenje biblijskih tekstova i katolički vjeronauk  </a:t>
                      </a:r>
                      <a:endParaRPr lang="hr-HR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30</a:t>
                      </a:r>
                      <a:endParaRPr lang="hr-HR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/>
                        <a:t>102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 smtClean="0"/>
                        <a:t>62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6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/>
                        <a:t>Ukupno sudionika</a:t>
                      </a:r>
                      <a:endParaRPr lang="hr-H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800" dirty="0" smtClean="0"/>
                        <a:t>1467</a:t>
                      </a:r>
                      <a:endParaRPr lang="hr-HR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800" dirty="0" smtClean="0"/>
                        <a:t>1756</a:t>
                      </a:r>
                      <a:endParaRPr lang="hr-HR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800" dirty="0" smtClean="0"/>
                        <a:t>1489</a:t>
                      </a:r>
                      <a:endParaRPr lang="hr-HR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ctr">
              <a:spcBef>
                <a:spcPts val="0"/>
              </a:spcBef>
            </a:pPr>
            <a:r>
              <a:rPr lang="hr-HR" sz="1900" dirty="0"/>
              <a:t>Program razvoja sustava strukovnog obrazovanja i osposobljavanja 2016. – 2020.</a:t>
            </a:r>
          </a:p>
          <a:p>
            <a:pPr fontAlgn="ctr">
              <a:spcBef>
                <a:spcPts val="0"/>
              </a:spcBef>
            </a:pPr>
            <a:r>
              <a:rPr lang="hr-HR" sz="1900" dirty="0" smtClean="0"/>
              <a:t>	Cilj </a:t>
            </a:r>
            <a:r>
              <a:rPr lang="hr-HR" sz="1900" dirty="0"/>
              <a:t>2.2. Unapređenje sustava trajnog profesionalnog razvoja u strukovnom obrazovanju </a:t>
            </a:r>
            <a:r>
              <a:rPr lang="hr-HR" sz="1900" dirty="0" smtClean="0"/>
              <a:t>	              i </a:t>
            </a:r>
            <a:r>
              <a:rPr lang="hr-HR" sz="1900" dirty="0"/>
              <a:t>osposobljavanju</a:t>
            </a:r>
          </a:p>
          <a:p>
            <a:pPr fontAlgn="ctr">
              <a:spcBef>
                <a:spcPts val="0"/>
              </a:spcBef>
            </a:pPr>
            <a:r>
              <a:rPr lang="hr-HR" sz="1900" dirty="0" smtClean="0"/>
              <a:t>		Mjera </a:t>
            </a:r>
            <a:r>
              <a:rPr lang="hr-HR" sz="1900" dirty="0"/>
              <a:t>2.5. Jačanje kapaciteta nastavnika strukovnih predmeta</a:t>
            </a:r>
          </a:p>
          <a:p>
            <a:pPr fontAlgn="ctr">
              <a:spcBef>
                <a:spcPts val="0"/>
              </a:spcBef>
            </a:pPr>
            <a:endParaRPr lang="hr-HR" sz="1900" dirty="0"/>
          </a:p>
          <a:p>
            <a:pPr fontAlgn="ctr">
              <a:spcBef>
                <a:spcPts val="0"/>
              </a:spcBef>
            </a:pPr>
            <a:endParaRPr lang="hr-HR" sz="1900" dirty="0"/>
          </a:p>
          <a:p>
            <a:pPr fontAlgn="ctr">
              <a:spcBef>
                <a:spcPts val="0"/>
              </a:spcBef>
            </a:pPr>
            <a:endParaRPr lang="hr-HR" sz="1900" dirty="0"/>
          </a:p>
          <a:p>
            <a:pPr fontAlgn="ctr">
              <a:spcBef>
                <a:spcPts val="0"/>
              </a:spcBef>
            </a:pPr>
            <a:r>
              <a:rPr lang="hr-HR" sz="1900" dirty="0"/>
              <a:t>Projekt ASOO - </a:t>
            </a:r>
            <a:r>
              <a:rPr lang="hr-HR" sz="1900" b="1" dirty="0"/>
              <a:t>Modernizacija sustava stručnog usavršavanja nastavnika strukovnih </a:t>
            </a:r>
            <a:r>
              <a:rPr lang="hr-HR" sz="1900" b="1" dirty="0" smtClean="0"/>
              <a:t>                     </a:t>
            </a:r>
          </a:p>
          <a:p>
            <a:pPr fontAlgn="ctr">
              <a:spcBef>
                <a:spcPts val="0"/>
              </a:spcBef>
            </a:pPr>
            <a:r>
              <a:rPr lang="hr-HR" sz="1900" b="1" dirty="0"/>
              <a:t> </a:t>
            </a:r>
            <a:r>
              <a:rPr lang="hr-HR" sz="1900" b="1" dirty="0" smtClean="0"/>
              <a:t>                         </a:t>
            </a:r>
            <a:r>
              <a:rPr lang="hr-HR" sz="1900" b="1" dirty="0" smtClean="0"/>
              <a:t>predmeta</a:t>
            </a:r>
            <a:endParaRPr lang="hr-HR" sz="19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Strateška utemeljenost - ASOO </a:t>
            </a: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062" y="4367664"/>
            <a:ext cx="27130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own Arrow 1"/>
          <p:cNvSpPr/>
          <p:nvPr/>
        </p:nvSpPr>
        <p:spPr>
          <a:xfrm>
            <a:off x="5180172" y="3348508"/>
            <a:ext cx="242316" cy="528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3254062" y="4709114"/>
            <a:ext cx="6096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ctr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r-HR" sz="19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Izrada novog modela stručnog usavršavanja i Otvorenog programa </a:t>
            </a:r>
            <a:r>
              <a:rPr lang="hr-HR" sz="19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usavršavanja</a:t>
            </a:r>
          </a:p>
          <a:p>
            <a:pPr marL="342900" indent="-342900" fontAlgn="ctr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r-HR" sz="19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Izrada sadržaja i popratnih materijala (digitalnih i pisanih)</a:t>
            </a:r>
            <a:endParaRPr lang="hr-HR" sz="19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8291" y="5603945"/>
            <a:ext cx="3224808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98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87" y="810366"/>
            <a:ext cx="10515600" cy="735100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00B0F0"/>
                </a:solidFill>
              </a:rPr>
              <a:t/>
            </a:r>
            <a:br>
              <a:rPr lang="hr-HR" b="1" dirty="0">
                <a:solidFill>
                  <a:srgbClr val="00B0F0"/>
                </a:solidFill>
              </a:rPr>
            </a:br>
            <a:r>
              <a:rPr lang="hr-HR" b="1" dirty="0" smtClean="0">
                <a:solidFill>
                  <a:srgbClr val="00B0F0"/>
                </a:solidFill>
              </a:rPr>
              <a:t/>
            </a:r>
            <a:br>
              <a:rPr lang="hr-HR" b="1" dirty="0" smtClean="0">
                <a:solidFill>
                  <a:srgbClr val="00B0F0"/>
                </a:solidFill>
              </a:rPr>
            </a:br>
            <a:r>
              <a:rPr lang="hr-HR" sz="3100" b="1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Programi e-učenja ASOO-a: sudjelovanje </a:t>
            </a:r>
            <a:r>
              <a:rPr lang="hr-HR" sz="3100" b="1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nastavnika strukovnih predmeta</a:t>
            </a:r>
            <a:endParaRPr lang="hr-HR" sz="3100" b="1" dirty="0">
              <a:solidFill>
                <a:srgbClr val="00B0F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387" y="1687131"/>
            <a:ext cx="10515600" cy="4082603"/>
          </a:xfrm>
        </p:spPr>
        <p:txBody>
          <a:bodyPr>
            <a:normAutofit fontScale="47500" lnSpcReduction="20000"/>
          </a:bodyPr>
          <a:lstStyle/>
          <a:p>
            <a:endParaRPr lang="hr-HR" dirty="0" smtClean="0"/>
          </a:p>
          <a:p>
            <a:r>
              <a:rPr lang="hr-HR" sz="3800" b="1" dirty="0"/>
              <a:t>1</a:t>
            </a:r>
            <a:r>
              <a:rPr lang="hr-HR" sz="3800" b="1" dirty="0" smtClean="0"/>
              <a:t>.</a:t>
            </a:r>
            <a:r>
              <a:rPr lang="hr-HR" sz="3800" b="1" i="1" dirty="0" smtClean="0"/>
              <a:t> </a:t>
            </a:r>
            <a:r>
              <a:rPr lang="hr-HR" sz="3800" b="1" dirty="0" smtClean="0"/>
              <a:t>Pet </a:t>
            </a:r>
            <a:r>
              <a:rPr lang="hr-HR" sz="3800" b="1" i="1" dirty="0" err="1" smtClean="0"/>
              <a:t>online</a:t>
            </a:r>
            <a:r>
              <a:rPr lang="hr-HR" sz="3800" b="1" dirty="0" smtClean="0"/>
              <a:t> tečajeva razvijenih kroz projekt </a:t>
            </a:r>
            <a:r>
              <a:rPr lang="hr-HR" sz="3800" b="1" dirty="0"/>
              <a:t>Digitalne kompetencije za </a:t>
            </a:r>
            <a:r>
              <a:rPr lang="hr-HR" sz="3800" b="1" dirty="0" smtClean="0"/>
              <a:t>nastavnike</a:t>
            </a:r>
          </a:p>
          <a:p>
            <a:r>
              <a:rPr lang="hr-HR" sz="3800" i="1" dirty="0" smtClean="0"/>
              <a:t>Cilj: stvoriti </a:t>
            </a:r>
            <a:r>
              <a:rPr lang="hr-HR" sz="3800" i="1" dirty="0"/>
              <a:t>portal  </a:t>
            </a:r>
            <a:r>
              <a:rPr lang="hr-HR" sz="3800" i="1" dirty="0" smtClean="0"/>
              <a:t>koji </a:t>
            </a:r>
            <a:r>
              <a:rPr lang="hr-HR" sz="3800" i="1" dirty="0"/>
              <a:t>će omogućiti nastavnicima e-učenje i  usavršavanje u polju pet digitalnih kompetencija: 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hr-HR" sz="3800" i="1" dirty="0"/>
              <a:t>prepoznavanje potrebe za informacijom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hr-HR" sz="3800" i="1" dirty="0" smtClean="0"/>
              <a:t>pronalaženje i </a:t>
            </a:r>
            <a:r>
              <a:rPr lang="hr-HR" sz="3800" i="1" dirty="0"/>
              <a:t>prikupljanje informacija putem računala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hr-HR" sz="3800" i="1" dirty="0"/>
              <a:t>analiza i procjena informacija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hr-HR" sz="3800" i="1" dirty="0"/>
              <a:t>korištenje (pohranjivanje, stvaranje i prikazivanje)informacija putem računala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hr-HR" sz="3800" i="1" dirty="0"/>
              <a:t>o</a:t>
            </a:r>
            <a:r>
              <a:rPr lang="hr-HR" sz="3800" i="1" dirty="0" smtClean="0"/>
              <a:t>bjavljivanje i </a:t>
            </a:r>
            <a:r>
              <a:rPr lang="hr-HR" sz="3800" i="1" dirty="0"/>
              <a:t>razmjena informacija putem </a:t>
            </a:r>
            <a:r>
              <a:rPr lang="hr-HR" sz="3800" i="1" dirty="0" smtClean="0"/>
              <a:t>Interneta</a:t>
            </a:r>
          </a:p>
          <a:p>
            <a:endParaRPr lang="hr-HR" sz="3800" b="1" i="1" dirty="0" smtClean="0"/>
          </a:p>
          <a:p>
            <a:r>
              <a:rPr lang="hr-HR" sz="3800" b="1" i="1" dirty="0"/>
              <a:t>2</a:t>
            </a:r>
            <a:r>
              <a:rPr lang="hr-HR" sz="3800" b="1" i="1" dirty="0" smtClean="0"/>
              <a:t>. </a:t>
            </a:r>
            <a:r>
              <a:rPr lang="hr-HR" sz="3800" b="1" dirty="0"/>
              <a:t>E - stručno usavršavanje „Uvod u e-učenje za nastavnike strukovnih škola“</a:t>
            </a:r>
          </a:p>
          <a:p>
            <a:r>
              <a:rPr lang="hr-HR" sz="3800" i="1" dirty="0"/>
              <a:t>Cilj: Ojačati kompetencije nastavnika u </a:t>
            </a:r>
            <a:r>
              <a:rPr lang="hr-HR" sz="3800" i="1" dirty="0" smtClean="0"/>
              <a:t>planiranju </a:t>
            </a:r>
            <a:r>
              <a:rPr lang="hr-HR" sz="3800" i="1" dirty="0"/>
              <a:t>e-nastave strukovnih predmeta, o kreiranju e-nastavnih sadržaja, o uporabi e-alata, nastavnih metoda i strategija u svrhu ostvarenja definiranih ishoda učenja, o uporabi LMS sustava </a:t>
            </a:r>
            <a:r>
              <a:rPr lang="hr-HR" sz="3800" i="1" dirty="0" err="1"/>
              <a:t>Moodle</a:t>
            </a:r>
            <a:r>
              <a:rPr lang="hr-HR" sz="3800" i="1" dirty="0"/>
              <a:t>/</a:t>
            </a:r>
            <a:r>
              <a:rPr lang="hr-HR" sz="3800" i="1" dirty="0" err="1"/>
              <a:t>Loomen</a:t>
            </a:r>
            <a:endParaRPr lang="hr-HR" sz="3800" i="1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hr-HR" sz="3800" i="1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hr-HR" sz="2500" i="1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hr-HR" sz="7600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hr-HR" sz="7600" dirty="0"/>
          </a:p>
        </p:txBody>
      </p:sp>
    </p:spTree>
    <p:extLst>
      <p:ext uri="{BB962C8B-B14F-4D97-AF65-F5344CB8AC3E}">
        <p14:creationId xmlns:p14="http://schemas.microsoft.com/office/powerpoint/2010/main" val="24408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87" y="982621"/>
            <a:ext cx="10515600" cy="528136"/>
          </a:xfrm>
        </p:spPr>
        <p:txBody>
          <a:bodyPr>
            <a:noAutofit/>
          </a:bodyPr>
          <a:lstStyle/>
          <a:p>
            <a:r>
              <a:rPr lang="hr-HR" sz="2800" b="1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Program e-učenja ASOO-a – moduli programa stručnoga usavršavanja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387" y="1803400"/>
            <a:ext cx="10515600" cy="36449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hr-HR" dirty="0" smtClean="0"/>
              <a:t>Uvodni dio: e-okruženje (međusobna komunikacija, organizacija vremena učenja, sučelje sustava Loomen/Moodle)</a:t>
            </a:r>
          </a:p>
          <a:p>
            <a:pPr marL="457200" indent="-457200">
              <a:buAutoNum type="arabicPeriod"/>
            </a:pPr>
            <a:r>
              <a:rPr lang="hr-HR" dirty="0" smtClean="0"/>
              <a:t>Razvoj (e) kompetencija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hr-HR" dirty="0"/>
              <a:t>Istraživanje </a:t>
            </a:r>
            <a:r>
              <a:rPr lang="hr-HR" dirty="0" smtClean="0"/>
              <a:t>e-učenja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hr-HR" sz="2100" dirty="0"/>
              <a:t>Izrada e-aktivnosti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hr-HR" sz="2100" dirty="0"/>
              <a:t>Motivacija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hr-HR" sz="2100" dirty="0"/>
              <a:t>Grupni rad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pt-BR" sz="2100" dirty="0"/>
              <a:t>Moderiranje online diskusija na forumu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pl-PL" sz="2100" dirty="0"/>
              <a:t>Izrada nastavnih materijala za e-učenje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hr-HR" sz="2100" dirty="0"/>
              <a:t>Odabir, preoblikovanje, dijeljenje i vrednovanje nastavnih materijala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hr-HR" sz="2100" dirty="0"/>
              <a:t>Uloga mentora</a:t>
            </a:r>
          </a:p>
          <a:p>
            <a:pPr marL="457200" indent="-457200">
              <a:buAutoNum type="arabicPeriod"/>
            </a:pPr>
            <a:endParaRPr lang="hr-HR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075645" y="5475668"/>
            <a:ext cx="9901707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Izvor: Projekt (e)VET2edu - e-tečaj </a:t>
            </a:r>
            <a:r>
              <a:rPr lang="hr-HR" dirty="0" smtClean="0">
                <a:hlinkClick r:id="rId2"/>
              </a:rPr>
              <a:t>„Uvod u e-učenje za nastavnike strukovnih škola”</a:t>
            </a:r>
            <a:endParaRPr lang="hr-HR" dirty="0" smtClean="0"/>
          </a:p>
          <a:p>
            <a:pPr marL="342900" indent="-342900"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730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87" y="1016000"/>
            <a:ext cx="10515600" cy="837657"/>
          </a:xfrm>
        </p:spPr>
        <p:txBody>
          <a:bodyPr>
            <a:noAutofit/>
          </a:bodyPr>
          <a:lstStyle/>
          <a:p>
            <a:r>
              <a:rPr lang="hr-HR" sz="2800" b="1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Program e-učenja ASOO-a - sudjelovanja nastavnika strukovnih škola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387" y="2210260"/>
            <a:ext cx="10515600" cy="3352340"/>
          </a:xfrm>
        </p:spPr>
        <p:txBody>
          <a:bodyPr>
            <a:normAutofit fontScale="925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hr-HR" sz="2400" dirty="0" smtClean="0"/>
              <a:t>ASOO preuzima tečaj – </a:t>
            </a:r>
            <a:r>
              <a:rPr lang="hr-HR" sz="2400" dirty="0" smtClean="0">
                <a:hlinkClick r:id="rId2"/>
              </a:rPr>
              <a:t>tutoriran</a:t>
            </a:r>
            <a:r>
              <a:rPr lang="hr-HR" sz="2400" dirty="0" smtClean="0"/>
              <a:t> od strane više stručne savjetnice Agencije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r-HR" sz="2400" dirty="0"/>
              <a:t>Prijava preko sustava  </a:t>
            </a:r>
            <a:r>
              <a:rPr lang="hr-HR" sz="2400" dirty="0">
                <a:hlinkClick r:id="rId3"/>
              </a:rPr>
              <a:t>https://vetis.asoo.hr</a:t>
            </a:r>
            <a:endParaRPr lang="hr-HR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r-HR" sz="2400" dirty="0"/>
              <a:t>Trajanje tečaja (stručnoga usavršavanja) </a:t>
            </a:r>
            <a:r>
              <a:rPr lang="hr-HR" sz="2400" dirty="0" smtClean="0"/>
              <a:t>- 12 tjedana (50 </a:t>
            </a:r>
            <a:r>
              <a:rPr lang="hr-HR" sz="2400" dirty="0"/>
              <a:t>sati </a:t>
            </a:r>
            <a:r>
              <a:rPr lang="hr-HR" sz="2400" dirty="0" smtClean="0"/>
              <a:t>učenja)</a:t>
            </a:r>
            <a:endParaRPr lang="hr-HR" sz="2400" b="1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r-HR" sz="2400" b="1" dirty="0" smtClean="0"/>
              <a:t>Prva grupa </a:t>
            </a:r>
            <a:r>
              <a:rPr lang="hr-HR" sz="2400" dirty="0" smtClean="0"/>
              <a:t>– školska godina 2016./2017. - 14 prijavljenih polaznika/ca iz Obrazovnoga sektora šumarstvo, prerada i obrada drva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r-HR" sz="2400" dirty="0" smtClean="0"/>
              <a:t>Pet polaznica uspješno završilo tečaj (prolaznost 36 %)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r-HR" sz="2400" b="1" dirty="0" smtClean="0"/>
              <a:t>Druga </a:t>
            </a:r>
            <a:r>
              <a:rPr lang="hr-HR" sz="2400" b="1" dirty="0"/>
              <a:t>grupa </a:t>
            </a:r>
            <a:r>
              <a:rPr lang="hr-HR" sz="2400" dirty="0"/>
              <a:t>– </a:t>
            </a:r>
            <a:r>
              <a:rPr lang="hr-HR" sz="2400" dirty="0" smtClean="0"/>
              <a:t>školska godina 2017./2018. – maksimalan broj dopuštenih prijava - 14 polaznika/ca</a:t>
            </a:r>
          </a:p>
          <a:p>
            <a:pPr marL="342900" indent="-342900">
              <a:buFontTx/>
              <a:buChar char="-"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35273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87" y="1017431"/>
            <a:ext cx="10515600" cy="836226"/>
          </a:xfrm>
        </p:spPr>
        <p:txBody>
          <a:bodyPr>
            <a:noAutofit/>
          </a:bodyPr>
          <a:lstStyle/>
          <a:p>
            <a:r>
              <a:rPr lang="hr-HR" sz="2800" b="1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Program e-učenja ASOO-a - sudjelovanja nastavnika strukovnih škola - rezultati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+mn-lt"/>
                <a:hlinkClick r:id="rId2"/>
              </a:rPr>
              <a:t>Projekt Crna </a:t>
            </a:r>
            <a:r>
              <a:rPr lang="hr-HR" sz="2800" dirty="0" smtClean="0">
                <a:latin typeface="+mn-lt"/>
                <a:hlinkClick r:id="rId2"/>
              </a:rPr>
              <a:t>topola</a:t>
            </a:r>
            <a:endParaRPr lang="hr-HR" sz="28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2726" y="4558462"/>
            <a:ext cx="6284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  <a:hlinkClick r:id="rId3"/>
              </a:rPr>
              <a:t>Bušenje na CNC </a:t>
            </a:r>
            <a:r>
              <a:rPr lang="hr-HR" sz="2800" dirty="0" smtClean="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  <a:hlinkClick r:id="rId3"/>
              </a:rPr>
              <a:t>stroju</a:t>
            </a:r>
            <a:r>
              <a:rPr lang="hr-HR" sz="2800" dirty="0" smtClean="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rPr>
              <a:t> – </a:t>
            </a:r>
            <a:r>
              <a:rPr lang="hr-HR" sz="2800" dirty="0" err="1" smtClean="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rPr>
              <a:t>Screen</a:t>
            </a:r>
            <a:r>
              <a:rPr lang="hr-HR" sz="2800" dirty="0" smtClean="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hr-HR" sz="2800" dirty="0" err="1" smtClean="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rPr>
              <a:t>Casting</a:t>
            </a:r>
            <a:endParaRPr lang="hr-HR" sz="2800" dirty="0">
              <a:solidFill>
                <a:schemeClr val="tx1">
                  <a:tint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2726" y="3189325"/>
            <a:ext cx="74311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  <a:hlinkClick r:id="rId4"/>
              </a:rPr>
              <a:t>Primjena </a:t>
            </a:r>
            <a:r>
              <a:rPr lang="hr-HR" sz="2800" dirty="0" err="1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  <a:hlinkClick r:id="rId4"/>
              </a:rPr>
              <a:t>MegaCAD</a:t>
            </a:r>
            <a:r>
              <a:rPr lang="hr-HR" sz="2800" dirty="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  <a:hlinkClick r:id="rId4"/>
              </a:rPr>
              <a:t>-a i </a:t>
            </a:r>
            <a:r>
              <a:rPr lang="hr-HR" sz="2800" dirty="0" err="1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  <a:hlinkClick r:id="rId4"/>
              </a:rPr>
              <a:t>MegaTischler</a:t>
            </a:r>
            <a:r>
              <a:rPr lang="hr-HR" sz="2800" dirty="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  <a:hlinkClick r:id="rId4"/>
              </a:rPr>
              <a:t>-a</a:t>
            </a:r>
            <a:r>
              <a:rPr lang="hr-HR" sz="2800" dirty="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rPr>
              <a:t>  - video predavanje i demonstracija unosa podataka</a:t>
            </a:r>
            <a:endParaRPr lang="hr-HR" sz="2800" dirty="0">
              <a:solidFill>
                <a:schemeClr val="tx1">
                  <a:tint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55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-Skole_PPT_A_B_A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-Skole_PPT_A_B_AB" id="{71D731D3-5529-D942-B070-F1A5DD9A5D5A}" vid="{13C306F2-F1C0-CE47-904A-53755D3233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e-Skole_PPT_A_B_AB</Template>
  <TotalTime>1777</TotalTime>
  <Words>982</Words>
  <Application>Microsoft Office PowerPoint</Application>
  <PresentationFormat>Custom</PresentationFormat>
  <Paragraphs>166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e-Skole_PPT_A_B_AB</vt:lpstr>
      <vt:lpstr>PowerPoint Presentation</vt:lpstr>
      <vt:lpstr>Edukacija viših savjetnika  AZOO-a i ASOO-a  u projektu e-Škole </vt:lpstr>
      <vt:lpstr>Strateška utemeljenost - AZOO </vt:lpstr>
      <vt:lpstr>PowerPoint Presentation</vt:lpstr>
      <vt:lpstr>Strateška utemeljenost - ASOO </vt:lpstr>
      <vt:lpstr>  Programi e-učenja ASOO-a: sudjelovanje nastavnika strukovnih predmeta</vt:lpstr>
      <vt:lpstr>Program e-učenja ASOO-a – moduli programa stručnoga usavršavanja</vt:lpstr>
      <vt:lpstr>Program e-učenja ASOO-a - sudjelovanja nastavnika strukovnih škola</vt:lpstr>
      <vt:lpstr>Program e-učenja ASOO-a - sudjelovanja nastavnika strukovnih škola - rezultati</vt:lpstr>
      <vt:lpstr>PowerPoint Presentation</vt:lpstr>
      <vt:lpstr>7.3.1. Okvir za digitalnu kompetenciju korisnika u školi: učitelja/nastavnika i stručnih suradnika, ravnatelja i administrativnog osoblja </vt:lpstr>
      <vt:lpstr>Područja opće digitalne kompetencije </vt:lpstr>
      <vt:lpstr>Područja općeobrazovne digitalne kompetencije </vt:lpstr>
      <vt:lpstr>PowerPoint Presentation</vt:lpstr>
      <vt:lpstr>Opis aktivnosti - Moduli</vt:lpstr>
      <vt:lpstr>PowerPoint Presentation</vt:lpstr>
      <vt:lpstr>PowerPoint Presentation</vt:lpstr>
      <vt:lpstr>PowerPoint Presentation</vt:lpstr>
      <vt:lpstr>PowerPoint Presentation</vt:lpstr>
      <vt:lpstr>Trenerski modul edukacije za savjetnike – 2018.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rodominic</dc:creator>
  <cp:lastModifiedBy>Irena Ištvanić</cp:lastModifiedBy>
  <cp:revision>105</cp:revision>
  <dcterms:created xsi:type="dcterms:W3CDTF">2017-01-12T13:54:22Z</dcterms:created>
  <dcterms:modified xsi:type="dcterms:W3CDTF">2017-11-09T10:02:07Z</dcterms:modified>
</cp:coreProperties>
</file>