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Default Extension="gif" ContentType="image/gif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matic SC"/>
      <p:regular r:id="rId11"/>
      <p:bold r:id="rId12"/>
    </p:embeddedFont>
    <p:embeddedFont>
      <p:font typeface="Source Code Pro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SourceCodePro-regular.fntdata"/><Relationship Id="rId8" Type="http://schemas.openxmlformats.org/officeDocument/2006/relationships/slide" Target="slides/slide4.xml"/><Relationship Id="rId3" Type="http://schemas.openxmlformats.org/officeDocument/2006/relationships/slideMaster" Target="slideMasters/slideMaster1.xml"/><Relationship Id="rId12" Type="http://schemas.openxmlformats.org/officeDocument/2006/relationships/font" Target="fonts/AmaticSC-bold.fntdata"/><Relationship Id="rId7" Type="http://schemas.openxmlformats.org/officeDocument/2006/relationships/slide" Target="slides/slide3.xml"/><Relationship Id="rId17" Type="http://schemas.openxmlformats.org/officeDocument/2006/relationships/customXml" Target="../customXml/item3.xml"/><Relationship Id="rId2" Type="http://schemas.openxmlformats.org/officeDocument/2006/relationships/presProps" Target="presProps.xml"/><Relationship Id="rId16" Type="http://schemas.openxmlformats.org/officeDocument/2006/relationships/customXml" Target="../customXml/item2.xml"/><Relationship Id="rId11" Type="http://schemas.openxmlformats.org/officeDocument/2006/relationships/font" Target="fonts/AmaticSC-regular.fntdata"/><Relationship Id="rId1" Type="http://schemas.openxmlformats.org/officeDocument/2006/relationships/theme" Target="theme/theme2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schemas.openxmlformats.org/officeDocument/2006/relationships/customXml" Target="../customXml/item1.xml"/><Relationship Id="rId10" Type="http://schemas.openxmlformats.org/officeDocument/2006/relationships/slide" Target="slides/slide6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SourceCodePr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sr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acs.psu.edu/drussell/Demos/superposition/superposition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trigonometrija u akustici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221865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3000"/>
              <a:t>S</a:t>
            </a:r>
            <a:r>
              <a:rPr lang="sr"/>
              <a:t>cience</a:t>
            </a:r>
            <a:r>
              <a:rPr lang="sr" sz="3000"/>
              <a:t>T</a:t>
            </a:r>
            <a:r>
              <a:rPr lang="sr"/>
              <a:t>echnology</a:t>
            </a:r>
            <a:r>
              <a:rPr lang="sr" sz="3000"/>
              <a:t>E</a:t>
            </a:r>
            <a:r>
              <a:rPr lang="sr"/>
              <a:t>ngineering</a:t>
            </a:r>
            <a:r>
              <a:rPr lang="sr" sz="3000"/>
              <a:t>A</a:t>
            </a:r>
            <a:r>
              <a:rPr lang="sr"/>
              <a:t>rts</a:t>
            </a:r>
            <a:r>
              <a:rPr lang="sr" sz="3000"/>
              <a:t>M</a:t>
            </a:r>
            <a:r>
              <a:rPr lang="sr"/>
              <a:t>aths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643626" y="929100"/>
            <a:ext cx="7856750" cy="317025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1926900" y="4576300"/>
            <a:ext cx="5290200" cy="4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1800">
                <a:latin typeface="Impact"/>
                <a:ea typeface="Impact"/>
                <a:cs typeface="Impact"/>
                <a:sym typeface="Impact"/>
              </a:rPr>
              <a:t>Mladen Begović - profesor matematike i računarstva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85875" y="72400"/>
            <a:ext cx="2556626" cy="751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ecart plavi.png" id="61" name="Shape 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78075"/>
            <a:ext cx="2887649" cy="75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Šta je zvuk? Kako nastaje?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1431400"/>
            <a:ext cx="9144000" cy="260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razmere tonova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2400"/>
              <a:t>u zavisnosti od </a:t>
            </a:r>
          </a:p>
          <a:p>
            <a:pPr lvl="0">
              <a:spcBef>
                <a:spcPts val="0"/>
              </a:spcBef>
              <a:buNone/>
            </a:pPr>
            <a:r>
              <a:rPr i="1" lang="sr" sz="2400"/>
              <a:t>dužine</a:t>
            </a:r>
            <a:r>
              <a:rPr lang="sr" sz="2400"/>
              <a:t> žice možemo</a:t>
            </a:r>
          </a:p>
          <a:p>
            <a:pPr lvl="0">
              <a:spcBef>
                <a:spcPts val="0"/>
              </a:spcBef>
              <a:buNone/>
            </a:pPr>
            <a:r>
              <a:rPr lang="sr" sz="2400"/>
              <a:t>izračunati </a:t>
            </a:r>
            <a:r>
              <a:rPr i="1" lang="sr" sz="2400"/>
              <a:t>visinu</a:t>
            </a:r>
          </a:p>
          <a:p>
            <a:pPr lvl="0">
              <a:spcBef>
                <a:spcPts val="0"/>
              </a:spcBef>
              <a:buNone/>
            </a:pPr>
            <a:r>
              <a:rPr lang="sr" sz="2400"/>
              <a:t>tonova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8958" y="0"/>
            <a:ext cx="5405034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Monochord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sr" sz="2400"/>
              <a:t>daska, žica, </a:t>
            </a:r>
          </a:p>
          <a:p>
            <a:pPr lvl="0">
              <a:spcBef>
                <a:spcPts val="0"/>
              </a:spcBef>
              <a:buNone/>
            </a:pPr>
            <a:r>
              <a:rPr lang="sr" sz="2400"/>
              <a:t>magnet,pojačalo, </a:t>
            </a:r>
          </a:p>
          <a:p>
            <a:pPr lvl="0">
              <a:spcBef>
                <a:spcPts val="0"/>
              </a:spcBef>
              <a:buNone/>
            </a:pPr>
            <a:r>
              <a:rPr lang="sr" sz="2400"/>
              <a:t>ekseri, kabl</a:t>
            </a:r>
          </a:p>
        </p:txBody>
      </p:sp>
      <p:pic>
        <p:nvPicPr>
          <p:cNvPr descr="IMAG1492 (1).jpg – копија"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9549" y="944263"/>
            <a:ext cx="5594450" cy="39090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koja je veza trigonometrije i muzike?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sr" sz="2400"/>
              <a:t>slaganje talasa - sabiranje sinosoida</a:t>
            </a:r>
          </a:p>
          <a:p>
            <a:pPr lvl="0">
              <a:spcBef>
                <a:spcPts val="0"/>
              </a:spcBef>
              <a:buNone/>
            </a:pPr>
            <a:r>
              <a:rPr lang="sr" sz="2400" u="sng">
                <a:solidFill>
                  <a:schemeClr val="hlink"/>
                </a:solidFill>
                <a:hlinkClick r:id="rId3"/>
              </a:rPr>
              <a:t>http://www.acs.psu.edu/drussell/Demos/superposition/superposition.html</a:t>
            </a:r>
          </a:p>
          <a:p>
            <a:pPr lvl="0">
              <a:spcBef>
                <a:spcPts val="0"/>
              </a:spcBef>
              <a:buNone/>
            </a:pPr>
            <a:r>
              <a:rPr lang="sr" sz="2400"/>
              <a:t>osobine sinosoide i zvuka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sr" sz="6000"/>
              <a:t>hvala na pažnji!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5E5AD51256954E9FD9591F6E2D8064" ma:contentTypeVersion="5" ma:contentTypeDescription="Create a new document." ma:contentTypeScope="" ma:versionID="5161300fc158cf0d684bf7f90deabc19">
  <xsd:schema xmlns:xsd="http://www.w3.org/2001/XMLSchema" xmlns:xs="http://www.w3.org/2001/XMLSchema" xmlns:p="http://schemas.microsoft.com/office/2006/metadata/properties" xmlns:ns2="2b9a2cea-ce3b-43e7-8edb-5aba1bc6365c" targetNamespace="http://schemas.microsoft.com/office/2006/metadata/properties" ma:root="true" ma:fieldsID="28151d7534d16e7267a948e10f93af37" ns2:_="">
    <xsd:import namespace="2b9a2cea-ce3b-43e7-8edb-5aba1bc636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9a2cea-ce3b-43e7-8edb-5aba1bc636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07EB59-8D83-4FCB-9E40-E149A3E0FA86}"/>
</file>

<file path=customXml/itemProps2.xml><?xml version="1.0" encoding="utf-8"?>
<ds:datastoreItem xmlns:ds="http://schemas.openxmlformats.org/officeDocument/2006/customXml" ds:itemID="{E9AA624B-6D68-47A3-8D74-27D9BC756174}"/>
</file>

<file path=customXml/itemProps3.xml><?xml version="1.0" encoding="utf-8"?>
<ds:datastoreItem xmlns:ds="http://schemas.openxmlformats.org/officeDocument/2006/customXml" ds:itemID="{95F39937-EB04-4920-B151-A959885611A1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0x010100B45E5AD51256954E9FD9591F6E2D8064</vt:lpwstr>
  </property>
</Properties>
</file>