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4" r:id="rId9"/>
    <p:sldId id="265" r:id="rId10"/>
    <p:sldId id="266" r:id="rId11"/>
    <p:sldId id="293" r:id="rId12"/>
    <p:sldId id="294" r:id="rId13"/>
    <p:sldId id="295" r:id="rId14"/>
    <p:sldId id="268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402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36" autoAdjust="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0F6F-622F-4CF1-AF41-4016F2C4185F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305F9-147D-4216-BD3D-0268FC132E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18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Moja priča o poučavanju drugih.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022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Digitalnih alata je mnogo i vjerojatno ste neke od njih već koristili. (Pitati koje su koristili i kako)</a:t>
            </a:r>
          </a:p>
          <a:p>
            <a:r>
              <a:rPr lang="hr-HR" dirty="0"/>
              <a:t>Ne možemo u jednoj radionici upoznati sve alate, pa ćemo se danas najviše posvetiti </a:t>
            </a:r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notebook</a:t>
            </a:r>
            <a:r>
              <a:rPr lang="hr-HR" dirty="0"/>
              <a:t> aplikaciji.</a:t>
            </a:r>
          </a:p>
          <a:p>
            <a:r>
              <a:rPr lang="hr-HR" dirty="0"/>
              <a:t>Dostupna besplatno nastavnicima i učenicima/studentima </a:t>
            </a:r>
            <a:r>
              <a:rPr lang="hr-HR" dirty="0" err="1"/>
              <a:t>AAI@Edu.Hr</a:t>
            </a:r>
            <a:r>
              <a:rPr lang="hr-HR" dirty="0"/>
              <a:t> podacima.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10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Note/</a:t>
            </a:r>
            <a:r>
              <a:rPr lang="hr-H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alat koji ima najširu primjenu u obrazovanju, može se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najjednostavije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opisati kao e-bilježnica u koju je moguće unositi bilješke, pratiti zadatke i istodobno raditi s drugim osobama. Alat nastavniku olakšava kreiranje i dijeljenje nastavnog sadržaja, suradnju s učenicima i pregled učeničkog sadržaja. Pomoću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Notebooka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nastavnik generira razrednu ili predmetnu bilježnicu, formira grupu učenika (razred) koji mogu pregledavati sadržaj, ako želi može drugim nastavnicima dodijeliti ovlasti uređivanja i generira sekcije za učeničke bilježnice. Nakon generiranja radne okoline (bilježnice), nastavnik pomoću One Note alata u svoju bilježnicu može unijeti pripremu za nastavni sat, dokumente koji su vezani za nastavnu cjelinu (prezentacije, upute, priručnike i slično), formirati sadržaj po sekcijama i sve što mu je potrebno za nastavni sat. Bilježnica može sadržavati tekst, slike, audio/video zapise, poveznice, dokumente pohranjene u One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Driveu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(Word dokumenti, proračunske tablice, prezentacije), a može poslužiti i kao interaktivna ploča (funkcionalnost crtanja olovkom). Nastavnik u svakom trenutku može pristupiti, pregledavati i uređivati bilježnicu svakog učenika dok učenik može pregledavati nastavnički materijal, a uređivati samo svoju bilježnicu. 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18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 držite u bilježnici za predmete u programu OneNote te pomoću snažnog pretraživanja pronađite željeni sadržaj, čak i ako je u pitanju tekst na slikama ili rukopis.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Bilježnice se automatski spremaju i možete ih pogledati s bilo kojeg uređaja, bez obzira na to jeste li povezani s mrežom.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Učenici i studenti mogu se poslužiti moćnim alatima za crtanje da bi istaknuli sadržaj, dodali opaske u slajdove, nacrtali dijagrame te rukom upisali bilješke.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Bilježnica za predmet olakšava prikupljanje domaćih zadaća, testova, ispita i radnih materijala.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Učenici i studenti u biblioteci sadržaja pristupaju zadacima. 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morate više ispisivati materijale za nastavu.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Učenicima i studentima ponudite individualiziranu podršku tipkanjem ili pisanjem izravno u privatnu bilježnicu svakog učenika.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 za suradnju potiče učenike i studente na zajednički rad, a nastavnik im može u stvarnom vremenu davati povratne informacije i usmjeravati ih.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869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Najprije se prijavite u office365 s prijavom koju vam omogućava vaša ustanova</a:t>
            </a:r>
          </a:p>
          <a:p>
            <a:r>
              <a:rPr lang="hr-HR" dirty="0"/>
              <a:t>Zatim odaberite </a:t>
            </a:r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Notebook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01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Zatim odaberite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Stvori razrednu bilježnicu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čarobnjaku za bilježnice za predmete.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23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Čarobnjak će vas voditi kroz sljedeće korake za postavljanje bilježnice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93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organizira bilježnicu s tri grupe sekcije, svaka sekcija sa svojim dozvolama za uređivanje sadržaja.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 za suradnju omogućava i nastavniku i učenicima uređivanje sadržaja što je osmišljeno za grupni rad, razredne projekte.,…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Biblioteka sadržaja omogućava nastavniku dodavanje i uređivanje sadržaja, nastavnih materijala, ali učenici mogu samo vidjeti ili kopirati sadržaj. Ovo područje služi za distribuciju testova, zadaća, i materijala učenicima.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Bilježnice učenika osiguravaju privatni prostor za rad svakog učenika. Nastavnik može vidjeti i uređivati bilježnice svakog učenika, a učenik vidi samo svoju bilježnicu, ne može pregledavati bilježnice drugih učenika.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08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Možete dati dozvolu nekome od kolega </a:t>
            </a:r>
            <a:r>
              <a:rPr lang="hr-HR" dirty="0" err="1"/>
              <a:t>sustručnjaka</a:t>
            </a:r>
            <a:r>
              <a:rPr lang="hr-HR" dirty="0"/>
              <a:t> da s vama uređuje i surađuje na bilježnici. Za sada ćemo ovaj korak preskočiti jer se to može i kasnije urediti.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022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Učenike možete dodavati pojedinačno ili u grupama. Tada grupe prethodno moraju biti kreirane u Azure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drektoriju</a:t>
            </a:r>
            <a:r>
              <a:rPr lang="hr-HR" dirty="0"/>
              <a:t>. Taj dio ćemo za sada preskočiti jer zahtijeva dodatnu edukaciju u tom alatu, ali sasvim je jednostavan unos pojedinačnih učenika. Dovoljno je upisati nekoliko slova imena/prezimena i iz padajućeg izbornika se izabere učenik. </a:t>
            </a:r>
          </a:p>
          <a:p>
            <a:r>
              <a:rPr lang="hr-HR" dirty="0"/>
              <a:t>Prethodno je važno da su se učenici barem jednom prijavili svojim </a:t>
            </a:r>
            <a:r>
              <a:rPr lang="hr-HR" dirty="0" err="1"/>
              <a:t>AAI@Edu.Hr</a:t>
            </a:r>
            <a:r>
              <a:rPr lang="hr-HR" dirty="0"/>
              <a:t> podacima u office365.</a:t>
            </a:r>
          </a:p>
          <a:p>
            <a:r>
              <a:rPr lang="hr-HR" dirty="0"/>
              <a:t>Vi sada možete dodati mene i kolegicu Barbaru i još ponekoga od svojih susjeda.</a:t>
            </a:r>
          </a:p>
          <a:p>
            <a:r>
              <a:rPr lang="hr-HR" dirty="0"/>
              <a:t>Ako kasnije želite dodati novog učenika ili nekoga obrisati iz bilježnice, možete to učiniti izravno iz bilježnice pomoću naredbe Dodaj/ukloni učenike.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281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Učeničke bilježnice sadrže neke unaprijed postavljene sekcije.</a:t>
            </a:r>
          </a:p>
          <a:p>
            <a:r>
              <a:rPr lang="hr-HR" dirty="0"/>
              <a:t>Vi po želji možete dodati još sekcija i nazvati ih kako želite.</a:t>
            </a:r>
          </a:p>
          <a:p>
            <a:r>
              <a:rPr lang="hr-HR" dirty="0"/>
              <a:t>Za sada ostavite ove unaprijed postavljene sekcije i kliknite Dalje.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07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tipičnom grupnom radu nema individualne odgovornosti, nastavnik podijeli listić sa konkretnim zadacima, možda odredi vođu grupe i promatra dok kolaborativno učenje pruža učenicima poticaj da rade kao tim da bi ostvarili zajednički uspjeh, sami biraju metode rada.</a:t>
            </a:r>
          </a:p>
          <a:p>
            <a:r>
              <a:rPr lang="hr-HR" dirty="0"/>
              <a:t>U običnim grupama nema individualne odgovornosti, svi učenici dobivaju jednaku ocjenu pa oni koji su više motivirani više rade dok neki ništa ne rade.</a:t>
            </a:r>
          </a:p>
          <a:p>
            <a:r>
              <a:rPr lang="hr-HR" dirty="0"/>
              <a:t>U tradicionalnoj grupi, jedan je vođa grupe. U kolaborativnoj grupi učenici dijele vodeće uloge i svi aktivno sudjeluju i vježbaju rukovodstvo te procjenjuju jedan drugoga i diskutiraju probleme koje su se pojavili u međuljudskim odnosima tijekom rada.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920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Prije dovršetka kreiranja bilježnice, možete pregledati kako će izgledati nastavnikova, a kako učenikova bilježnica.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zatim odaberite Stvori za dovršavanje.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Bilježnica je spremna! 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Koristite vezu na toj stranici da biste otvorili bilježnicu u programu OneNote. Učenici i suradnika koji ste dodali primit će poruku e-pošte s vezom na svoje bilježnice. 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757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OneNote počinje konfiguraciju bilježnice, stvara dozvole za nastavnikovu i učeničke bilježnice. Ovaj postupak traje kratko.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881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i suradnici će primiti e-poštu s poveznicom na bilježnicu. Osim toga, možete i direktno kopirati poveznicu i podijeliti je učenicima i suradnicima.</a:t>
            </a:r>
          </a:p>
          <a:p>
            <a:r>
              <a:rPr lang="hr-HR" dirty="0"/>
              <a:t>Na taj način će učenici pristupiti bilježnici.</a:t>
            </a:r>
          </a:p>
          <a:p>
            <a:r>
              <a:rPr lang="hr-HR" dirty="0"/>
              <a:t>I sad možete početi dodavati materijale u bilježnicu.</a:t>
            </a:r>
          </a:p>
          <a:p>
            <a:r>
              <a:rPr lang="hr-HR" dirty="0"/>
              <a:t>Ako u bilo kojem trenutku želite dodati ili ukloniti učenike ili suradnike, vratite se na aplikaciju u office365, i izaberite Dodavanje ili uklanjanje učenika.</a:t>
            </a:r>
          </a:p>
          <a:p>
            <a:r>
              <a:rPr lang="hr-HR" dirty="0"/>
              <a:t>Na ekranu će se pojaviti popis vaših bilježnica i tada izaberite onu u kojoj želite dodavati učenike.</a:t>
            </a:r>
          </a:p>
          <a:p>
            <a:r>
              <a:rPr lang="hr-HR" dirty="0"/>
              <a:t>Kada uklonite nekoga od učenika iz bilježnice, sadržaj koji je taj učenik podijelio ostaje u bilježnici, ali on više nema pristup sadržaju.</a:t>
            </a:r>
          </a:p>
          <a:p>
            <a:r>
              <a:rPr lang="hr-HR" dirty="0" err="1"/>
              <a:t>Novododani</a:t>
            </a:r>
            <a:r>
              <a:rPr lang="hr-HR" dirty="0"/>
              <a:t> učenici dobivaju poruku s poveznicom na bilježnicu putem e-pošte, a možete im i direktno kopirati poveznicu.</a:t>
            </a:r>
          </a:p>
          <a:p>
            <a:r>
              <a:rPr lang="hr-HR" dirty="0"/>
              <a:t>Drugi način da pristupe bilježnici je putem svog </a:t>
            </a:r>
            <a:r>
              <a:rPr lang="hr-HR" dirty="0" err="1"/>
              <a:t>OneDrive</a:t>
            </a:r>
            <a:r>
              <a:rPr lang="hr-HR" dirty="0"/>
              <a:t>-a gdje će vidjeti u izborniku </a:t>
            </a:r>
            <a:r>
              <a:rPr lang="hr-HR" dirty="0" err="1"/>
              <a:t>Shared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me (pokazati na mom </a:t>
            </a:r>
            <a:r>
              <a:rPr lang="hr-HR" dirty="0" err="1"/>
              <a:t>OneDrive</a:t>
            </a:r>
            <a:r>
              <a:rPr lang="hr-HR" dirty="0"/>
              <a:t>-u)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2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Učenik će ovdje vidjeti sve bilježnice u kojima se nalazi kao i ostale dijeljene datoteke.</a:t>
            </a:r>
          </a:p>
          <a:p>
            <a:r>
              <a:rPr lang="hr-HR" dirty="0"/>
              <a:t>Na isti način dodaju se i novi suradnici/nastavnici u bilježnicu.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983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 aplikacije </a:t>
            </a:r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Notebook</a:t>
            </a:r>
            <a:r>
              <a:rPr lang="hr-HR" dirty="0"/>
              <a:t> možete upravljati vašim bilježnicama.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599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Možete promijeniti naziv sekcijama ili dodati nove sekcije, možete dodati privatni prostor samo za nastavnike.</a:t>
            </a:r>
          </a:p>
          <a:p>
            <a:r>
              <a:rPr lang="hr-HR" dirty="0"/>
              <a:t>Ako želite onemogućiti učenicima (iz nekog razloga) uređivanja zajedničkog prostora, možete zaključati prostor za suradnju. (Npr. Dali ste rok do kojega rad mora biti gotov i ne želite da učenici naknadno uređuju svoje zadatke).</a:t>
            </a:r>
          </a:p>
          <a:p>
            <a:r>
              <a:rPr lang="hr-HR" dirty="0"/>
              <a:t>Svaku promjenu u ovom koraku je </a:t>
            </a:r>
            <a:r>
              <a:rPr lang="hr-HR"/>
              <a:t>potrebno spremiti.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76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Bilježnica je sada spremna za uređivanje sadržaja.</a:t>
            </a:r>
          </a:p>
          <a:p>
            <a:r>
              <a:rPr lang="hr-HR" dirty="0"/>
              <a:t>Kada kliknete na Biblioteka sadržaja, možete postaviti predložak, dodavati materijale, zadaće, ispite,…</a:t>
            </a:r>
          </a:p>
          <a:p>
            <a:r>
              <a:rPr lang="hr-HR" dirty="0"/>
              <a:t>Bilježnicu možete uređivati online ili je možete otvoriti u programu OneNote. Bez obzira na koji način to učinili, sve promjene se automatski spremaju.</a:t>
            </a:r>
          </a:p>
          <a:p>
            <a:r>
              <a:rPr lang="hr-HR" dirty="0"/>
              <a:t>Prednost otvaranja u OneNote-u je što su izbornici i narede na hrvatskom jeziku. Predlažem da otvorite bilježnicu u </a:t>
            </a:r>
            <a:r>
              <a:rPr lang="hr-HR" dirty="0" err="1"/>
              <a:t>OneNotu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8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Pogledajmo sada kako možete koristiti One Note bilježnicu u nastavi.</a:t>
            </a:r>
          </a:p>
          <a:p>
            <a:r>
              <a:rPr lang="hr-HR" dirty="0"/>
              <a:t>Kliknite u navigaciji s lijeve strane na Biblioteku sadržaja. Novom sadržaju tj. novoj stranici dodajte naziv npr. za potrebe ove radionice nazovite Nastavni listići.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536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Označite željenu stranicu i u izborniku bilježnica za predmete izaberite Rasporedi stranicu.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694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desnom dijelu prozora se pojavljuje izbornik u koju sekciju učenikove bilježnice želite rasporediti stranicu. Nakon odabira sekcije kliknite na Raspodjela.</a:t>
            </a:r>
          </a:p>
          <a:p>
            <a:r>
              <a:rPr lang="hr-HR" dirty="0"/>
              <a:t>Proces može trajati dulje ili kraće, ovisno koliko učenika imate u bilježnici.</a:t>
            </a:r>
          </a:p>
          <a:p>
            <a:r>
              <a:rPr lang="hr-HR" dirty="0"/>
              <a:t>Zadnja raspodjela se može i poništiti ukoliko nitko od učenika nije uređivao sadržaj na raspodijeljenim stranicama. Poništavanje raspodjele se radi naredbom UNDO.</a:t>
            </a:r>
          </a:p>
          <a:p>
            <a:r>
              <a:rPr lang="hr-HR" dirty="0"/>
              <a:t>Učenik može vidjeti samo svoju bilježnicu. Učenik može i sam kopirati sadržaj iz Biblioteke sadržaja, ali ne može uređivati u Biblioteci, ona je „</a:t>
            </a:r>
            <a:r>
              <a:rPr lang="hr-HR" dirty="0" err="1"/>
              <a:t>read-only</a:t>
            </a:r>
            <a:r>
              <a:rPr lang="hr-HR" dirty="0"/>
              <a:t>”.</a:t>
            </a:r>
          </a:p>
          <a:p>
            <a:r>
              <a:rPr lang="hr-HR" dirty="0"/>
              <a:t>Nakon što je kopirao stranicu u svoju bilježnicu u željenu sekciju, može odmah početi s radom i ne treba ništa spremati, sve se automatski sprema.</a:t>
            </a:r>
          </a:p>
          <a:p>
            <a:r>
              <a:rPr lang="hr-HR" dirty="0"/>
              <a:t>Dati da oni kao učenici kopiraju neki sadržaj iz biblioteke.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1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Ovo su četiri bitna pitanja koja si morate postaviti kad dizajnirate kolaborativno učenje.</a:t>
            </a:r>
          </a:p>
          <a:p>
            <a:pPr marL="228600" indent="-228600">
              <a:buFont typeface="+mj-lt"/>
              <a:buAutoNum type="arabicPeriod"/>
            </a:pPr>
            <a:r>
              <a:rPr lang="hr-HR" dirty="0"/>
              <a:t>Dajte im priliku da u parovima ili grupi diskutiraju, rješavaju problem ili stvaraju proizvod. Mogu surađivati i s učenicima iz drugih razreda, drugih škola, dovesti stručnjaka ili putem tehnologije.</a:t>
            </a:r>
          </a:p>
          <a:p>
            <a:pPr marL="0" indent="0">
              <a:buFont typeface="+mj-lt"/>
              <a:buNone/>
            </a:pPr>
            <a:r>
              <a:rPr lang="hr-HR" dirty="0"/>
              <a:t>2.  Moraju imati zajednički odgovor, zajednički proizvod, zajednički dizajn, moraju biti uzajamno odgovorni za svoje rezultate i biti autori rada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hr-HR" dirty="0"/>
              <a:t>Nije bitna odluka hoće li na prezentaciji biti crvena slova na zelenoj podlozi, ali jest ako među učenicima imate daltonista. Vi ste postavili pitanja/ teme o kojima treba raspraviti, ali učenici će odlučiti kako će to napraviti i zašto će to tako napraviti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hr-HR" dirty="0"/>
              <a:t>Tehnologija je sveprisutna, ali ljudi i dalje ovise jedan o drugome u svakodnevnom životu. Članovi skupine koji dijele zajedničke ciljeve moraju osjetiti da je zajedničko djelovanje i individualno i kolektivno korisno, a uspjeh ovisi o sudjelovanju svih članova.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579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Kad je zadaća spremna za pregledavanje, možete jednostavno otvoriti bilježnicu bilo kojeg učenika i pregledati sve sekcije i stranice koje želite.</a:t>
            </a:r>
          </a:p>
          <a:p>
            <a:r>
              <a:rPr lang="hr-HR" dirty="0"/>
              <a:t>Možete pisati komentare, lijepiti naljepnice, dati povratnu informaciju, ocjenu,… baš na onoj stranici gdje je učenik pisao zadaću. (ne morate nositi bilježnice kući)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206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 za suradnju otvoren je svima koji pohađaju neki predmet i svi oni mogu čitati i pisati o svemu u te bilježnice. Nastavnici i učenici mogu stvarati nove sekcije i stranice na način koji im najbolje odgovara. 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 se, primjerice, razred podijeli na grupne projekte, svaka grupa može stvoriti sekciju u kojoj će zajednički koristiti materijale vezane uz projekt. 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Članovi mogu pristupati materijalima i u sekcijama drugih grupa, pa bi se stoga svi trebali ponašati odgovorno, ali zato je tu nastavnik da prati i daje smjernice.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911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bilježnicama programa OneNote nikada ne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ponestaje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prostora. U svaku bilježnicu jednostavno je dodati nove stranice i sekcije, a možete stvarati i nove bilježnice radi organizacije zasebnih tema i projekata.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Možete raditi na tabletu ili prijenosnom računalu malog zaslona.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Smanjivanje ili skrivanje dijelova korisničkog sučelja na malim zaslonima olakšava fokusiranje na misli i ideje dok radite. Ako ste na PC-ju ili Macu te želite još više prostora na zaslonu za pisanje bilješki, u svakom trenutku možete prijeći u način rada preko cijelog zaslona klikom na ikonu s dijagonalnom dvostrukom strelicom u gornjem desnom kutu prozora aplikacije OneNote. Kada budete spremni za povratak u normalni prikaz, ponovno kliknite tu ikonu ili pritisnite tipku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pretraživanju bilježnica možete pretraživati sve bilježnice odjednom ili izabrati pojedine bilježnice ili pojedine stranice u bilježnicama, pretražuje čak i tekst na slikama i rukom pisani tekst.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bilježnicu možete umetati Ispite i kvizove izrađene u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Forms</a:t>
            </a:r>
            <a:r>
              <a:rPr lang="hr-H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aplikaciji.</a:t>
            </a:r>
            <a:endParaRPr lang="hr-H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65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Ako ste na prvo pitanje odgovorili sa DA, onda to u startu ne može biti kolaborativno učenje. Ako ste odgovorili sa NE pitate se sljedeće pitanje.</a:t>
            </a:r>
          </a:p>
          <a:p>
            <a:r>
              <a:rPr lang="hr-HR" dirty="0"/>
              <a:t>Ako ste na drugo pitanje odgovorili sa NE, to je u redu, možda samo trebaju jedan drugome dati povratnu informaciju.</a:t>
            </a:r>
          </a:p>
          <a:p>
            <a:r>
              <a:rPr lang="hr-HR" dirty="0"/>
              <a:t>Ne moraju svi odgovori biti DA, ali s ovim pitanjima i uključenim ishodima učenja lakše će biti napraviti vrednovanje kolaborativnog rada.</a:t>
            </a:r>
          </a:p>
          <a:p>
            <a:r>
              <a:rPr lang="hr-HR" dirty="0"/>
              <a:t>Vi im morate omogućiti da podijele odgovornost, da u radu ovise jedan o drugome, da zajednički donose bitne odluke i time imate dokaz da ste postigli ciljeve zajedničkog učenja.</a:t>
            </a:r>
          </a:p>
          <a:p>
            <a:r>
              <a:rPr lang="hr-HR" dirty="0"/>
              <a:t>Vjerojatno ste mnogo puta organizirali rad u grupama, ali kada biste sad postavili ova pitanja, vidjeli biste da ste mogli i drugačije organizirati.</a:t>
            </a:r>
          </a:p>
          <a:p>
            <a:r>
              <a:rPr lang="hr-HR" dirty="0"/>
              <a:t>Ova četiri pitanja grade kolaboraciju od početka za razliku od toga da ste na kraju uvidjeli „a mogla sam još i …”</a:t>
            </a:r>
          </a:p>
          <a:p>
            <a:r>
              <a:rPr lang="hr-HR" dirty="0"/>
              <a:t>Mnogi misle da je poučavanje kreativan posao i znate što „pali” u određenom trenutku, ali ako imate strukturu lakše ćete na kraju provjeriti jeste li ostvarili svoje ciljeve, jesu li učenici ostvarili ishode učenja.</a:t>
            </a:r>
          </a:p>
          <a:p>
            <a:r>
              <a:rPr lang="hr-HR" dirty="0"/>
              <a:t>Barem na dva od ovih pitanja bi trebalo biti odgovoreno sa DA da bi se učenje smatralo kolaborativnim.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41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Brojevi od 1 do 5 nisu bodovi (znam da učitelji najviše vole bodovati).</a:t>
            </a:r>
          </a:p>
          <a:p>
            <a:r>
              <a:rPr lang="hr-HR" dirty="0"/>
              <a:t>To je više kao nekakva šifra proizvoda, bar kod u dućanu. Znate koje artikle imate u košarici.</a:t>
            </a:r>
          </a:p>
          <a:p>
            <a:r>
              <a:rPr lang="hr-HR" dirty="0"/>
              <a:t>Ovu rubriku možete koristiti i za dizajniranje kolaborativnog učenja i za vrednovanje kasnije.</a:t>
            </a:r>
          </a:p>
          <a:p>
            <a:r>
              <a:rPr lang="hr-HR" dirty="0"/>
              <a:t>Ovo su koraci koji vam daju strukturu i olakšavaju i dizajniranje i vrednovanje kolaborativnog učenja.</a:t>
            </a:r>
          </a:p>
          <a:p>
            <a:r>
              <a:rPr lang="hr-HR" dirty="0"/>
              <a:t>Također ovakva struktura omogućava učenicima da znaju što od njih očekujemo tijekom rada i kako će biti vrednovani.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22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Svatko tko poučava dobro zna da u procesu poučavanja nekoga drugoga, bolje razumijete temu onoga što poučavate sami. </a:t>
            </a:r>
          </a:p>
          <a:p>
            <a:r>
              <a:rPr lang="hr-HR" dirty="0"/>
              <a:t>Procjena bi trebala potaknuti učenike da iskoriste ovaj proces. Učinkovitost poruke koja se daje učenicima također je ključna za izradu i provedbu vrednovanja. </a:t>
            </a:r>
          </a:p>
          <a:p>
            <a:r>
              <a:rPr lang="hr-HR" dirty="0"/>
              <a:t>Povratne informacije vezane uz vrednovanje moraju biti kratke, jasne i pravodobne. </a:t>
            </a:r>
          </a:p>
          <a:p>
            <a:r>
              <a:rPr lang="hr-HR" dirty="0" err="1"/>
              <a:t>Samovrednovanje</a:t>
            </a:r>
            <a:r>
              <a:rPr lang="hr-HR" dirty="0"/>
              <a:t> i ocjena vršnjaka mogu biti brze, pravodobne i objektivne pri ocjenjivanju kolaborativnog učenja ako:</a:t>
            </a:r>
          </a:p>
          <a:p>
            <a:r>
              <a:rPr lang="hr-HR" dirty="0"/>
              <a:t>(1) provodi se paralelno s aktivnostima učenja,</a:t>
            </a:r>
          </a:p>
          <a:p>
            <a:r>
              <a:rPr lang="hr-HR" dirty="0"/>
              <a:t>(2) koristi isti jezik koji koriste sudionici grupe,</a:t>
            </a:r>
          </a:p>
          <a:p>
            <a:r>
              <a:rPr lang="hr-HR" dirty="0"/>
              <a:t>(3) provodi se diplomatski kako ne bi stvorio prepreke u društvenom odnosu skupine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6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kraju nekog projekta/ kolaborativnog učenja učenici trebaju izraditi plakat, web stranicu, video, multimedijsku prezentaciju,... Da pokažu što su naučili.</a:t>
            </a:r>
          </a:p>
          <a:p>
            <a:r>
              <a:rPr lang="hr-HR" dirty="0"/>
              <a:t>Mogu koristiti blog ili </a:t>
            </a:r>
            <a:r>
              <a:rPr lang="hr-HR" dirty="0" err="1"/>
              <a:t>padlet</a:t>
            </a:r>
            <a:r>
              <a:rPr lang="hr-HR" dirty="0"/>
              <a:t> i na taj način usporediti ga s početnim fazama njihova učenja, vidjeti gdje su razvili nove kompetencije i identificirali područja za poboljšanje ili daljnje učenje.</a:t>
            </a:r>
          </a:p>
          <a:p>
            <a:r>
              <a:rPr lang="hr-HR" dirty="0"/>
              <a:t>Preispitivanjem rada drugih učenika i uspoređivanjem s vlastitim radom, mogu razmišljati o tome kako su drugi pronašli drugačije rješenje zadanog zadatka i na taj način pomoći jedni drugima.</a:t>
            </a:r>
          </a:p>
          <a:p>
            <a:r>
              <a:rPr lang="hr-HR" dirty="0"/>
              <a:t>Kao nastavnicima, najveći izazov u kolaborativnom učenju leži u </a:t>
            </a:r>
            <a:r>
              <a:rPr lang="hr-HR" dirty="0" err="1"/>
              <a:t>sumativnoj</a:t>
            </a:r>
            <a:r>
              <a:rPr lang="hr-HR" dirty="0"/>
              <a:t> procjeni. Mnogi od vas će se složiti da je ocjenjivanje najgori dio našeg posla! </a:t>
            </a:r>
          </a:p>
          <a:p>
            <a:r>
              <a:rPr lang="hr-HR" dirty="0"/>
              <a:t>Ponekad je teško uvjeriti djecu da se ne bi trebali poistovjetiti s ocjenom i osjećati se frustrirano. </a:t>
            </a:r>
          </a:p>
          <a:p>
            <a:r>
              <a:rPr lang="hr-HR" dirty="0"/>
              <a:t>Ocjena može odrediti razinu pojedinačne izvedbe, ali sigurno nije ocjena ljudskog bića kao cjeline.</a:t>
            </a:r>
          </a:p>
          <a:p>
            <a:r>
              <a:rPr lang="hr-HR" dirty="0"/>
              <a:t>Kad ocjenjujete kolaborativno učenje osjećate se kao da ste trener i sudac istovremeno. Budući da ih vodite kao trener, osjećate se da ste dio tima.</a:t>
            </a:r>
          </a:p>
          <a:p>
            <a:r>
              <a:rPr lang="hr-HR" dirty="0"/>
              <a:t>Zato treba učenicima što češće prepustiti da vrednuju rad jedni drugima. Za brze provjere može se koristiti </a:t>
            </a:r>
            <a:r>
              <a:rPr lang="hr-HR" dirty="0" err="1"/>
              <a:t>Kahoot</a:t>
            </a:r>
            <a:r>
              <a:rPr lang="hr-HR" dirty="0"/>
              <a:t> ili </a:t>
            </a:r>
            <a:r>
              <a:rPr lang="hr-HR" dirty="0" err="1"/>
              <a:t>Socrative</a:t>
            </a:r>
            <a:r>
              <a:rPr lang="hr-HR" dirty="0"/>
              <a:t>. Može biti i anonimno.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32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Naglasak bi trebao biti na vrednovanju vještina timskog rada i rezultatima koje je grupa postigla.</a:t>
            </a:r>
          </a:p>
          <a:p>
            <a:r>
              <a:rPr lang="hr-HR" dirty="0"/>
              <a:t>Ako je ocjenjivanje na kraju sata tada treba biti kratko i jednostavno.</a:t>
            </a:r>
          </a:p>
          <a:p>
            <a:r>
              <a:rPr lang="hr-HR" dirty="0"/>
              <a:t>Ako želimo dati informaciju o napretku tada možemo koristiti neke digitalne alate, grafikone, tablice.</a:t>
            </a:r>
          </a:p>
          <a:p>
            <a:r>
              <a:rPr lang="hr-HR" dirty="0"/>
              <a:t>Dobri kontrolni popisi su točni, učinkoviti, dobro ciljani i jednostavni za upotrebu u svim situacijama, pružaju jasne naznake o najkritičnijim i najvažnijim aspektima te su prije svega praktične (opaska: </a:t>
            </a:r>
            <a:r>
              <a:rPr lang="hr-HR" dirty="0" err="1"/>
              <a:t>avio</a:t>
            </a:r>
            <a:r>
              <a:rPr lang="hr-HR" dirty="0"/>
              <a:t> kompanije/medicina dokumentarac)</a:t>
            </a:r>
          </a:p>
          <a:p>
            <a:r>
              <a:rPr lang="hr-HR" dirty="0"/>
              <a:t>Rubrika je alat za ocjenjivanje koji navodi kriterije za dio rada i artikulira gradacije kvalitete za svaki kriterij, od odlične do loše.</a:t>
            </a:r>
          </a:p>
          <a:p>
            <a:r>
              <a:rPr lang="hr-HR" dirty="0"/>
              <a:t>Rubrike su vrlo korisne budući da su fleksibilne i učinkovite za samostalno i usporedno ocjenjivanje. Nastavnici ih također mogu koristiti da daju formativnu ocjenu ako su opisi dovoljno jasni i objektivni.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62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Jedini izvor informacija koji ostali učenici iz grupe imaju je jedan učenik iz grupe. Moraju jedni druge pažljivo slušati.</a:t>
            </a:r>
          </a:p>
          <a:p>
            <a:r>
              <a:rPr lang="hr-HR" dirty="0"/>
              <a:t>Ekspertne skupine su jako korisne učenicima koji ne znaju kako početi, mogu se savjetovati s drugim specijalistima.</a:t>
            </a:r>
          </a:p>
          <a:p>
            <a:r>
              <a:rPr lang="hr-HR" dirty="0"/>
              <a:t>Specijalisti poučavaju članove svoje grupe o svojoj temi.</a:t>
            </a:r>
          </a:p>
          <a:p>
            <a:r>
              <a:rPr lang="hr-HR" dirty="0"/>
              <a:t>Prednosti: </a:t>
            </a:r>
          </a:p>
          <a:p>
            <a:pPr marL="171450" indent="-171450">
              <a:buFontTx/>
              <a:buChar char="-"/>
            </a:pPr>
            <a:r>
              <a:rPr lang="hr-HR" dirty="0"/>
              <a:t>Potiče se slušanje, angažman, empatija</a:t>
            </a:r>
          </a:p>
          <a:p>
            <a:pPr marL="171450" indent="-171450">
              <a:buFontTx/>
              <a:buChar char="-"/>
            </a:pPr>
            <a:r>
              <a:rPr lang="hr-HR" dirty="0"/>
              <a:t>Članovi grupe rade kolaborativno na ostvarivanju zajedničkog cilja, ovise jedni o drugima</a:t>
            </a:r>
          </a:p>
          <a:p>
            <a:pPr marL="171450" indent="-171450">
              <a:buFontTx/>
              <a:buChar char="-"/>
            </a:pPr>
            <a:r>
              <a:rPr lang="hr-HR" dirty="0"/>
              <a:t>Cijene rad jedan drugoga</a:t>
            </a:r>
          </a:p>
          <a:p>
            <a:pPr marL="0" indent="0">
              <a:buFontTx/>
              <a:buNone/>
            </a:pPr>
            <a:r>
              <a:rPr lang="hr-HR" dirty="0"/>
              <a:t>Nastavnik je facilitator, obilazi grupe, ako treba intervenira</a:t>
            </a:r>
          </a:p>
          <a:p>
            <a:pPr marL="0" indent="0">
              <a:buFontTx/>
              <a:buNone/>
            </a:pPr>
            <a:r>
              <a:rPr lang="hr-HR" dirty="0"/>
              <a:t>Na kraju sata učenici rješavaju kviz, anketu o radu drugih članova, dobivaju povratnu informaciju ne samo o usvojenosti sadržaja, nego i o svom radu unutar skupine.</a:t>
            </a:r>
          </a:p>
          <a:p>
            <a:pPr marL="0" indent="0">
              <a:buFontTx/>
              <a:buNone/>
            </a:pPr>
            <a:r>
              <a:rPr lang="hr-HR" dirty="0"/>
              <a:t>Ova metoda se jednostavno provodi, može se provesti čak i na jednom školskom satu, primjenjiva je na različite predmete i može se kombinirati s različitim strategijama poučavanja</a:t>
            </a:r>
          </a:p>
          <a:p>
            <a:pPr marL="171450" indent="-171450">
              <a:buFontTx/>
              <a:buChar char="-"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305F9-147D-4216-BD3D-0268FC132E1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14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365.skole.h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laboratorij.carnet.h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345230"/>
            <a:ext cx="7772400" cy="1221640"/>
          </a:xfrm>
        </p:spPr>
        <p:txBody>
          <a:bodyPr/>
          <a:lstStyle/>
          <a:p>
            <a:r>
              <a:rPr lang="hr-HR" dirty="0"/>
              <a:t>Kolaborativno učenje </a:t>
            </a:r>
            <a:br>
              <a:rPr lang="hr-HR" dirty="0"/>
            </a:br>
            <a:r>
              <a:rPr lang="hr-HR" dirty="0"/>
              <a:t>u digitalnom okruženju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300" y="5719575"/>
            <a:ext cx="6400800" cy="76352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Renata Pintar, prof.</a:t>
            </a:r>
          </a:p>
          <a:p>
            <a:r>
              <a:rPr lang="hr-HR" dirty="0"/>
              <a:t>Barbara Knežević, prof.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3A232-9DF1-4A93-B092-94F9D9C2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Što ocijeniti i kako?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E9FA2D-0008-4405-8EBB-9E56001164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ŠTO?</a:t>
            </a:r>
          </a:p>
          <a:p>
            <a:r>
              <a:rPr lang="hr-HR" dirty="0"/>
              <a:t>Individualne i kolektivne ishode</a:t>
            </a:r>
          </a:p>
          <a:p>
            <a:r>
              <a:rPr lang="hr-HR" dirty="0"/>
              <a:t>Cilj skupine</a:t>
            </a:r>
          </a:p>
          <a:p>
            <a:r>
              <a:rPr lang="hr-HR" dirty="0"/>
              <a:t>Dovršenost zadatka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A6E9D45-D481-49D9-A814-D1E17B709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KAKO?</a:t>
            </a:r>
          </a:p>
          <a:p>
            <a:r>
              <a:rPr lang="hr-HR" dirty="0"/>
              <a:t>Kontrolni popis</a:t>
            </a:r>
          </a:p>
          <a:p>
            <a:r>
              <a:rPr lang="hr-HR" dirty="0"/>
              <a:t>Kviz</a:t>
            </a:r>
          </a:p>
          <a:p>
            <a:r>
              <a:rPr lang="hr-HR" dirty="0"/>
              <a:t>Umna mapa</a:t>
            </a:r>
          </a:p>
          <a:p>
            <a:r>
              <a:rPr lang="hr-HR" dirty="0" err="1"/>
              <a:t>Portfolio</a:t>
            </a:r>
            <a:endParaRPr lang="hr-HR" dirty="0"/>
          </a:p>
          <a:p>
            <a:r>
              <a:rPr lang="hr-HR" dirty="0"/>
              <a:t>Rubrika</a:t>
            </a:r>
          </a:p>
        </p:txBody>
      </p:sp>
    </p:spTree>
    <p:extLst>
      <p:ext uri="{BB962C8B-B14F-4D97-AF65-F5344CB8AC3E}">
        <p14:creationId xmlns:p14="http://schemas.microsoft.com/office/powerpoint/2010/main" val="246032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E888D31-E6A6-4574-A0CC-5B156C93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/>
              <a:t>Metoda slagalice „</a:t>
            </a:r>
            <a:r>
              <a:rPr lang="hr-HR" sz="4000" dirty="0" err="1"/>
              <a:t>jigsaw</a:t>
            </a:r>
            <a:r>
              <a:rPr lang="hr-HR" sz="4000" dirty="0"/>
              <a:t>”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B968200-3D1D-421B-9D35-DEC77965F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Visoko strukturirana metoda</a:t>
            </a:r>
          </a:p>
          <a:p>
            <a:r>
              <a:rPr lang="hr-HR" sz="3600" dirty="0"/>
              <a:t>Neophodna međuovisnost</a:t>
            </a:r>
          </a:p>
          <a:p>
            <a:r>
              <a:rPr lang="hr-HR" sz="3600" dirty="0"/>
              <a:t>Vršnjačko poučavanje</a:t>
            </a:r>
          </a:p>
          <a:p>
            <a:r>
              <a:rPr lang="hr-HR" sz="3600" dirty="0"/>
              <a:t>Nastavnik je facilitator</a:t>
            </a:r>
          </a:p>
        </p:txBody>
      </p:sp>
    </p:spTree>
    <p:extLst>
      <p:ext uri="{BB962C8B-B14F-4D97-AF65-F5344CB8AC3E}">
        <p14:creationId xmlns:p14="http://schemas.microsoft.com/office/powerpoint/2010/main" val="27880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E5ED9E-CE73-45C1-9804-7AC3C5AE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/>
              <a:t>Primjer – povijest; 2. svjetski rat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D3F7D7-A410-418C-8085-5358B77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rade u grupama po 4</a:t>
            </a:r>
          </a:p>
          <a:p>
            <a:r>
              <a:rPr lang="hr-HR" dirty="0"/>
              <a:t>Učenik 1 istražuje Hitlerov uspon u predratnoj Njemačkoj</a:t>
            </a:r>
          </a:p>
          <a:p>
            <a:r>
              <a:rPr lang="hr-HR" dirty="0"/>
              <a:t>Učenik 2 istražuje koncentracijske logore</a:t>
            </a:r>
          </a:p>
          <a:p>
            <a:r>
              <a:rPr lang="hr-HR" dirty="0"/>
              <a:t>Učenik 3 istražuje ulogu saveznika</a:t>
            </a:r>
          </a:p>
          <a:p>
            <a:r>
              <a:rPr lang="hr-HR" dirty="0"/>
              <a:t>Učenik 4 istražuje razvoj atomske bombe i </a:t>
            </a:r>
            <a:br>
              <a:rPr lang="hr-HR" dirty="0"/>
            </a:br>
            <a:r>
              <a:rPr lang="hr-HR" dirty="0"/>
              <a:t>računala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05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12C64C-4DFD-40CD-9A40-0697C1AA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 – povijest; 2. svjetski rat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A39DB6-967F-4579-BD31-FF2F1728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istraživanja svaki učenik se sastaje sa „specijalistima” za svoju temu iz drugih grupa i čine „ekspertnu skupinu”</a:t>
            </a:r>
          </a:p>
          <a:p>
            <a:r>
              <a:rPr lang="hr-HR" dirty="0"/>
              <a:t>Međusobno uspoređuju materijale, dopunjavaju, ispravljaju jedan drugoga</a:t>
            </a:r>
          </a:p>
          <a:p>
            <a:r>
              <a:rPr lang="hr-HR" dirty="0"/>
              <a:t>„Specijalisti” podnose izvješće svojoj početnoj </a:t>
            </a:r>
            <a:br>
              <a:rPr lang="hr-HR" dirty="0"/>
            </a:br>
            <a:r>
              <a:rPr lang="hr-HR" dirty="0"/>
              <a:t>grupi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79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B94086F-B4D4-41C9-85E0-1D64EE48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Digitalni alati za kolaborativno učenje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9EF3E0B-53E0-4047-870E-C94007B6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8425"/>
            <a:ext cx="8390540" cy="4525963"/>
          </a:xfrm>
        </p:spPr>
        <p:txBody>
          <a:bodyPr/>
          <a:lstStyle/>
          <a:p>
            <a:r>
              <a:rPr lang="hr-HR" dirty="0">
                <a:hlinkClick r:id="rId3"/>
              </a:rPr>
              <a:t>http://office365.skole.hr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(</a:t>
            </a:r>
            <a:r>
              <a:rPr lang="hr-HR" dirty="0" err="1">
                <a:solidFill>
                  <a:srgbClr val="FF0000"/>
                </a:solidFill>
              </a:rPr>
              <a:t>Class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Notebook</a:t>
            </a:r>
            <a:r>
              <a:rPr lang="hr-HR" dirty="0"/>
              <a:t>, OneNote, </a:t>
            </a:r>
            <a:r>
              <a:rPr lang="hr-HR" dirty="0" err="1"/>
              <a:t>Yammer</a:t>
            </a:r>
            <a:r>
              <a:rPr lang="hr-HR" dirty="0"/>
              <a:t>, </a:t>
            </a:r>
            <a:r>
              <a:rPr lang="hr-HR" dirty="0" err="1"/>
              <a:t>OneDrive</a:t>
            </a:r>
            <a:r>
              <a:rPr lang="hr-HR" dirty="0"/>
              <a:t>, </a:t>
            </a:r>
            <a:r>
              <a:rPr lang="hr-HR" dirty="0" err="1"/>
              <a:t>Teams</a:t>
            </a:r>
            <a:r>
              <a:rPr lang="hr-HR" dirty="0"/>
              <a:t>)</a:t>
            </a:r>
          </a:p>
          <a:p>
            <a:r>
              <a:rPr lang="hr-HR" dirty="0"/>
              <a:t>Skype</a:t>
            </a:r>
          </a:p>
          <a:p>
            <a:r>
              <a:rPr lang="hr-HR" dirty="0"/>
              <a:t>Google </a:t>
            </a:r>
            <a:r>
              <a:rPr lang="hr-HR" dirty="0" err="1"/>
              <a:t>Drive</a:t>
            </a:r>
            <a:endParaRPr lang="hr-HR" dirty="0"/>
          </a:p>
          <a:p>
            <a:r>
              <a:rPr lang="hr-HR" dirty="0" err="1"/>
              <a:t>Edmodo</a:t>
            </a:r>
            <a:endParaRPr lang="hr-HR" dirty="0"/>
          </a:p>
          <a:p>
            <a:r>
              <a:rPr lang="hr-HR" dirty="0" err="1"/>
              <a:t>Wikispaces</a:t>
            </a:r>
            <a:endParaRPr lang="hr-HR" dirty="0"/>
          </a:p>
          <a:p>
            <a:r>
              <a:rPr lang="hr-HR" dirty="0" err="1"/>
              <a:t>Padlet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http://e-laboratorij.carnet.hr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595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84C666-2D5A-41D5-8AC7-CB300AD2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One Note/</a:t>
            </a:r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Notebook</a:t>
            </a:r>
            <a:r>
              <a:rPr lang="hr-HR" b="1" dirty="0"/>
              <a:t>  (</a:t>
            </a:r>
            <a:r>
              <a:rPr lang="hr-HR" b="1" dirty="0" err="1"/>
              <a:t>eBilježnica</a:t>
            </a:r>
            <a:r>
              <a:rPr lang="hr-HR" b="1" dirty="0"/>
              <a:t>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736499-9EBA-4B7E-8843-3B488962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Najšira primjena u obrazovanju</a:t>
            </a:r>
          </a:p>
          <a:p>
            <a:r>
              <a:rPr lang="hr-HR" sz="3200" dirty="0"/>
              <a:t>Unos bilješki</a:t>
            </a:r>
          </a:p>
          <a:p>
            <a:r>
              <a:rPr lang="hr-HR" sz="3200" dirty="0"/>
              <a:t>Praćenje zadataka</a:t>
            </a:r>
          </a:p>
          <a:p>
            <a:r>
              <a:rPr lang="hr-HR" sz="3200" dirty="0"/>
              <a:t>Kolaboracija među učenicima</a:t>
            </a:r>
          </a:p>
          <a:p>
            <a:r>
              <a:rPr lang="hr-HR" sz="3200" dirty="0"/>
              <a:t>Kolaboracija s drugim nastavnicima</a:t>
            </a:r>
          </a:p>
          <a:p>
            <a:r>
              <a:rPr lang="hr-HR" sz="3200" dirty="0"/>
              <a:t>Kreiranje i dijeljenje sadržaja</a:t>
            </a:r>
          </a:p>
          <a:p>
            <a:r>
              <a:rPr lang="hr-HR" sz="3200" dirty="0"/>
              <a:t>Multimedijalno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22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FD20B2-41F9-4AD8-8DE1-2166CBB8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Notebook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0DD3B0-F6D0-43E6-9264-46D016AA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Organizacija nastavnih planova</a:t>
            </a:r>
          </a:p>
          <a:p>
            <a:r>
              <a:rPr lang="hr-HR" dirty="0"/>
              <a:t>Organizacija sadržaja predmeta</a:t>
            </a:r>
          </a:p>
          <a:p>
            <a:r>
              <a:rPr lang="hr-HR" dirty="0"/>
              <a:t>Pretraživanje sadržaja</a:t>
            </a:r>
          </a:p>
          <a:p>
            <a:r>
              <a:rPr lang="hr-HR" dirty="0"/>
              <a:t>Automatsko spremanje</a:t>
            </a:r>
          </a:p>
          <a:p>
            <a:r>
              <a:rPr lang="hr-HR" dirty="0"/>
              <a:t>Dostupno s bilo kojeg uređaja</a:t>
            </a:r>
          </a:p>
          <a:p>
            <a:r>
              <a:rPr lang="hr-HR" dirty="0"/>
              <a:t>Prikupljanje zadaća, ispita, radnih materijala</a:t>
            </a:r>
          </a:p>
          <a:p>
            <a:r>
              <a:rPr lang="hr-HR" dirty="0"/>
              <a:t>Nema ispisivanja</a:t>
            </a:r>
          </a:p>
          <a:p>
            <a:r>
              <a:rPr lang="hr-HR" dirty="0"/>
              <a:t>Individualizirana podrška</a:t>
            </a:r>
          </a:p>
          <a:p>
            <a:r>
              <a:rPr lang="hr-HR" dirty="0"/>
              <a:t>Prostor za suradnju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62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CE885F7-375D-4CE1-9985-C85A963D9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F1E5100-4FCB-4801-846D-955D292D4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469"/>
            <a:ext cx="9144000" cy="34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6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D096A1-CE06-492E-9C8F-634C1E11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Prijava u bilježnicu za predmete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AB25852-565B-4269-BE4D-4C2B6E712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" y="1112228"/>
            <a:ext cx="8582851" cy="3233002"/>
          </a:xfrm>
        </p:spPr>
      </p:pic>
    </p:spTree>
    <p:extLst>
      <p:ext uri="{BB962C8B-B14F-4D97-AF65-F5344CB8AC3E}">
        <p14:creationId xmlns:p14="http://schemas.microsoft.com/office/powerpoint/2010/main" val="73669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Što je kolaborativno učenje?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UNESCO definicija:</a:t>
            </a:r>
          </a:p>
          <a:p>
            <a:r>
              <a:rPr lang="hr-HR" dirty="0"/>
              <a:t>Proces usmjeren aktivnom zajedničkom učenju kroz koji učenici s različitim predispozicijama rade zajedno u malim grupama ostvarujući zajednički cilj. </a:t>
            </a:r>
          </a:p>
          <a:p>
            <a:r>
              <a:rPr lang="hr-HR" dirty="0"/>
              <a:t>Doprinosi razvoju vještina vođenja, samovrednovanja, slušanja, prezentiranja, pregovaranja i timskog rada.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B5121-9F3D-4368-91EC-445B12AE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Upišite naziv svoje bilježnice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5263120-F1B6-4CD8-B94C-B9950ACF6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8" y="1443835"/>
            <a:ext cx="9153518" cy="3910702"/>
          </a:xfrm>
        </p:spPr>
      </p:pic>
    </p:spTree>
    <p:extLst>
      <p:ext uri="{BB962C8B-B14F-4D97-AF65-F5344CB8AC3E}">
        <p14:creationId xmlns:p14="http://schemas.microsoft.com/office/powerpoint/2010/main" val="271947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8BCBEA-43F2-4CCD-BF98-A9F91D8B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Grupe sekcije bilježnice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FE3915C-939D-46A6-866E-379FDCDD8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5" y="1233979"/>
            <a:ext cx="7059010" cy="4334480"/>
          </a:xfrm>
        </p:spPr>
      </p:pic>
    </p:spTree>
    <p:extLst>
      <p:ext uri="{BB962C8B-B14F-4D97-AF65-F5344CB8AC3E}">
        <p14:creationId xmlns:p14="http://schemas.microsoft.com/office/powerpoint/2010/main" val="289947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A0A6E6-A019-4E3B-94BE-0D2A0040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Kolaboracija među kolegama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680DD4B-8467-4430-B3CC-E1EC6089A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540"/>
            <a:ext cx="9000445" cy="2968015"/>
          </a:xfrm>
        </p:spPr>
      </p:pic>
    </p:spTree>
    <p:extLst>
      <p:ext uri="{BB962C8B-B14F-4D97-AF65-F5344CB8AC3E}">
        <p14:creationId xmlns:p14="http://schemas.microsoft.com/office/powerpoint/2010/main" val="41347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E37748-3078-4890-A167-38142299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Unos učenika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7E4DB2-8799-4FF9-81D7-984D41BB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443835"/>
            <a:ext cx="9000445" cy="2839836"/>
          </a:xfrm>
        </p:spPr>
      </p:pic>
    </p:spTree>
    <p:extLst>
      <p:ext uri="{BB962C8B-B14F-4D97-AF65-F5344CB8AC3E}">
        <p14:creationId xmlns:p14="http://schemas.microsoft.com/office/powerpoint/2010/main" val="3511801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DAE4D3-9F26-40B4-82C6-D9ED0553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Prilagodba odjeljaka za učenike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557192D-2622-4611-BE7E-881F5766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2" y="1596540"/>
            <a:ext cx="8570798" cy="3471173"/>
          </a:xfrm>
        </p:spPr>
      </p:pic>
    </p:spTree>
    <p:extLst>
      <p:ext uri="{BB962C8B-B14F-4D97-AF65-F5344CB8AC3E}">
        <p14:creationId xmlns:p14="http://schemas.microsoft.com/office/powerpoint/2010/main" val="218568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C2C65-846A-4C99-9C79-1434C1D1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77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Pretpregled</a:t>
            </a:r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BF6D2F1-8B79-44AB-AF00-96BC5E0676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8221"/>
            <a:ext cx="4038600" cy="2423159"/>
          </a:xfr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E7C9A680-0C68-4A9C-85A8-CB4053985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47642"/>
            <a:ext cx="4038600" cy="2464317"/>
          </a:xfrm>
        </p:spPr>
      </p:pic>
    </p:spTree>
    <p:extLst>
      <p:ext uri="{BB962C8B-B14F-4D97-AF65-F5344CB8AC3E}">
        <p14:creationId xmlns:p14="http://schemas.microsoft.com/office/powerpoint/2010/main" val="399435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885CA6-7923-425E-8B2C-29A68DE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Stvaranje bilježnice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F76B6A2-109D-4BAB-8C6D-01EF84E80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1" y="1292311"/>
            <a:ext cx="5875028" cy="3380673"/>
          </a:xfrm>
        </p:spPr>
      </p:pic>
    </p:spTree>
    <p:extLst>
      <p:ext uri="{BB962C8B-B14F-4D97-AF65-F5344CB8AC3E}">
        <p14:creationId xmlns:p14="http://schemas.microsoft.com/office/powerpoint/2010/main" val="246636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ED218-B68A-40C9-8C3C-35608CDB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Obavijest o bilježnici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C6C8A6-BDB6-4B71-9C85-5D063DD02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9" y="1443558"/>
            <a:ext cx="6354062" cy="391532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E771E68-3022-48A9-915E-48D8EF793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7" y="1828576"/>
            <a:ext cx="8497486" cy="320084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F42F0B0-D276-4414-89BD-5DDC51B19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" y="1434481"/>
            <a:ext cx="9034102" cy="33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288D6F-9582-4877-A337-FCA7AC7B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Pristup učenika putem </a:t>
            </a:r>
            <a:r>
              <a:rPr lang="hr-HR" dirty="0" err="1"/>
              <a:t>OneDrive</a:t>
            </a:r>
            <a:r>
              <a:rPr lang="hr-HR" dirty="0"/>
              <a:t>-a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B5BE4B0-8061-43A1-BD65-4A2A0837F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6540"/>
            <a:ext cx="7756538" cy="2189644"/>
          </a:xfrm>
        </p:spPr>
      </p:pic>
    </p:spTree>
    <p:extLst>
      <p:ext uri="{BB962C8B-B14F-4D97-AF65-F5344CB8AC3E}">
        <p14:creationId xmlns:p14="http://schemas.microsoft.com/office/powerpoint/2010/main" val="153093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80DEC5-51DC-41A9-B67B-78E3D436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Upravljanje bilježnicama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4645983-29C5-4EC4-97C9-61236BAF1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249"/>
            <a:ext cx="8229600" cy="3099939"/>
          </a:xfrm>
        </p:spPr>
      </p:pic>
    </p:spTree>
    <p:extLst>
      <p:ext uri="{BB962C8B-B14F-4D97-AF65-F5344CB8AC3E}">
        <p14:creationId xmlns:p14="http://schemas.microsoft.com/office/powerpoint/2010/main" val="29989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457650-A679-40F6-B7E1-1A923510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380211"/>
            <a:ext cx="6710784" cy="863788"/>
          </a:xfrm>
        </p:spPr>
        <p:txBody>
          <a:bodyPr/>
          <a:lstStyle/>
          <a:p>
            <a:r>
              <a:rPr lang="hr-HR" dirty="0"/>
              <a:t>Dobrobiti kolaborativnog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CC32F7-FA22-4B93-859E-55EA485A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37" y="1443835"/>
            <a:ext cx="7772477" cy="4275740"/>
          </a:xfrm>
        </p:spPr>
        <p:txBody>
          <a:bodyPr/>
          <a:lstStyle/>
          <a:p>
            <a:r>
              <a:rPr lang="hr-HR" dirty="0"/>
              <a:t>Učenik aktivno sudjeluje u zadacima</a:t>
            </a:r>
          </a:p>
          <a:p>
            <a:r>
              <a:rPr lang="hr-HR" dirty="0"/>
              <a:t>Učenje usmjereno na učenika, a ne na sadržaj</a:t>
            </a:r>
          </a:p>
          <a:p>
            <a:r>
              <a:rPr lang="hr-HR" dirty="0"/>
              <a:t>Razvoj </a:t>
            </a:r>
            <a:r>
              <a:rPr lang="hr-HR" dirty="0" err="1"/>
              <a:t>interpersonalnih</a:t>
            </a:r>
            <a:r>
              <a:rPr lang="hr-HR" dirty="0"/>
              <a:t> vještina („</a:t>
            </a:r>
            <a:r>
              <a:rPr lang="hr-HR" dirty="0" err="1"/>
              <a:t>soft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”)</a:t>
            </a:r>
          </a:p>
          <a:p>
            <a:r>
              <a:rPr lang="hr-HR" dirty="0"/>
              <a:t>Dijeljenje korisnih resursa za dani zadatak</a:t>
            </a:r>
          </a:p>
          <a:p>
            <a:r>
              <a:rPr lang="hr-HR" dirty="0"/>
              <a:t>Smanjenje ispitne anksioznosti</a:t>
            </a:r>
          </a:p>
          <a:p>
            <a:r>
              <a:rPr lang="hr-HR" dirty="0"/>
              <a:t>Vježbanje rukovođenja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3398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2270DF-9DDB-4EF8-9E5F-572F048E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Upravljanje bilježnicama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D637EAC-58DC-4B40-AF72-29F17B181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9" y="1138238"/>
            <a:ext cx="6350801" cy="4525962"/>
          </a:xfrm>
        </p:spPr>
      </p:pic>
    </p:spTree>
    <p:extLst>
      <p:ext uri="{BB962C8B-B14F-4D97-AF65-F5344CB8AC3E}">
        <p14:creationId xmlns:p14="http://schemas.microsoft.com/office/powerpoint/2010/main" val="320227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A4E664-DE6A-4F32-B59C-7CE803EA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00"/>
            <a:ext cx="9144000" cy="43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69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CB5A1-F72B-4310-BAC0-1D88F3B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Kreiranje sadržaja u biblioteci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DF8D8E1-2192-498D-AE18-E93D69E87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118"/>
            <a:ext cx="7687173" cy="4069077"/>
          </a:xfrm>
        </p:spPr>
      </p:pic>
    </p:spTree>
    <p:extLst>
      <p:ext uri="{BB962C8B-B14F-4D97-AF65-F5344CB8AC3E}">
        <p14:creationId xmlns:p14="http://schemas.microsoft.com/office/powerpoint/2010/main" val="452195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315E10-0CBD-4364-904A-8376B0B1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58462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Raspodjela sadržaja svim učenicima u razrednoj bilježnici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6208890-DC7B-4246-9CD3-A5596A87F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2" y="1274466"/>
            <a:ext cx="7634715" cy="5521217"/>
          </a:xfrm>
        </p:spPr>
      </p:pic>
    </p:spTree>
    <p:extLst>
      <p:ext uri="{BB962C8B-B14F-4D97-AF65-F5344CB8AC3E}">
        <p14:creationId xmlns:p14="http://schemas.microsoft.com/office/powerpoint/2010/main" val="1903284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E7EEF-99DE-47D3-AD43-967603A5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Distribucija stranice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8BD4A6F-E1C1-44F8-BC9E-D32458C75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1186598"/>
            <a:ext cx="3610337" cy="4991092"/>
          </a:xfrm>
        </p:spPr>
      </p:pic>
    </p:spTree>
    <p:extLst>
      <p:ext uri="{BB962C8B-B14F-4D97-AF65-F5344CB8AC3E}">
        <p14:creationId xmlns:p14="http://schemas.microsoft.com/office/powerpoint/2010/main" val="376168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A7D473-2FB4-4780-8690-602AAE99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Pregled učeničkih radova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A18F33A-0621-46E2-8290-412752399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1142"/>
            <a:ext cx="8229600" cy="3960153"/>
          </a:xfrm>
        </p:spPr>
      </p:pic>
    </p:spTree>
    <p:extLst>
      <p:ext uri="{BB962C8B-B14F-4D97-AF65-F5344CB8AC3E}">
        <p14:creationId xmlns:p14="http://schemas.microsoft.com/office/powerpoint/2010/main" val="319548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B51B60-0486-4CE7-8AC1-D208A49A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Prostor za suradnju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8033948-3668-48E8-82E9-4CD21E48D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138238"/>
            <a:ext cx="8050083" cy="4525962"/>
          </a:xfrm>
        </p:spPr>
      </p:pic>
    </p:spTree>
    <p:extLst>
      <p:ext uri="{BB962C8B-B14F-4D97-AF65-F5344CB8AC3E}">
        <p14:creationId xmlns:p14="http://schemas.microsoft.com/office/powerpoint/2010/main" val="1991243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92524B1-D25F-4219-8853-0AF82673A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1740"/>
            <a:ext cx="6903420" cy="6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4F4669-0E80-4AFE-8ADA-46C5EC19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Kolaborativno učenje / grupni rad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683ECB-8F4E-4A4E-9C83-82C3E6511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aktivno sudjeluju</a:t>
            </a:r>
          </a:p>
          <a:p>
            <a:r>
              <a:rPr lang="hr-HR" dirty="0"/>
              <a:t>Međuovisnost</a:t>
            </a:r>
          </a:p>
          <a:p>
            <a:r>
              <a:rPr lang="hr-HR" dirty="0"/>
              <a:t>Individualna odgovornost</a:t>
            </a:r>
          </a:p>
          <a:p>
            <a:r>
              <a:rPr lang="hr-HR" dirty="0"/>
              <a:t>Rukovodstvo</a:t>
            </a:r>
          </a:p>
          <a:p>
            <a:r>
              <a:rPr lang="hr-HR" dirty="0"/>
              <a:t>Socijalne vještine</a:t>
            </a:r>
          </a:p>
          <a:p>
            <a:r>
              <a:rPr lang="hr-HR" dirty="0"/>
              <a:t>Grupna evaluacija</a:t>
            </a:r>
          </a:p>
          <a:p>
            <a:r>
              <a:rPr lang="hr-HR" dirty="0"/>
              <a:t>Pomaže u pripremi za </a:t>
            </a:r>
            <a:br>
              <a:rPr lang="hr-HR" dirty="0"/>
            </a:br>
            <a:r>
              <a:rPr lang="hr-HR" dirty="0"/>
              <a:t>budući posao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E761F73-D46B-487F-B0A8-D43210D9250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24705" y="1083168"/>
            <a:ext cx="3656012" cy="4525963"/>
          </a:xfrm>
        </p:spPr>
        <p:txBody>
          <a:bodyPr/>
          <a:lstStyle/>
          <a:p>
            <a:r>
              <a:rPr lang="hr-HR" dirty="0"/>
              <a:t>Netko radi sve, netko ne radi ništa</a:t>
            </a:r>
          </a:p>
          <a:p>
            <a:r>
              <a:rPr lang="hr-HR" dirty="0"/>
              <a:t>Nema međuovisnosti</a:t>
            </a:r>
          </a:p>
          <a:p>
            <a:r>
              <a:rPr lang="hr-HR" dirty="0"/>
              <a:t>Jedan vođa grupe</a:t>
            </a:r>
          </a:p>
          <a:p>
            <a:r>
              <a:rPr lang="hr-HR" dirty="0"/>
              <a:t>Nema grupne evaluacije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705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432177-B15B-4A0C-91A4-C18D39F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400" dirty="0"/>
              <a:t>4 pitanja ????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B1DE3A-61B3-4695-AF94-0012E557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88" y="1901950"/>
            <a:ext cx="822960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sz="4400" dirty="0">
                <a:solidFill>
                  <a:srgbClr val="FF0000"/>
                </a:solidFill>
              </a:rPr>
              <a:t>Rade li zajedno?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400" dirty="0">
                <a:solidFill>
                  <a:srgbClr val="FF0000"/>
                </a:solidFill>
              </a:rPr>
              <a:t>Dijele li odgovornost?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400" dirty="0">
                <a:solidFill>
                  <a:srgbClr val="FF0000"/>
                </a:solidFill>
              </a:rPr>
              <a:t>Donose li bitne odluke?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400" dirty="0">
                <a:solidFill>
                  <a:srgbClr val="FF0000"/>
                </a:solidFill>
              </a:rPr>
              <a:t>Je li rad međuovisan?</a:t>
            </a:r>
          </a:p>
        </p:txBody>
      </p:sp>
    </p:spTree>
    <p:extLst>
      <p:ext uri="{BB962C8B-B14F-4D97-AF65-F5344CB8AC3E}">
        <p14:creationId xmlns:p14="http://schemas.microsoft.com/office/powerpoint/2010/main" val="8804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F5A72E-2916-41DB-8568-5A45203C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osmisliti kolaborativno učenje?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D45F34-86DA-4E3C-8959-9AC71810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Radi li u paru/grupi?</a:t>
            </a:r>
          </a:p>
          <a:p>
            <a:r>
              <a:rPr lang="hr-HR" dirty="0"/>
              <a:t>Dijele li odgovornost za rad?</a:t>
            </a:r>
          </a:p>
          <a:p>
            <a:r>
              <a:rPr lang="hr-HR" dirty="0"/>
              <a:t>Donose li bitne odluke?</a:t>
            </a:r>
          </a:p>
          <a:p>
            <a:r>
              <a:rPr lang="hr-HR" dirty="0"/>
              <a:t>Je li rad međuovisan?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FF0000"/>
                </a:solidFill>
              </a:rPr>
              <a:t>Barem dva DA!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012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8CE1886-DDD8-4D44-B1D3-B3094208B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0"/>
            <a:ext cx="763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1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2C55D3-86AB-4112-9A87-D4FF05E3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vrednovati kolaborativno učenje?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658933-B8AD-4D20-976D-32C5AE74C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obeshrabriti učenika</a:t>
            </a:r>
          </a:p>
          <a:p>
            <a:r>
              <a:rPr lang="hr-HR" dirty="0"/>
              <a:t>Ne poticati natjecanje</a:t>
            </a:r>
          </a:p>
          <a:p>
            <a:r>
              <a:rPr lang="hr-HR" dirty="0"/>
              <a:t>Provoditi paralelno s aktivnostima učenja</a:t>
            </a:r>
          </a:p>
          <a:p>
            <a:r>
              <a:rPr lang="hr-HR" dirty="0"/>
              <a:t>Koristiti jezik koji koriste učenici</a:t>
            </a:r>
          </a:p>
          <a:p>
            <a:r>
              <a:rPr lang="hr-HR" dirty="0"/>
              <a:t>Provoditi diplomatski</a:t>
            </a:r>
          </a:p>
          <a:p>
            <a:r>
              <a:rPr lang="hr-HR" dirty="0"/>
              <a:t>Mora imati smisla i za one koje vrednujete</a:t>
            </a:r>
          </a:p>
          <a:p>
            <a:r>
              <a:rPr lang="hr-HR" dirty="0"/>
              <a:t>Formativno/</a:t>
            </a:r>
            <a:r>
              <a:rPr lang="hr-HR" dirty="0" err="1"/>
              <a:t>sumativno</a:t>
            </a:r>
            <a:r>
              <a:rPr lang="hr-HR" dirty="0"/>
              <a:t>/</a:t>
            </a:r>
            <a:r>
              <a:rPr lang="hr-HR" dirty="0" err="1"/>
              <a:t>samovrednovanje</a:t>
            </a:r>
            <a:r>
              <a:rPr lang="hr-HR" dirty="0"/>
              <a:t>???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199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B68A6-7640-4B1E-87BE-1EA7B0DD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Vršnjačko vrednovanje (</a:t>
            </a:r>
            <a:r>
              <a:rPr lang="hr-HR" dirty="0" err="1"/>
              <a:t>peer</a:t>
            </a:r>
            <a:r>
              <a:rPr lang="hr-HR" dirty="0"/>
              <a:t> </a:t>
            </a:r>
            <a:r>
              <a:rPr lang="hr-HR" dirty="0" err="1"/>
              <a:t>reviews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133FC5-4248-45D7-BBFB-092223330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Osvrt na rad ostalih članova skupine</a:t>
            </a:r>
          </a:p>
          <a:p>
            <a:r>
              <a:rPr lang="hr-HR" dirty="0"/>
              <a:t>Konstruktivna povratna informacija među članovima skupine</a:t>
            </a:r>
          </a:p>
          <a:p>
            <a:r>
              <a:rPr lang="hr-HR" dirty="0"/>
              <a:t>Nasumični odabir</a:t>
            </a:r>
          </a:p>
          <a:p>
            <a:r>
              <a:rPr lang="hr-HR" dirty="0"/>
              <a:t>Komunikacija učenik-nastavnik, učenik-učenik</a:t>
            </a:r>
          </a:p>
          <a:p>
            <a:r>
              <a:rPr lang="hr-HR" dirty="0"/>
              <a:t>Platforma (One Note, </a:t>
            </a:r>
            <a:r>
              <a:rPr lang="hr-HR" dirty="0" err="1"/>
              <a:t>Yammer</a:t>
            </a:r>
            <a:r>
              <a:rPr lang="hr-HR" dirty="0"/>
              <a:t>, </a:t>
            </a:r>
            <a:r>
              <a:rPr lang="hr-HR" dirty="0" err="1"/>
              <a:t>Edmodo</a:t>
            </a:r>
            <a:r>
              <a:rPr lang="hr-HR" dirty="0"/>
              <a:t>,…)</a:t>
            </a:r>
          </a:p>
          <a:p>
            <a:r>
              <a:rPr lang="hr-HR" dirty="0"/>
              <a:t>Obrazac za  vrednovanje i </a:t>
            </a:r>
            <a:br>
              <a:rPr lang="hr-HR" dirty="0"/>
            </a:br>
            <a:r>
              <a:rPr lang="hr-HR" dirty="0" err="1"/>
              <a:t>samovrednovanje</a:t>
            </a:r>
            <a:r>
              <a:rPr lang="hr-HR" dirty="0"/>
              <a:t> (</a:t>
            </a:r>
            <a:r>
              <a:rPr lang="hr-HR" dirty="0" err="1"/>
              <a:t>Forms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0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F46B6E-A368-4693-ABB3-9E3DD0F298E9}"/>
</file>

<file path=customXml/itemProps2.xml><?xml version="1.0" encoding="utf-8"?>
<ds:datastoreItem xmlns:ds="http://schemas.openxmlformats.org/officeDocument/2006/customXml" ds:itemID="{3BA6D6CF-BE41-4F2D-BFC0-F49DA9434D20}"/>
</file>

<file path=customXml/itemProps3.xml><?xml version="1.0" encoding="utf-8"?>
<ds:datastoreItem xmlns:ds="http://schemas.openxmlformats.org/officeDocument/2006/customXml" ds:itemID="{F1219821-8A4A-430E-AAA6-6B47F2C1EDB1}"/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3078</Words>
  <Application>Microsoft Office PowerPoint</Application>
  <PresentationFormat>Prikaz na zaslonu (4:3)</PresentationFormat>
  <Paragraphs>283</Paragraphs>
  <Slides>37</Slides>
  <Notes>32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Kolaborativno učenje  u digitalnom okruženju</vt:lpstr>
      <vt:lpstr>Što je kolaborativno učenje?</vt:lpstr>
      <vt:lpstr>Dobrobiti kolaborativnog učenja</vt:lpstr>
      <vt:lpstr>Kolaborativno učenje / grupni rad</vt:lpstr>
      <vt:lpstr>4 pitanja ????</vt:lpstr>
      <vt:lpstr>Kako osmisliti kolaborativno učenje?</vt:lpstr>
      <vt:lpstr>PowerPoint prezentacija</vt:lpstr>
      <vt:lpstr>Kako vrednovati kolaborativno učenje?</vt:lpstr>
      <vt:lpstr>Vršnjačko vrednovanje (peer reviews)</vt:lpstr>
      <vt:lpstr>Što ocijeniti i kako?</vt:lpstr>
      <vt:lpstr>Metoda slagalice „jigsaw”</vt:lpstr>
      <vt:lpstr>Primjer – povijest; 2. svjetski rat</vt:lpstr>
      <vt:lpstr>Primjer – povijest; 2. svjetski rat</vt:lpstr>
      <vt:lpstr>Digitalni alati za kolaborativno učenje</vt:lpstr>
      <vt:lpstr>One Note/Class Notebook  (eBilježnica)</vt:lpstr>
      <vt:lpstr>Class Notebook</vt:lpstr>
      <vt:lpstr>PowerPoint prezentacija</vt:lpstr>
      <vt:lpstr>PowerPoint prezentacija</vt:lpstr>
      <vt:lpstr>Prijava u bilježnicu za predmete</vt:lpstr>
      <vt:lpstr>Upišite naziv svoje bilježnice</vt:lpstr>
      <vt:lpstr>Grupe sekcije bilježnice</vt:lpstr>
      <vt:lpstr>Kolaboracija među kolegama</vt:lpstr>
      <vt:lpstr>Unos učenika</vt:lpstr>
      <vt:lpstr>Prilagodba odjeljaka za učenike</vt:lpstr>
      <vt:lpstr>Pretpregled</vt:lpstr>
      <vt:lpstr>Stvaranje bilježnice</vt:lpstr>
      <vt:lpstr>Obavijest o bilježnici</vt:lpstr>
      <vt:lpstr>Pristup učenika putem OneDrive-a</vt:lpstr>
      <vt:lpstr>Upravljanje bilježnicama</vt:lpstr>
      <vt:lpstr>Upravljanje bilježnicama</vt:lpstr>
      <vt:lpstr>PowerPoint prezentacija</vt:lpstr>
      <vt:lpstr>Kreiranje sadržaja u biblioteci</vt:lpstr>
      <vt:lpstr>Raspodjela sadržaja svim učenicima u razrednoj bilježnici</vt:lpstr>
      <vt:lpstr>Distribucija stranice</vt:lpstr>
      <vt:lpstr>Pregled učeničkih radova</vt:lpstr>
      <vt:lpstr>Prostor za suradnju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Renata</cp:lastModifiedBy>
  <cp:revision>74</cp:revision>
  <dcterms:created xsi:type="dcterms:W3CDTF">2013-08-21T19:17:07Z</dcterms:created>
  <dcterms:modified xsi:type="dcterms:W3CDTF">2017-10-13T07:27:03Z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