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  <p:sldMasterId id="2147484020" r:id="rId2"/>
    <p:sldMasterId id="2147484032" r:id="rId3"/>
    <p:sldMasterId id="2147484068" r:id="rId4"/>
    <p:sldMasterId id="2147484080" r:id="rId5"/>
  </p:sldMasterIdLst>
  <p:notesMasterIdLst>
    <p:notesMasterId r:id="rId21"/>
  </p:notesMasterIdLst>
  <p:handoutMasterIdLst>
    <p:handoutMasterId r:id="rId22"/>
  </p:handoutMasterIdLst>
  <p:sldIdLst>
    <p:sldId id="269" r:id="rId6"/>
    <p:sldId id="292" r:id="rId7"/>
    <p:sldId id="293" r:id="rId8"/>
    <p:sldId id="349" r:id="rId9"/>
    <p:sldId id="336" r:id="rId10"/>
    <p:sldId id="278" r:id="rId11"/>
    <p:sldId id="338" r:id="rId12"/>
    <p:sldId id="333" r:id="rId13"/>
    <p:sldId id="337" r:id="rId14"/>
    <p:sldId id="348" r:id="rId15"/>
    <p:sldId id="345" r:id="rId16"/>
    <p:sldId id="324" r:id="rId17"/>
    <p:sldId id="327" r:id="rId18"/>
    <p:sldId id="328" r:id="rId19"/>
    <p:sldId id="335" r:id="rId20"/>
  </p:sldIdLst>
  <p:sldSz cx="9144000" cy="6858000" type="screen4x3"/>
  <p:notesSz cx="10021888" cy="688816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99"/>
    <a:srgbClr val="FFFFCC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ijetli stil 3 - Isticanj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rednji stil 1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89970" autoAdjust="0"/>
  </p:normalViewPr>
  <p:slideViewPr>
    <p:cSldViewPr>
      <p:cViewPr varScale="1">
        <p:scale>
          <a:sx n="76" d="100"/>
          <a:sy n="76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817" cy="344409"/>
          </a:xfrm>
          <a:prstGeom prst="rect">
            <a:avLst/>
          </a:prstGeom>
        </p:spPr>
        <p:txBody>
          <a:bodyPr vert="horz" lIns="96624" tIns="48311" rIns="96624" bIns="48311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5676750" y="0"/>
            <a:ext cx="4342817" cy="344409"/>
          </a:xfrm>
          <a:prstGeom prst="rect">
            <a:avLst/>
          </a:prstGeom>
        </p:spPr>
        <p:txBody>
          <a:bodyPr vert="horz" lIns="96624" tIns="48311" rIns="96624" bIns="48311" rtlCol="0"/>
          <a:lstStyle>
            <a:lvl1pPr algn="r">
              <a:defRPr sz="1300"/>
            </a:lvl1pPr>
          </a:lstStyle>
          <a:p>
            <a:fld id="{E0D16386-76C4-46A2-8C87-801C081A56C7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6542559"/>
            <a:ext cx="4342817" cy="344409"/>
          </a:xfrm>
          <a:prstGeom prst="rect">
            <a:avLst/>
          </a:prstGeom>
        </p:spPr>
        <p:txBody>
          <a:bodyPr vert="horz" lIns="96624" tIns="48311" rIns="96624" bIns="48311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5676750" y="6542559"/>
            <a:ext cx="4342817" cy="344409"/>
          </a:xfrm>
          <a:prstGeom prst="rect">
            <a:avLst/>
          </a:prstGeom>
        </p:spPr>
        <p:txBody>
          <a:bodyPr vert="horz" lIns="96624" tIns="48311" rIns="96624" bIns="48311" rtlCol="0" anchor="b"/>
          <a:lstStyle>
            <a:lvl1pPr algn="r">
              <a:defRPr sz="1300"/>
            </a:lvl1pPr>
          </a:lstStyle>
          <a:p>
            <a:fld id="{190D2BA0-5FF3-474E-990A-77D07A67017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817" cy="344409"/>
          </a:xfrm>
          <a:prstGeom prst="rect">
            <a:avLst/>
          </a:prstGeom>
        </p:spPr>
        <p:txBody>
          <a:bodyPr vert="horz" lIns="96624" tIns="48311" rIns="96624" bIns="48311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5676750" y="0"/>
            <a:ext cx="4342817" cy="344409"/>
          </a:xfrm>
          <a:prstGeom prst="rect">
            <a:avLst/>
          </a:prstGeom>
        </p:spPr>
        <p:txBody>
          <a:bodyPr vert="horz" lIns="96624" tIns="48311" rIns="96624" bIns="48311" rtlCol="0"/>
          <a:lstStyle>
            <a:lvl1pPr algn="r">
              <a:defRPr sz="1300"/>
            </a:lvl1pPr>
          </a:lstStyle>
          <a:p>
            <a:fld id="{0EE1FC80-85A7-42DB-A096-DB481E56ACF0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517525"/>
            <a:ext cx="3443288" cy="2582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4" tIns="48311" rIns="96624" bIns="48311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1002190" y="3271877"/>
            <a:ext cx="8017510" cy="3099674"/>
          </a:xfrm>
          <a:prstGeom prst="rect">
            <a:avLst/>
          </a:prstGeom>
        </p:spPr>
        <p:txBody>
          <a:bodyPr vert="horz" lIns="96624" tIns="48311" rIns="96624" bIns="48311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6542559"/>
            <a:ext cx="4342817" cy="344409"/>
          </a:xfrm>
          <a:prstGeom prst="rect">
            <a:avLst/>
          </a:prstGeom>
        </p:spPr>
        <p:txBody>
          <a:bodyPr vert="horz" lIns="96624" tIns="48311" rIns="96624" bIns="48311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5676750" y="6542559"/>
            <a:ext cx="4342817" cy="344409"/>
          </a:xfrm>
          <a:prstGeom prst="rect">
            <a:avLst/>
          </a:prstGeom>
        </p:spPr>
        <p:txBody>
          <a:bodyPr vert="horz" lIns="96624" tIns="48311" rIns="96624" bIns="48311" rtlCol="0" anchor="b"/>
          <a:lstStyle>
            <a:lvl1pPr algn="r">
              <a:defRPr sz="1300"/>
            </a:lvl1pPr>
          </a:lstStyle>
          <a:p>
            <a:fld id="{F79C0FEA-041E-476B-83E1-B9E0B97C7BA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Znanje se ne može prenositi ovako, da se misli i</a:t>
            </a:r>
            <a:r>
              <a:rPr lang="hr-HR" baseline="0" dirty="0" smtClean="0"/>
              <a:t> riječi učiteljice jednostavno preslikaju u glave učenika poput </a:t>
            </a:r>
            <a:r>
              <a:rPr lang="hr-HR" baseline="0" dirty="0" err="1" smtClean="0"/>
              <a:t>copy</a:t>
            </a:r>
            <a:r>
              <a:rPr lang="hr-HR" baseline="0" dirty="0" smtClean="0"/>
              <a:t>-paste, da svi učenici odmah shvate o čemu ona priča.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0FEA-041E-476B-83E1-B9E0B97C7BA9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300" dirty="0" smtClean="0"/>
              <a:t>nesnalaženje pojedinih učenika u novom okruženju za učenje, </a:t>
            </a:r>
            <a:r>
              <a:rPr lang="hr-HR" sz="1300" i="1" dirty="0" smtClean="0"/>
              <a:t>brzanje</a:t>
            </a:r>
            <a:r>
              <a:rPr lang="hr-HR" sz="1300" dirty="0" smtClean="0"/>
              <a:t> digitalnim materijalom, loše praćenje uputa za rad (čitanje bez razumijevanja);</a:t>
            </a:r>
          </a:p>
          <a:p>
            <a:pPr defTabSz="966236">
              <a:defRPr/>
            </a:pPr>
            <a:r>
              <a:rPr lang="hr-HR" sz="1300" dirty="0" smtClean="0"/>
              <a:t>problem s čitanjem i nerazumijevanje uputa za rad u slabijih učenika i učenika s teškoćama u razvoju, neprestana potreba za pomoći učitelja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0FEA-041E-476B-83E1-B9E0B97C7BA9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236"/>
            <a:r>
              <a:rPr lang="hr-HR" dirty="0" smtClean="0"/>
              <a:t>Da bi učenik usvojio određeni</a:t>
            </a:r>
            <a:r>
              <a:rPr lang="hr-HR" baseline="0" dirty="0" smtClean="0"/>
              <a:t> </a:t>
            </a:r>
            <a:r>
              <a:rPr lang="hr-HR" dirty="0" smtClean="0"/>
              <a:t>nastavni sadržaj,</a:t>
            </a:r>
            <a:r>
              <a:rPr lang="hr-HR" baseline="0" dirty="0" smtClean="0"/>
              <a:t> mora se aktivno uključiti u proces učenja i doći do vlastitih spoznaja.</a:t>
            </a:r>
            <a:endParaRPr lang="hr-HR" dirty="0" smtClean="0"/>
          </a:p>
          <a:p>
            <a:pPr defTabSz="966236"/>
            <a:r>
              <a:rPr lang="hr-HR" dirty="0" smtClean="0"/>
              <a:t>Stoga</a:t>
            </a:r>
            <a:r>
              <a:rPr lang="hr-HR" baseline="0" dirty="0" smtClean="0"/>
              <a:t> se m</a:t>
            </a:r>
            <a:r>
              <a:rPr lang="hr-HR" dirty="0" smtClean="0"/>
              <a:t>oj rad temelji na teoriji konstruktivizma prema kojoj svaki</a:t>
            </a:r>
            <a:r>
              <a:rPr lang="hr-HR" baseline="0" dirty="0" smtClean="0"/>
              <a:t> </a:t>
            </a:r>
            <a:r>
              <a:rPr lang="hr-HR" dirty="0" smtClean="0"/>
              <a:t>učenik</a:t>
            </a:r>
            <a:r>
              <a:rPr lang="hr-HR" baseline="0" dirty="0" smtClean="0"/>
              <a:t> na temelju opažanja i vlastitog iskustva</a:t>
            </a:r>
            <a:r>
              <a:rPr lang="hr-HR" dirty="0" smtClean="0"/>
              <a:t> u svojoj fizičkoj i socijalnoj okolini konstruira znanje jedinstveno za svakog pojedinca.</a:t>
            </a:r>
          </a:p>
          <a:p>
            <a:pPr defTabSz="966236"/>
            <a:r>
              <a:rPr lang="hr-HR" dirty="0" smtClean="0"/>
              <a:t>Strategija učenja za</a:t>
            </a:r>
            <a:r>
              <a:rPr lang="hr-HR" baseline="0" dirty="0" smtClean="0"/>
              <a:t> koju se zalažem je učenje otkrivanjem. Istraživanja su pokazala da se najbolji rezultati postižu vođenim otkrivanjem uz poticanje kognitivne aktivnosti učenika s konkretnim nastavnim ciljem.</a:t>
            </a:r>
            <a:endParaRPr lang="hr-HR" dirty="0" smtClean="0"/>
          </a:p>
          <a:p>
            <a:pPr defTabSz="966236"/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0FEA-041E-476B-83E1-B9E0B97C7BA9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Tehnologiju možemo koristiti frontalno, multimedijski…</a:t>
            </a:r>
            <a:r>
              <a:rPr lang="hr-HR" baseline="0" dirty="0" smtClean="0"/>
              <a:t> za prikaz animacija, simulacija, kvizova.</a:t>
            </a:r>
          </a:p>
          <a:p>
            <a:r>
              <a:rPr lang="hr-HR" baseline="0" dirty="0" smtClean="0"/>
              <a:t>Veća je vrijednost uporabe tehnologije u individualnom radu učenika jer računalo može pružiti jako dobru potporu u učenju (</a:t>
            </a:r>
            <a:r>
              <a:rPr lang="hr-HR" baseline="0" dirty="0" err="1" smtClean="0"/>
              <a:t>scaffolding</a:t>
            </a:r>
            <a:r>
              <a:rPr lang="hr-HR" baseline="0" dirty="0" smtClean="0"/>
              <a:t>).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0FEA-041E-476B-83E1-B9E0B97C7BA9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3C242-3A8E-4218-92D0-E2331CA4707D}" type="slidenum">
              <a:rPr lang="en-US"/>
              <a:pPr/>
              <a:t>5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 short theoretical framework for our ideas.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computer simulation is considered to be extremely suitable learning environment for discovery learning. Some researchers highlight the need for good scaffolding support during discovery learning.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structured or guided discovery learning best supports constructivist learning approach and gives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better results than a pure or unguided discovery learning or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 than traditional learning approach.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researchers recommend the use of dynamic geometry software in mathematics teaching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point out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GeoGebra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an example. Some of the reasons for their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choi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 are: (1) it supports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representations of mathematical objects and enables simple transferring from one mathematical view to another, (2) students have the possibility of interactive dealing with learning objects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</a:t>
            </a:r>
            <a:r>
              <a:rPr lang="hr-H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constructed</a:t>
            </a:r>
            <a:r>
              <a:rPr lang="hr-H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</a:t>
            </a:r>
            <a:r>
              <a:rPr lang="hr-H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(3)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GeoGebra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extremely useful tool for students’ scaffolding support in understanding mathematical concepts and also an excellent motivational tool for learning mathematics.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end, I have to mention that the idea for our </a:t>
            </a:r>
            <a:r>
              <a: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computer-guided discovery learning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</a:t>
            </a:r>
            <a:r>
              <a:rPr lang="en-US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taken from the work of </a:t>
            </a:r>
            <a:r>
              <a:rPr lang="en-US" sz="1200" dirty="0" smtClean="0"/>
              <a:t>Elliott, Sweeney and Irving.</a:t>
            </a:r>
            <a:r>
              <a:rPr lang="en-US" sz="1200" baseline="0" dirty="0" smtClean="0"/>
              <a:t> They developed </a:t>
            </a:r>
            <a:r>
              <a:rPr lang="en-US" sz="1200" dirty="0" smtClean="0"/>
              <a:t>conceptual model of e-learning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 constructivist theory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Pólya’s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heuristic learning strategy. They explored its effectiveness in the natural sciences.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Polyina</a:t>
            </a:r>
            <a:r>
              <a:rPr lang="hr-HR" dirty="0" smtClean="0"/>
              <a:t> strategija rješavanja problema: razumijevanje problema, stvaranje plana, izvršavanje plana, osvrt</a:t>
            </a:r>
          </a:p>
          <a:p>
            <a:r>
              <a:rPr lang="hr-HR" dirty="0" err="1" smtClean="0"/>
              <a:t>Schoenfeldov</a:t>
            </a:r>
            <a:r>
              <a:rPr lang="hr-HR" baseline="0" dirty="0" smtClean="0"/>
              <a:t> model: resursi, heuristika, kontrola, vjerovanja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0FEA-041E-476B-83E1-B9E0B97C7BA9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0FEA-041E-476B-83E1-B9E0B97C7BA9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For example, let</a:t>
            </a:r>
            <a:r>
              <a:rPr lang="en-US" baseline="0" noProof="0" dirty="0" smtClean="0"/>
              <a:t> me show you the digital textbook Pythagorean theorem. Croatian students learn this concept in </a:t>
            </a:r>
            <a:r>
              <a:rPr lang="hr-HR" baseline="0" noProof="0" dirty="0" err="1" smtClean="0"/>
              <a:t>the</a:t>
            </a:r>
            <a:r>
              <a:rPr lang="hr-HR" baseline="0" noProof="0" dirty="0" smtClean="0"/>
              <a:t> </a:t>
            </a:r>
            <a:r>
              <a:rPr lang="en-US" baseline="0" noProof="0" dirty="0" smtClean="0"/>
              <a:t>eight grade, apropos at the year of 14.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 smtClean="0"/>
              <a:t>It has five chapters: basic Pythagorean formula, application to the rectangle, </a:t>
            </a:r>
            <a:r>
              <a:rPr lang="en-US" sz="1200" b="0" i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sosceles triangle, rhombus and trapezoid.</a:t>
            </a:r>
          </a:p>
          <a:p>
            <a:r>
              <a:rPr lang="en-US" noProof="0" dirty="0" smtClean="0"/>
              <a:t>We can go on the Web to see how it works</a:t>
            </a:r>
            <a:r>
              <a:rPr lang="en-US" baseline="0" noProof="0" dirty="0" smtClean="0"/>
              <a:t> with the students</a:t>
            </a:r>
            <a:r>
              <a:rPr lang="en-US" noProof="0" dirty="0" smtClean="0"/>
              <a:t>.….</a:t>
            </a:r>
            <a:endParaRPr lang="en-US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0FEA-041E-476B-83E1-B9E0B97C7BA9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300" dirty="0" smtClean="0"/>
              <a:t>individualiziran pristup svakom učeniku, mogućnost napredovanja učenika tempom koji mu odgovara, mogućnost vraćanja na prethodne nastavne sadržaje (na nastavnom satu ili kod kuće), što itekako koristi slabijim učenicima i učenicima s teškoćama u razvoju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0FEA-041E-476B-83E1-B9E0B97C7BA9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236"/>
            <a:r>
              <a:rPr lang="hr-HR" dirty="0" smtClean="0"/>
              <a:t>vježbanje zadataka s pomoću digitalne igre;</a:t>
            </a:r>
          </a:p>
          <a:p>
            <a:r>
              <a:rPr lang="hr-HR" dirty="0" smtClean="0"/>
              <a:t>brza povratna informacija o točnosti rješenja;</a:t>
            </a:r>
          </a:p>
          <a:p>
            <a:r>
              <a:rPr lang="hr-HR" sz="1300" dirty="0" smtClean="0"/>
              <a:t>dodatni sadržaji za darovite učenike;</a:t>
            </a:r>
          </a:p>
          <a:p>
            <a:r>
              <a:rPr lang="hr-HR" sz="1300" dirty="0" smtClean="0"/>
              <a:t>učenici s teškoćama u razvoju mogu dobiti više pažnje učitelja (budući da ostali rade samostalno).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C0FEA-041E-476B-83E1-B9E0B97C7BA9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hr-H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085013" y="533400"/>
            <a:ext cx="1598612" cy="5592763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284413" y="533400"/>
            <a:ext cx="4648200" cy="5592763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10" name="Pravoku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u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ni povez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ni povez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u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r-HR"/>
          </a:p>
        </p:txBody>
      </p:sp>
      <p:sp>
        <p:nvSpPr>
          <p:cNvPr id="9" name="Pravoku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ni povez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ni povez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u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ni povez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sadržaja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tekst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u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zervirano mjesto sadržaja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Rezervirano mjesto podnožj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ni povez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ni povez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ezervirano mjesto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otsikon perustyyliä napsauttamalla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hr-HR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otsikon perustyyliä napsauttamalla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otsikon perustyyliä napsauttamalla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otsikon perustyyliä napsauttamalla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Muokkaa tekstin perustyylejä napsauttamalla</a:t>
            </a:r>
          </a:p>
          <a:p>
            <a:pPr lvl="1"/>
            <a:r>
              <a:rPr lang="en-US" smtClean="0"/>
              <a:t>Toinen taso</a:t>
            </a:r>
          </a:p>
          <a:p>
            <a:pPr lvl="2"/>
            <a:r>
              <a:rPr lang="en-US" smtClean="0"/>
              <a:t>Kolmas taso</a:t>
            </a:r>
          </a:p>
          <a:p>
            <a:pPr lvl="3"/>
            <a:r>
              <a:rPr lang="en-US" smtClean="0"/>
              <a:t>Neljäs taso</a:t>
            </a:r>
          </a:p>
          <a:p>
            <a:pPr lvl="4"/>
            <a:r>
              <a:rPr lang="en-US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ni povez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D45567-5141-4F52-AF91-52A1754D5224}" type="datetimeFigureOut">
              <a:rPr lang="hr-HR" smtClean="0"/>
              <a:pPr/>
              <a:t>15.10.2017.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u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6B466A-7BA3-48E2-8F1C-355D2E1E2BE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tube.geogebra.org/book/title/id/2125055" TargetMode="Externa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zeljka.dijanic@skole.hr" TargetMode="Externa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ube.geogebra.org/book/title/id/2421637" TargetMode="External"/><Relationship Id="rId3" Type="http://schemas.openxmlformats.org/officeDocument/2006/relationships/hyperlink" Target="http://tube.geogebra.org/student/b272303" TargetMode="External"/><Relationship Id="rId7" Type="http://schemas.openxmlformats.org/officeDocument/2006/relationships/hyperlink" Target="http://tube.geogebra.org/book/title/id/2125055" TargetMode="External"/><Relationship Id="rId2" Type="http://schemas.openxmlformats.org/officeDocument/2006/relationships/hyperlink" Target="http://tube.geogebra.org/" TargetMode="External"/><Relationship Id="rId1" Type="http://schemas.openxmlformats.org/officeDocument/2006/relationships/slideLayout" Target="../slideLayouts/slideLayout46.xml"/><Relationship Id="rId6" Type="http://schemas.openxmlformats.org/officeDocument/2006/relationships/hyperlink" Target="http://tube.geogebra.org/book/title/id/583199" TargetMode="External"/><Relationship Id="rId5" Type="http://schemas.openxmlformats.org/officeDocument/2006/relationships/hyperlink" Target="http://tube.geogebra.org/student/b297339" TargetMode="External"/><Relationship Id="rId4" Type="http://schemas.openxmlformats.org/officeDocument/2006/relationships/hyperlink" Target="http://tube.geogebra.org/student/b36430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ube.geogebra.org/student/b29733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79712" y="692696"/>
            <a:ext cx="6840760" cy="2232248"/>
          </a:xfrm>
        </p:spPr>
        <p:txBody>
          <a:bodyPr>
            <a:normAutofit/>
          </a:bodyPr>
          <a:lstStyle/>
          <a:p>
            <a:r>
              <a:rPr lang="hr-HR" sz="3600" dirty="0" smtClean="0"/>
              <a:t>Računalno vođeno učenje otkrivanjem uporabom GeoGebre</a:t>
            </a:r>
            <a:endParaRPr lang="hr-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55776" y="3645024"/>
            <a:ext cx="5976664" cy="1440160"/>
          </a:xfrm>
        </p:spPr>
        <p:txBody>
          <a:bodyPr>
            <a:noAutofit/>
          </a:bodyPr>
          <a:lstStyle/>
          <a:p>
            <a:r>
              <a:rPr lang="hr-HR" sz="2800" dirty="0" err="1" smtClean="0">
                <a:solidFill>
                  <a:schemeClr val="accent1">
                    <a:lumMod val="50000"/>
                  </a:schemeClr>
                </a:solidFill>
              </a:rPr>
              <a:t>dr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hr-HR" sz="2800" dirty="0" err="1" smtClean="0">
                <a:solidFill>
                  <a:schemeClr val="accent1">
                    <a:lumMod val="50000"/>
                  </a:schemeClr>
                </a:solidFill>
              </a:rPr>
              <a:t>sc</a:t>
            </a:r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. Željka </a:t>
            </a:r>
            <a:r>
              <a:rPr lang="hr-HR" sz="2800" dirty="0" err="1" smtClean="0">
                <a:solidFill>
                  <a:schemeClr val="accent1">
                    <a:lumMod val="50000"/>
                  </a:schemeClr>
                </a:solidFill>
              </a:rPr>
              <a:t>Dijanić</a:t>
            </a:r>
            <a:endParaRPr lang="hr-HR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r-HR" sz="2800" dirty="0" smtClean="0">
                <a:solidFill>
                  <a:schemeClr val="accent1">
                    <a:lumMod val="50000"/>
                  </a:schemeClr>
                </a:solidFill>
              </a:rPr>
              <a:t>Srednja škola Čazma</a:t>
            </a:r>
          </a:p>
          <a:p>
            <a:endParaRPr lang="hr-HR" sz="1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4499992" y="5229200"/>
            <a:ext cx="41044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dirty="0" smtClean="0">
                <a:solidFill>
                  <a:schemeClr val="accent6">
                    <a:lumMod val="75000"/>
                  </a:schemeClr>
                </a:solidFill>
              </a:rPr>
              <a:t>CUC 2017, Dubrovnik</a:t>
            </a:r>
          </a:p>
          <a:p>
            <a:pPr algn="r"/>
            <a:r>
              <a:rPr lang="hr-HR" sz="2800" dirty="0" smtClean="0">
                <a:solidFill>
                  <a:schemeClr val="accent6">
                    <a:lumMod val="75000"/>
                  </a:schemeClr>
                </a:solidFill>
              </a:rPr>
              <a:t>8.-10.11.2017.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 descr="2r-popis apleta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8460288" cy="612068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MAG0216_BURST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325"/>
          <a:stretch>
            <a:fillRect/>
          </a:stretch>
        </p:blipFill>
        <p:spPr>
          <a:xfrm>
            <a:off x="179512" y="3861048"/>
            <a:ext cx="4320480" cy="2753778"/>
          </a:xfrm>
        </p:spPr>
      </p:pic>
      <p:pic>
        <p:nvPicPr>
          <p:cNvPr id="5" name="Slika 4" descr="IMAG0212_BURST002.jpg"/>
          <p:cNvPicPr>
            <a:picLocks noChangeAspect="1"/>
          </p:cNvPicPr>
          <p:nvPr/>
        </p:nvPicPr>
        <p:blipFill>
          <a:blip r:embed="rId3" cstate="print"/>
          <a:srcRect l="7344" r="5997"/>
          <a:stretch>
            <a:fillRect/>
          </a:stretch>
        </p:blipFill>
        <p:spPr>
          <a:xfrm>
            <a:off x="4716016" y="3861048"/>
            <a:ext cx="4248472" cy="2739648"/>
          </a:xfrm>
          <a:prstGeom prst="rect">
            <a:avLst/>
          </a:prstGeom>
        </p:spPr>
      </p:pic>
      <p:pic>
        <p:nvPicPr>
          <p:cNvPr id="6" name="Slika 5" descr="IMAG0211_BURST002.jpg"/>
          <p:cNvPicPr>
            <a:picLocks noChangeAspect="1"/>
          </p:cNvPicPr>
          <p:nvPr/>
        </p:nvPicPr>
        <p:blipFill>
          <a:blip r:embed="rId4" cstate="print"/>
          <a:srcRect b="10485"/>
          <a:stretch>
            <a:fillRect/>
          </a:stretch>
        </p:blipFill>
        <p:spPr>
          <a:xfrm>
            <a:off x="1475656" y="188640"/>
            <a:ext cx="6192688" cy="3097786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11560" y="3284984"/>
            <a:ext cx="774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1.c razred (2016.) - Srednja škola Čazma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908720"/>
          </a:xfrm>
        </p:spPr>
        <p:txBody>
          <a:bodyPr>
            <a:normAutofit/>
          </a:bodyPr>
          <a:lstStyle/>
          <a:p>
            <a:r>
              <a:rPr lang="hr-HR" sz="3200" u="sng" dirty="0" smtClean="0"/>
              <a:t>Prednosti</a:t>
            </a:r>
            <a:r>
              <a:rPr lang="hr-HR" sz="3200" dirty="0" smtClean="0"/>
              <a:t> </a:t>
            </a:r>
            <a:r>
              <a:rPr lang="hr-HR" sz="2800" dirty="0" smtClean="0"/>
              <a:t>predloženog modela učenja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424936" cy="27363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 smtClean="0"/>
              <a:t>individualizirani pristup svakom učeniku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 smtClean="0"/>
              <a:t>aktivni rad i donošenje zaključaka svih učenika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 smtClean="0"/>
              <a:t>napredovanje učenika tempom koji mu odgovara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 smtClean="0"/>
              <a:t>mogućnost ponavljanja lekcije ili vraćanje na prethodnu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2800" dirty="0" smtClean="0"/>
              <a:t>eksperimentalni rad i samostalno otkrivanje novih spoznaja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r-HR" sz="2200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Slika 4" descr="forum_Mood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356992"/>
            <a:ext cx="5208577" cy="3125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908720"/>
          </a:xfrm>
        </p:spPr>
        <p:txBody>
          <a:bodyPr>
            <a:normAutofit/>
          </a:bodyPr>
          <a:lstStyle/>
          <a:p>
            <a:r>
              <a:rPr lang="hr-HR" sz="3200" u="sng" dirty="0" smtClean="0"/>
              <a:t>Prednosti</a:t>
            </a:r>
            <a:r>
              <a:rPr lang="hr-HR" sz="3200" dirty="0" smtClean="0"/>
              <a:t> </a:t>
            </a:r>
            <a:r>
              <a:rPr lang="hr-HR" sz="2800" dirty="0" smtClean="0"/>
              <a:t>predloženog modela učenja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147248" cy="22322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2200" dirty="0" smtClean="0"/>
              <a:t>vizualizacija matematičkih sadržaja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2200" dirty="0" err="1" smtClean="0"/>
              <a:t>interaktinost</a:t>
            </a:r>
            <a:r>
              <a:rPr lang="hr-HR" sz="2200" dirty="0" smtClean="0"/>
              <a:t> i dinamičnost digitalnih materijala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2200" dirty="0" smtClean="0"/>
              <a:t>lakše i zanimljivije učenje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2200" dirty="0" smtClean="0"/>
              <a:t>vježbanje zadataka - digitalna igra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2200" dirty="0" smtClean="0"/>
              <a:t>brza povratna informacija</a:t>
            </a:r>
          </a:p>
        </p:txBody>
      </p:sp>
      <p:pic>
        <p:nvPicPr>
          <p:cNvPr id="7" name="Slika 6" descr="vjezbalica_pravac_netoc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789040"/>
            <a:ext cx="4407202" cy="2880000"/>
          </a:xfrm>
          <a:prstGeom prst="rect">
            <a:avLst/>
          </a:prstGeom>
        </p:spPr>
      </p:pic>
      <p:pic>
        <p:nvPicPr>
          <p:cNvPr id="6" name="Slika 5" descr="vjezbalica_pravac_toc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356992"/>
            <a:ext cx="4411913" cy="28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352928" cy="908720"/>
          </a:xfrm>
        </p:spPr>
        <p:txBody>
          <a:bodyPr>
            <a:normAutofit/>
          </a:bodyPr>
          <a:lstStyle/>
          <a:p>
            <a:r>
              <a:rPr lang="hr-HR" sz="3200" u="sng" dirty="0" smtClean="0"/>
              <a:t>Nedostatci</a:t>
            </a:r>
            <a:r>
              <a:rPr lang="hr-HR" sz="3200" dirty="0" smtClean="0"/>
              <a:t> </a:t>
            </a:r>
            <a:r>
              <a:rPr lang="hr-HR" sz="2800" dirty="0" smtClean="0"/>
              <a:t>predloženog modela učenja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136904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2200" dirty="0" smtClean="0"/>
              <a:t>nesnalaženje pojedinih učenika u novom okruženju za učenje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2200" dirty="0" smtClean="0"/>
              <a:t>želja učenika da im učitelj ponovo pojasni nastavne sadržaje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2200" dirty="0" smtClean="0"/>
              <a:t>nerazumijevanje uputa za rad (čitanje bez razumijevanja)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sz="2200" i="1" dirty="0" smtClean="0"/>
              <a:t>brzanje</a:t>
            </a:r>
            <a:r>
              <a:rPr lang="hr-HR" sz="2200" dirty="0" smtClean="0"/>
              <a:t> pojedinih učenika digitalnim materijalom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hr-HR" sz="22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hr-HR" sz="2200" b="1" dirty="0" smtClean="0">
                <a:solidFill>
                  <a:schemeClr val="accent1">
                    <a:lumMod val="50000"/>
                  </a:schemeClr>
                </a:solidFill>
              </a:rPr>
              <a:t>RJEŠENJE:</a:t>
            </a:r>
          </a:p>
          <a:p>
            <a:pPr marL="273050" indent="-9525">
              <a:spcBef>
                <a:spcPts val="0"/>
              </a:spcBef>
              <a:spcAft>
                <a:spcPts val="600"/>
              </a:spcAft>
              <a:buNone/>
            </a:pPr>
            <a:r>
              <a:rPr lang="hr-HR" sz="2200" dirty="0" smtClean="0">
                <a:solidFill>
                  <a:schemeClr val="accent1">
                    <a:lumMod val="75000"/>
                  </a:schemeClr>
                </a:solidFill>
              </a:rPr>
              <a:t>DAJMO UČENICIMA VREMENA DA SE NAVIKNU NA NOVO OKRUŽENJE ZA UČENJE 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Denbel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2015)</a:t>
            </a:r>
          </a:p>
          <a:p>
            <a:pPr>
              <a:lnSpc>
                <a:spcPct val="110000"/>
              </a:lnSpc>
            </a:pPr>
            <a:endParaRPr lang="hr-HR" dirty="0" smtClean="0"/>
          </a:p>
          <a:p>
            <a:pPr>
              <a:lnSpc>
                <a:spcPct val="120000"/>
              </a:lnSpc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467600" cy="2016224"/>
          </a:xfrm>
        </p:spPr>
        <p:txBody>
          <a:bodyPr>
            <a:normAutofit/>
          </a:bodyPr>
          <a:lstStyle/>
          <a:p>
            <a:pPr algn="ctr"/>
            <a:r>
              <a:rPr lang="hr-H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Zahvaljujem na pažnji</a:t>
            </a:r>
            <a:br>
              <a:rPr lang="hr-H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hr-H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hr-HR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Pitanja ???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11560" y="4509120"/>
            <a:ext cx="7467600" cy="1008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3600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zeljka.dijanic</a:t>
            </a:r>
            <a:r>
              <a:rPr lang="hr-HR" sz="36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@</a:t>
            </a:r>
            <a:r>
              <a:rPr lang="hr-HR" sz="3600" dirty="0" err="1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skole.hr</a:t>
            </a:r>
            <a:endParaRPr lang="hr-HR" sz="3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tock-vector-school-lesson-little-students-and-teacher-classroom-with-green-chalkboard-teachers-desk-pupils-32206285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0"/>
            <a:ext cx="6552728" cy="6843961"/>
          </a:xfrm>
        </p:spPr>
      </p:pic>
      <p:sp>
        <p:nvSpPr>
          <p:cNvPr id="9" name="Obični oblačić 8"/>
          <p:cNvSpPr/>
          <p:nvPr/>
        </p:nvSpPr>
        <p:spPr>
          <a:xfrm>
            <a:off x="3635896" y="1916832"/>
            <a:ext cx="1512168" cy="432048"/>
          </a:xfrm>
          <a:prstGeom prst="cloudCallout">
            <a:avLst>
              <a:gd name="adj1" fmla="val -14143"/>
              <a:gd name="adj2" fmla="val 47037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=a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+b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endParaRPr lang="hr-HR" sz="1600" dirty="0"/>
          </a:p>
        </p:txBody>
      </p:sp>
      <p:sp>
        <p:nvSpPr>
          <p:cNvPr id="14" name="Obični oblačić 13"/>
          <p:cNvSpPr/>
          <p:nvPr/>
        </p:nvSpPr>
        <p:spPr>
          <a:xfrm>
            <a:off x="3635896" y="1916832"/>
            <a:ext cx="1512168" cy="432048"/>
          </a:xfrm>
          <a:prstGeom prst="cloudCallout">
            <a:avLst>
              <a:gd name="adj1" fmla="val -14143"/>
              <a:gd name="adj2" fmla="val 47037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=a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+b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endParaRPr lang="hr-HR" sz="1600" dirty="0"/>
          </a:p>
        </p:txBody>
      </p:sp>
      <p:sp>
        <p:nvSpPr>
          <p:cNvPr id="15" name="Obični oblačić 14"/>
          <p:cNvSpPr/>
          <p:nvPr/>
        </p:nvSpPr>
        <p:spPr>
          <a:xfrm>
            <a:off x="3635896" y="1916832"/>
            <a:ext cx="1512168" cy="432048"/>
          </a:xfrm>
          <a:prstGeom prst="cloudCallout">
            <a:avLst>
              <a:gd name="adj1" fmla="val -14143"/>
              <a:gd name="adj2" fmla="val 47037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=a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+b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endParaRPr lang="hr-HR" sz="1600" dirty="0"/>
          </a:p>
        </p:txBody>
      </p:sp>
      <p:sp>
        <p:nvSpPr>
          <p:cNvPr id="16" name="Obični oblačić 15"/>
          <p:cNvSpPr/>
          <p:nvPr/>
        </p:nvSpPr>
        <p:spPr>
          <a:xfrm>
            <a:off x="3635896" y="1916832"/>
            <a:ext cx="1512168" cy="432048"/>
          </a:xfrm>
          <a:prstGeom prst="cloudCallout">
            <a:avLst>
              <a:gd name="adj1" fmla="val -14143"/>
              <a:gd name="adj2" fmla="val 47037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=a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+b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endParaRPr lang="hr-HR" sz="1600" dirty="0"/>
          </a:p>
        </p:txBody>
      </p:sp>
      <p:sp>
        <p:nvSpPr>
          <p:cNvPr id="17" name="Obični oblačić 16"/>
          <p:cNvSpPr/>
          <p:nvPr/>
        </p:nvSpPr>
        <p:spPr>
          <a:xfrm>
            <a:off x="3635896" y="1916832"/>
            <a:ext cx="1512168" cy="432048"/>
          </a:xfrm>
          <a:prstGeom prst="cloudCallout">
            <a:avLst>
              <a:gd name="adj1" fmla="val -14143"/>
              <a:gd name="adj2" fmla="val 47037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=a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+b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endParaRPr lang="hr-HR" sz="1600" dirty="0"/>
          </a:p>
        </p:txBody>
      </p:sp>
      <p:sp>
        <p:nvSpPr>
          <p:cNvPr id="18" name="Obični oblačić 17"/>
          <p:cNvSpPr/>
          <p:nvPr/>
        </p:nvSpPr>
        <p:spPr>
          <a:xfrm>
            <a:off x="3635896" y="1916832"/>
            <a:ext cx="1512168" cy="432048"/>
          </a:xfrm>
          <a:prstGeom prst="cloudCallout">
            <a:avLst>
              <a:gd name="adj1" fmla="val -14143"/>
              <a:gd name="adj2" fmla="val 47037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=a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+b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endParaRPr lang="hr-HR" sz="1600" dirty="0"/>
          </a:p>
        </p:txBody>
      </p:sp>
      <p:sp>
        <p:nvSpPr>
          <p:cNvPr id="5" name="Elipsasti oblačić 4"/>
          <p:cNvSpPr/>
          <p:nvPr/>
        </p:nvSpPr>
        <p:spPr>
          <a:xfrm>
            <a:off x="3491880" y="1772816"/>
            <a:ext cx="1728192" cy="648072"/>
          </a:xfrm>
          <a:prstGeom prst="wedgeEllipseCallout">
            <a:avLst>
              <a:gd name="adj1" fmla="val 65396"/>
              <a:gd name="adj2" fmla="val -15477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hr-HR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</a:t>
            </a:r>
            <a:r>
              <a:rPr lang="hr-HR" b="1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=a</a:t>
            </a:r>
            <a:r>
              <a:rPr lang="hr-HR" b="1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+b</a:t>
            </a:r>
            <a:r>
              <a:rPr lang="hr-HR" b="1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endParaRPr lang="hr-HR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22" name="Elipsasti oblačić 21"/>
          <p:cNvSpPr/>
          <p:nvPr/>
        </p:nvSpPr>
        <p:spPr>
          <a:xfrm>
            <a:off x="3203848" y="908720"/>
            <a:ext cx="1944216" cy="720080"/>
          </a:xfrm>
          <a:prstGeom prst="wedgeEllipseCallout">
            <a:avLst>
              <a:gd name="adj1" fmla="val 63344"/>
              <a:gd name="adj2" fmla="val 75021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hr-HR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Pitagorin poučak…</a:t>
            </a:r>
          </a:p>
        </p:txBody>
      </p:sp>
      <p:cxnSp>
        <p:nvCxnSpPr>
          <p:cNvPr id="21" name="Ravni poveznik 20"/>
          <p:cNvCxnSpPr/>
          <p:nvPr/>
        </p:nvCxnSpPr>
        <p:spPr>
          <a:xfrm>
            <a:off x="1187624" y="332656"/>
            <a:ext cx="6696744" cy="6120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lika 19" descr="zarulj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708920"/>
            <a:ext cx="480133" cy="612000"/>
          </a:xfrm>
          <a:prstGeom prst="rect">
            <a:avLst/>
          </a:prstGeom>
        </p:spPr>
      </p:pic>
      <p:cxnSp>
        <p:nvCxnSpPr>
          <p:cNvPr id="13" name="Ravni poveznik 12"/>
          <p:cNvCxnSpPr/>
          <p:nvPr/>
        </p:nvCxnSpPr>
        <p:spPr>
          <a:xfrm flipV="1">
            <a:off x="1187624" y="404664"/>
            <a:ext cx="6768752" cy="59766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Slika 22" descr="zarulj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501008"/>
            <a:ext cx="480133" cy="612000"/>
          </a:xfrm>
          <a:prstGeom prst="rect">
            <a:avLst/>
          </a:prstGeom>
        </p:spPr>
      </p:pic>
      <p:pic>
        <p:nvPicPr>
          <p:cNvPr id="24" name="Slika 23" descr="zarulj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501008"/>
            <a:ext cx="480133" cy="612000"/>
          </a:xfrm>
          <a:prstGeom prst="rect">
            <a:avLst/>
          </a:prstGeom>
        </p:spPr>
      </p:pic>
      <p:pic>
        <p:nvPicPr>
          <p:cNvPr id="25" name="Slika 24" descr="zarulj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501008"/>
            <a:ext cx="480133" cy="612000"/>
          </a:xfrm>
          <a:prstGeom prst="rect">
            <a:avLst/>
          </a:prstGeom>
        </p:spPr>
      </p:pic>
      <p:pic>
        <p:nvPicPr>
          <p:cNvPr id="26" name="Slika 25" descr="zarulj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708920"/>
            <a:ext cx="480133" cy="612000"/>
          </a:xfrm>
          <a:prstGeom prst="rect">
            <a:avLst/>
          </a:prstGeom>
        </p:spPr>
      </p:pic>
      <p:pic>
        <p:nvPicPr>
          <p:cNvPr id="27" name="Slika 26" descr="zarulj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708920"/>
            <a:ext cx="480133" cy="6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0444E-6 C -0.09861 0.00046 -0.19688 0.00116 -0.2342 0.03261 C -0.27153 0.06406 -0.22604 0.16281 -0.22431 0.18895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9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198 0.03978 -0.23941 0.07956 -0.27674 0.12951 C -0.31407 0.17947 -0.23351 0.27105 -0.22448 0.29926 " pathEditMode="relative" ptsTypes="a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2.0444E-6 C -0.04063 0.03122 -0.08264 0.06268 -0.08108 0.09459 C -0.07934 0.12651 -0.03386 0.15865 0.01163 0.19103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9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983 0.06152 0.09965 0.12327 0.10139 0.17369 C 0.10312 0.2241 0.0566 0.26365 0.01007 0.30319 " pathEditMode="relative" ptsTypes="a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342 0.01318 0.2684 0.0266 0.30729 0.05805 C 0.34618 0.0895 0.28975 0.13922 0.23333 0.18918 " pathEditMode="relative" ptsTypes="a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4409 0.04394 0.28836 0.08788 0.3276 0.13899 C 0.36684 0.1901 0.30086 0.24838 0.23489 0.30689 " pathEditMode="relative" ptsTypes="a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5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stock-vector-school-lesson-little-students-and-teacher-classroom-with-green-chalkboard-teachers-desk-pupils-322062854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0"/>
            <a:ext cx="6552728" cy="6843961"/>
          </a:xfrm>
        </p:spPr>
      </p:pic>
      <p:sp>
        <p:nvSpPr>
          <p:cNvPr id="9" name="Obični oblačić 8"/>
          <p:cNvSpPr/>
          <p:nvPr/>
        </p:nvSpPr>
        <p:spPr>
          <a:xfrm>
            <a:off x="2843808" y="2636912"/>
            <a:ext cx="1584176" cy="792088"/>
          </a:xfrm>
          <a:prstGeom prst="cloudCallout">
            <a:avLst>
              <a:gd name="adj1" fmla="val 59390"/>
              <a:gd name="adj2" fmla="val 61453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Ja sam gladna!</a:t>
            </a:r>
            <a:endParaRPr lang="hr-HR" sz="1600" dirty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4" name="Obični oblačić 13"/>
          <p:cNvSpPr/>
          <p:nvPr/>
        </p:nvSpPr>
        <p:spPr>
          <a:xfrm>
            <a:off x="4788024" y="3356992"/>
            <a:ext cx="1512168" cy="1008112"/>
          </a:xfrm>
          <a:prstGeom prst="cloudCallout">
            <a:avLst>
              <a:gd name="adj1" fmla="val -56700"/>
              <a:gd name="adj2" fmla="val 43310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“Lupim</a:t>
            </a:r>
            <a:r>
              <a:rPr lang="hr-HR" sz="160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” korijen:</a:t>
            </a:r>
            <a:endParaRPr lang="hr-HR" sz="160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  <a:p>
            <a:pPr algn="ctr"/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= a + b</a:t>
            </a:r>
            <a:endParaRPr lang="hr-HR" sz="1600" dirty="0"/>
          </a:p>
        </p:txBody>
      </p:sp>
      <p:sp>
        <p:nvSpPr>
          <p:cNvPr id="15" name="Obični oblačić 14"/>
          <p:cNvSpPr/>
          <p:nvPr/>
        </p:nvSpPr>
        <p:spPr>
          <a:xfrm>
            <a:off x="7020272" y="3429000"/>
            <a:ext cx="1800200" cy="792088"/>
          </a:xfrm>
          <a:prstGeom prst="cloudCallout">
            <a:avLst>
              <a:gd name="adj1" fmla="val -62115"/>
              <a:gd name="adj2" fmla="val 40127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Koji sad Pitagora?</a:t>
            </a:r>
            <a:endParaRPr lang="hr-HR" sz="1600" dirty="0"/>
          </a:p>
        </p:txBody>
      </p:sp>
      <p:sp>
        <p:nvSpPr>
          <p:cNvPr id="16" name="Obični oblačić 15"/>
          <p:cNvSpPr/>
          <p:nvPr/>
        </p:nvSpPr>
        <p:spPr>
          <a:xfrm>
            <a:off x="6948264" y="2276872"/>
            <a:ext cx="1728192" cy="864096"/>
          </a:xfrm>
          <a:prstGeom prst="cloudCallout">
            <a:avLst>
              <a:gd name="adj1" fmla="val -56497"/>
              <a:gd name="adj2" fmla="val 65882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A što joj znači c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?</a:t>
            </a:r>
            <a:endParaRPr lang="hr-HR" sz="1600" dirty="0"/>
          </a:p>
        </p:txBody>
      </p:sp>
      <p:sp>
        <p:nvSpPr>
          <p:cNvPr id="17" name="Obični oblačić 16"/>
          <p:cNvSpPr/>
          <p:nvPr/>
        </p:nvSpPr>
        <p:spPr>
          <a:xfrm>
            <a:off x="179512" y="3284984"/>
            <a:ext cx="1728192" cy="864096"/>
          </a:xfrm>
          <a:prstGeom prst="cloudCallout">
            <a:avLst>
              <a:gd name="adj1" fmla="val 56888"/>
              <a:gd name="adj2" fmla="val 64432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Opet </a:t>
            </a:r>
            <a:r>
              <a:rPr lang="hr-HR" sz="160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ništ</a:t>
            </a:r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’ ne kužim.</a:t>
            </a:r>
            <a:endParaRPr lang="hr-HR" sz="1600" dirty="0"/>
          </a:p>
        </p:txBody>
      </p:sp>
      <p:sp>
        <p:nvSpPr>
          <p:cNvPr id="18" name="Obični oblačić 17"/>
          <p:cNvSpPr/>
          <p:nvPr/>
        </p:nvSpPr>
        <p:spPr>
          <a:xfrm>
            <a:off x="323528" y="1772816"/>
            <a:ext cx="2088232" cy="1080120"/>
          </a:xfrm>
          <a:prstGeom prst="cloudCallout">
            <a:avLst>
              <a:gd name="adj1" fmla="val 36244"/>
              <a:gd name="adj2" fmla="val 84147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= a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+ b</a:t>
            </a:r>
            <a:r>
              <a:rPr lang="hr-HR" sz="1600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hr-HR" sz="16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To! To sam ček’o!</a:t>
            </a:r>
            <a:endParaRPr lang="hr-HR" sz="1600" dirty="0"/>
          </a:p>
        </p:txBody>
      </p:sp>
      <p:sp>
        <p:nvSpPr>
          <p:cNvPr id="5" name="Elipsasti oblačić 4"/>
          <p:cNvSpPr/>
          <p:nvPr/>
        </p:nvSpPr>
        <p:spPr>
          <a:xfrm>
            <a:off x="3491880" y="1772816"/>
            <a:ext cx="1728192" cy="648072"/>
          </a:xfrm>
          <a:prstGeom prst="wedgeEllipseCallout">
            <a:avLst>
              <a:gd name="adj1" fmla="val 73065"/>
              <a:gd name="adj2" fmla="val -5253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hr-HR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</a:t>
            </a:r>
            <a:r>
              <a:rPr lang="hr-HR" b="1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=a</a:t>
            </a:r>
            <a:r>
              <a:rPr lang="hr-HR" b="1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+b</a:t>
            </a:r>
            <a:r>
              <a:rPr lang="hr-HR" b="1" baseline="300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2</a:t>
            </a:r>
            <a:r>
              <a:rPr lang="hr-HR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 </a:t>
            </a:r>
            <a:endParaRPr lang="hr-HR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12" name="Elipsasti oblačić 11"/>
          <p:cNvSpPr/>
          <p:nvPr/>
        </p:nvSpPr>
        <p:spPr>
          <a:xfrm>
            <a:off x="3203848" y="908720"/>
            <a:ext cx="1944216" cy="720080"/>
          </a:xfrm>
          <a:prstGeom prst="wedgeEllipseCallout">
            <a:avLst>
              <a:gd name="adj1" fmla="val 71281"/>
              <a:gd name="adj2" fmla="val 87172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hr-HR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Pitagorin poučak…</a:t>
            </a:r>
          </a:p>
        </p:txBody>
      </p:sp>
      <p:pic>
        <p:nvPicPr>
          <p:cNvPr id="13" name="Slika 12" descr="zarulj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564904"/>
            <a:ext cx="762596" cy="972040"/>
          </a:xfrm>
          <a:prstGeom prst="rect">
            <a:avLst/>
          </a:prstGeom>
        </p:spPr>
      </p:pic>
      <p:sp>
        <p:nvSpPr>
          <p:cNvPr id="19" name="Elipsasti oblačić 18"/>
          <p:cNvSpPr/>
          <p:nvPr/>
        </p:nvSpPr>
        <p:spPr>
          <a:xfrm>
            <a:off x="6948264" y="4293096"/>
            <a:ext cx="1656184" cy="720080"/>
          </a:xfrm>
          <a:prstGeom prst="wedgeEllipseCallout">
            <a:avLst>
              <a:gd name="adj1" fmla="val -59145"/>
              <a:gd name="adj2" fmla="val -28771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hr-HR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Možete ponovit?</a:t>
            </a:r>
          </a:p>
        </p:txBody>
      </p:sp>
      <p:pic>
        <p:nvPicPr>
          <p:cNvPr id="22" name="Slika 21" descr="zarulja_bijel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3789040"/>
            <a:ext cx="447185" cy="7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" grpId="0" animBg="1"/>
      <p:bldP spid="12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43800" cy="1143000"/>
          </a:xfrm>
        </p:spPr>
        <p:txBody>
          <a:bodyPr/>
          <a:lstStyle/>
          <a:p>
            <a:r>
              <a:rPr lang="hr-HR" dirty="0" smtClean="0"/>
              <a:t>Može li tehnologija pomoći?</a:t>
            </a:r>
            <a:br>
              <a:rPr lang="hr-HR" dirty="0" smtClean="0"/>
            </a:br>
            <a:r>
              <a:rPr lang="hr-HR" dirty="0" smtClean="0"/>
              <a:t>I kako?</a:t>
            </a:r>
            <a:endParaRPr lang="hr-HR" dirty="0"/>
          </a:p>
        </p:txBody>
      </p:sp>
      <p:pic>
        <p:nvPicPr>
          <p:cNvPr id="7" name="Rezervirano mjesto sadržaja 6" descr="Zeljka_ucenici0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2708920"/>
            <a:ext cx="4082343" cy="3024336"/>
          </a:xfrm>
        </p:spPr>
      </p:pic>
      <p:pic>
        <p:nvPicPr>
          <p:cNvPr id="10" name="Rezervirano mjesto sadržaja 9" descr="IMAG0211_BURST002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l="14252" r="9876"/>
          <a:stretch>
            <a:fillRect/>
          </a:stretch>
        </p:blipFill>
        <p:spPr>
          <a:xfrm>
            <a:off x="4499992" y="2708920"/>
            <a:ext cx="4106139" cy="3024336"/>
          </a:xfrm>
        </p:spPr>
      </p:pic>
      <p:sp>
        <p:nvSpPr>
          <p:cNvPr id="8" name="Rezervirano mjesto teksta 4"/>
          <p:cNvSpPr txBox="1">
            <a:spLocks/>
          </p:cNvSpPr>
          <p:nvPr/>
        </p:nvSpPr>
        <p:spPr>
          <a:xfrm>
            <a:off x="467544" y="1700808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Frontalna nastava</a:t>
            </a:r>
            <a:endParaRPr kumimoji="0" lang="hr-H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zervirano mjesto teksta 4"/>
          <p:cNvSpPr txBox="1">
            <a:spLocks/>
          </p:cNvSpPr>
          <p:nvPr/>
        </p:nvSpPr>
        <p:spPr>
          <a:xfrm>
            <a:off x="4716016" y="1700808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r>
              <a:rPr kumimoji="0" lang="hr-HR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Individualni rad učenika</a:t>
            </a:r>
            <a:endParaRPr kumimoji="0" lang="hr-H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11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hr-HR" dirty="0" smtClean="0"/>
              <a:t>Teorijski okvir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280152" cy="5472607"/>
          </a:xfrm>
        </p:spPr>
        <p:txBody>
          <a:bodyPr>
            <a:normAutofit/>
          </a:bodyPr>
          <a:lstStyle/>
          <a:p>
            <a:pPr marL="360363" indent="-360363" defTabSz="809625">
              <a:lnSpc>
                <a:spcPct val="95000"/>
              </a:lnSpc>
              <a:tabLst>
                <a:tab pos="1169988" algn="l"/>
              </a:tabLst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učenje otkrivanjem uporabom računala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Jong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van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Joolingen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1998)</a:t>
            </a: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0363" indent="-360363" defTabSz="809625">
              <a:lnSpc>
                <a:spcPct val="95000"/>
              </a:lnSpc>
              <a:tabLst>
                <a:tab pos="1169988" algn="l"/>
              </a:tabLst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vođeno učenje otkrivanjem</a:t>
            </a:r>
            <a:b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Mayer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2004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 </a:t>
            </a: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Kirschner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Sweller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&amp; Clark,  2006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0363" indent="-360363" defTabSz="809625">
              <a:lnSpc>
                <a:spcPct val="95000"/>
              </a:lnSpc>
              <a:tabLst>
                <a:tab pos="1169988" algn="l"/>
              </a:tabLst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konstruktivističko okruženje za e-učenje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Wangpipatwong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Papasratorn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2008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360363" indent="-360363" defTabSz="809625">
              <a:lnSpc>
                <a:spcPct val="95000"/>
              </a:lnSpc>
              <a:tabLst>
                <a:tab pos="1169988" algn="l"/>
              </a:tabLst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program dinamične geometrije - </a:t>
            </a:r>
            <a:r>
              <a:rPr lang="hr-HR" sz="2200" dirty="0" err="1" smtClean="0">
                <a:solidFill>
                  <a:schemeClr val="accent1">
                    <a:lumMod val="50000"/>
                  </a:schemeClr>
                </a:solidFill>
              </a:rPr>
              <a:t>GeoGebra</a:t>
            </a:r>
            <a:endParaRPr lang="hr-HR" sz="2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726123" lvl="1" indent="-360363" defTabSz="809625">
              <a:lnSpc>
                <a:spcPct val="95000"/>
              </a:lnSpc>
              <a:tabLst>
                <a:tab pos="1169988" algn="l"/>
              </a:tabLst>
            </a:pPr>
            <a:r>
              <a:rPr lang="hr-HR" sz="2000" dirty="0" smtClean="0"/>
              <a:t>višestruki prikazi 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Glasnović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Gracin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2008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726123" lvl="1" indent="-360363" defTabSz="809625">
              <a:lnSpc>
                <a:spcPct val="95000"/>
              </a:lnSpc>
              <a:tabLst>
                <a:tab pos="1169988" algn="l"/>
              </a:tabLst>
            </a:pPr>
            <a:r>
              <a:rPr lang="hr-HR" sz="2000" dirty="0" smtClean="0"/>
              <a:t>interaktivnost i dinamičnost objekata učenja</a:t>
            </a:r>
            <a:br>
              <a:rPr lang="hr-HR" sz="2000" dirty="0" smtClean="0"/>
            </a:b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Glasnović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Gracin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2008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26123" lvl="1" indent="-360363" defTabSz="809625">
              <a:lnSpc>
                <a:spcPct val="95000"/>
              </a:lnSpc>
              <a:tabLst>
                <a:tab pos="1169988" algn="l"/>
              </a:tabLst>
            </a:pPr>
            <a:r>
              <a:rPr lang="en-US" sz="2000" dirty="0" smtClean="0"/>
              <a:t>scaffolding </a:t>
            </a:r>
            <a:r>
              <a:rPr lang="hr-HR" sz="2000" dirty="0" smtClean="0"/>
              <a:t>potpora,</a:t>
            </a:r>
            <a:r>
              <a:rPr lang="en-US" sz="2000" dirty="0" smtClean="0"/>
              <a:t> </a:t>
            </a:r>
            <a:r>
              <a:rPr lang="hr-HR" sz="2000" dirty="0" smtClean="0"/>
              <a:t>motivacijski alat</a:t>
            </a:r>
            <a:br>
              <a:rPr lang="hr-HR" sz="2000" dirty="0" smtClean="0"/>
            </a:b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Dennen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2004;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Shadaan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Leong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2013)</a:t>
            </a:r>
            <a:endParaRPr lang="hr-H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26123" lvl="1" indent="-360363" defTabSz="809625">
              <a:lnSpc>
                <a:spcPct val="95000"/>
              </a:lnSpc>
              <a:tabLst>
                <a:tab pos="1169988" algn="l"/>
              </a:tabLst>
            </a:pPr>
            <a:r>
              <a:rPr lang="hr-HR" sz="2000" dirty="0" smtClean="0"/>
              <a:t>vođeno otkrivanje po modelu </a:t>
            </a:r>
            <a:r>
              <a:rPr lang="hr-HR" sz="2000" dirty="0" err="1" smtClean="0"/>
              <a:t>Georga</a:t>
            </a:r>
            <a:r>
              <a:rPr lang="hr-HR" sz="2000" dirty="0" smtClean="0"/>
              <a:t> </a:t>
            </a:r>
            <a:r>
              <a:rPr lang="hr-HR" sz="2000" dirty="0" err="1" smtClean="0"/>
              <a:t>P</a:t>
            </a:r>
            <a:r>
              <a:rPr lang="hr-HR" sz="2000" dirty="0" err="1" smtClean="0">
                <a:latin typeface="Verdana"/>
                <a:ea typeface="Verdana"/>
                <a:cs typeface="Verdana"/>
              </a:rPr>
              <a:t>ó</a:t>
            </a:r>
            <a:r>
              <a:rPr lang="hr-HR" sz="2000" dirty="0" err="1" smtClean="0"/>
              <a:t>lye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Karadag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hr-H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McDougall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2009)</a:t>
            </a:r>
          </a:p>
          <a:p>
            <a:pPr marL="360363" indent="-360363" defTabSz="809625">
              <a:lnSpc>
                <a:spcPct val="95000"/>
              </a:lnSpc>
              <a:tabLst>
                <a:tab pos="1169988" algn="l"/>
              </a:tabLst>
            </a:pP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konceptualni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model e-</a:t>
            </a:r>
            <a: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  <a:t>učenja</a:t>
            </a:r>
            <a:br>
              <a:rPr lang="hr-HR" sz="22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Elliott, Sweeney 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Irving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2009)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model_konacni_GGB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3" y="0"/>
            <a:ext cx="7535623" cy="6858000"/>
          </a:xfrm>
        </p:spPr>
      </p:pic>
      <p:sp>
        <p:nvSpPr>
          <p:cNvPr id="6" name="Zaobljeni pravokutnik 5"/>
          <p:cNvSpPr/>
          <p:nvPr/>
        </p:nvSpPr>
        <p:spPr>
          <a:xfrm>
            <a:off x="899592" y="1196752"/>
            <a:ext cx="7344816" cy="936104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>
            <a:off x="899592" y="2132856"/>
            <a:ext cx="7344816" cy="1944216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Zaobljeni pravokutnik 7"/>
          <p:cNvSpPr/>
          <p:nvPr/>
        </p:nvSpPr>
        <p:spPr>
          <a:xfrm>
            <a:off x="899592" y="4077072"/>
            <a:ext cx="7344816" cy="1224136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Zaobljeni pravokutnik 8"/>
          <p:cNvSpPr/>
          <p:nvPr/>
        </p:nvSpPr>
        <p:spPr>
          <a:xfrm>
            <a:off x="899592" y="5373216"/>
            <a:ext cx="7344816" cy="1008112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899592" y="1052736"/>
            <a:ext cx="2520280" cy="561662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1152128"/>
          </a:xfrm>
        </p:spPr>
        <p:txBody>
          <a:bodyPr>
            <a:normAutofit/>
          </a:bodyPr>
          <a:lstStyle/>
          <a:p>
            <a:r>
              <a:rPr lang="hr-HR" sz="3200" dirty="0" smtClean="0"/>
              <a:t>Istraživanje uporabe interaktivnih </a:t>
            </a:r>
            <a:r>
              <a:rPr lang="hr-HR" sz="3200" dirty="0" err="1" smtClean="0"/>
              <a:t>apleta</a:t>
            </a:r>
            <a:r>
              <a:rPr lang="hr-HR" sz="3200" dirty="0" smtClean="0"/>
              <a:t> u nastavi matematike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556792"/>
            <a:ext cx="7848872" cy="46805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dirty="0" smtClean="0"/>
              <a:t>doktorski rad (obranjen 16.2.2017.)</a:t>
            </a:r>
            <a:br>
              <a:rPr lang="hr-HR" dirty="0" smtClean="0"/>
            </a:b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Razvoj modela računalno vođenoga učenja otkrivanjem korištenjem programom dinamičke geometrije u nastavi matematike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dirty="0" smtClean="0"/>
              <a:t>istraživanje provedeno 2014./2015.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dirty="0" smtClean="0"/>
              <a:t>15 učitelja matematike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r-HR" sz="2000" dirty="0" smtClean="0"/>
              <a:t>suradnja </a:t>
            </a:r>
            <a:r>
              <a:rPr lang="hr-HR" sz="2000" dirty="0" err="1" smtClean="0"/>
              <a:t>online</a:t>
            </a:r>
            <a:r>
              <a:rPr lang="hr-HR" sz="2000" dirty="0" smtClean="0"/>
              <a:t> - </a:t>
            </a:r>
            <a:r>
              <a:rPr lang="hr-HR" sz="2000" dirty="0" err="1" smtClean="0"/>
              <a:t>Moodle</a:t>
            </a:r>
            <a:endParaRPr lang="hr-HR" sz="20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dirty="0" smtClean="0"/>
              <a:t>700 učenika (6., 7. i 8. r.)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r-HR" sz="2000" dirty="0" smtClean="0"/>
              <a:t>kontrolni i eksperimentalni razred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hr-HR" sz="2000" dirty="0" smtClean="0"/>
              <a:t>varijable: znanje, motivacija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e-udžbenici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smtClean="0"/>
              <a:t>(geometrija)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hr-HR" dirty="0" smtClean="0"/>
              <a:t>E-udžbenici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r-HR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tube.geogebra.org</a:t>
            </a:r>
            <a:endParaRPr lang="hr-HR" dirty="0" smtClean="0">
              <a:solidFill>
                <a:schemeClr val="accent1">
                  <a:lumMod val="75000"/>
                </a:schemeClr>
              </a:solidFill>
              <a:hlinkClick r:id="rId3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sz="1800" dirty="0" smtClean="0">
              <a:hlinkClick r:id="rId3"/>
            </a:endParaRPr>
          </a:p>
          <a:p>
            <a:pPr>
              <a:spcAft>
                <a:spcPts val="1200"/>
              </a:spcAft>
            </a:pPr>
            <a:r>
              <a:rPr lang="hr-HR" dirty="0" smtClean="0">
                <a:hlinkClick r:id="rId3"/>
              </a:rPr>
              <a:t>Trokut</a:t>
            </a:r>
            <a:r>
              <a:rPr lang="hr-HR" dirty="0" smtClean="0"/>
              <a:t> (6. razred)</a:t>
            </a:r>
          </a:p>
          <a:p>
            <a:pPr>
              <a:spcAft>
                <a:spcPts val="1200"/>
              </a:spcAft>
            </a:pPr>
            <a:r>
              <a:rPr lang="hr-HR" dirty="0" smtClean="0">
                <a:hlinkClick r:id="rId4"/>
              </a:rPr>
              <a:t>Sličnost trokuta i mnogokuti</a:t>
            </a:r>
            <a:r>
              <a:rPr lang="hr-HR" dirty="0" smtClean="0"/>
              <a:t> (7. razred)</a:t>
            </a:r>
          </a:p>
          <a:p>
            <a:pPr>
              <a:spcAft>
                <a:spcPts val="1200"/>
              </a:spcAft>
            </a:pPr>
            <a:r>
              <a:rPr lang="hr-HR" dirty="0" smtClean="0">
                <a:hlinkClick r:id="rId5"/>
              </a:rPr>
              <a:t>Pitagorin poučak</a:t>
            </a:r>
            <a:r>
              <a:rPr lang="hr-HR" dirty="0" smtClean="0"/>
              <a:t> (8. razred)</a:t>
            </a:r>
          </a:p>
          <a:p>
            <a:pPr>
              <a:spcAft>
                <a:spcPts val="1200"/>
              </a:spcAft>
            </a:pPr>
            <a:endParaRPr lang="hr-HR" sz="1800" dirty="0" smtClean="0"/>
          </a:p>
          <a:p>
            <a:pPr>
              <a:spcAft>
                <a:spcPts val="1200"/>
              </a:spcAft>
            </a:pPr>
            <a:r>
              <a:rPr lang="hr-HR" dirty="0" smtClean="0">
                <a:hlinkClick r:id="rId6"/>
              </a:rPr>
              <a:t>Linearna funkcija</a:t>
            </a:r>
            <a:r>
              <a:rPr lang="hr-HR" dirty="0" smtClean="0"/>
              <a:t> (1. razred SŠ)</a:t>
            </a:r>
          </a:p>
          <a:p>
            <a:pPr>
              <a:spcAft>
                <a:spcPts val="1200"/>
              </a:spcAft>
            </a:pPr>
            <a:r>
              <a:rPr lang="hr-HR" dirty="0" smtClean="0">
                <a:hlinkClick r:id="rId7"/>
              </a:rPr>
              <a:t>Kvadratna funkcija </a:t>
            </a:r>
            <a:r>
              <a:rPr lang="hr-HR" dirty="0" smtClean="0"/>
              <a:t>(2. razred SŠ)</a:t>
            </a:r>
          </a:p>
          <a:p>
            <a:pPr>
              <a:spcAft>
                <a:spcPts val="1200"/>
              </a:spcAft>
            </a:pPr>
            <a:r>
              <a:rPr lang="hr-HR" dirty="0" smtClean="0">
                <a:hlinkClick r:id="rId8"/>
              </a:rPr>
              <a:t>Trigonometrija pravokutnog trokuta</a:t>
            </a:r>
            <a:r>
              <a:rPr lang="hr-HR" dirty="0" smtClean="0"/>
              <a:t> (2. r. SŠ) </a:t>
            </a:r>
          </a:p>
          <a:p>
            <a:pPr>
              <a:spcAft>
                <a:spcPts val="1200"/>
              </a:spcAft>
            </a:pPr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e-udzb_pitagora.jpg">
            <a:hlinkClick r:id="rId3"/>
          </p:cNvPr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899592" y="173918"/>
            <a:ext cx="7488831" cy="63970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S001159441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S001159441">
  <a:themeElements>
    <a:clrScheme name="Office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ema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01159442">
  <a:themeElements>
    <a:clrScheme name="0115944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15944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15944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15944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15944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1993</TotalTime>
  <Words>876</Words>
  <Application>Microsoft Office PowerPoint</Application>
  <PresentationFormat>Prikaz na zaslonu (4:3)</PresentationFormat>
  <Paragraphs>112</Paragraphs>
  <Slides>15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WritingDesignTemplate</vt:lpstr>
      <vt:lpstr>TS001159441</vt:lpstr>
      <vt:lpstr>1_TS001159441</vt:lpstr>
      <vt:lpstr>01159442</vt:lpstr>
      <vt:lpstr>Oriel</vt:lpstr>
      <vt:lpstr>Računalno vođeno učenje otkrivanjem uporabom GeoGebre</vt:lpstr>
      <vt:lpstr>Slajd 2</vt:lpstr>
      <vt:lpstr>Slajd 3</vt:lpstr>
      <vt:lpstr>Može li tehnologija pomoći? I kako?</vt:lpstr>
      <vt:lpstr>Teorijski okvir</vt:lpstr>
      <vt:lpstr>Slajd 6</vt:lpstr>
      <vt:lpstr>Istraživanje uporabe interaktivnih apleta u nastavi matematike</vt:lpstr>
      <vt:lpstr>E-udžbenici</vt:lpstr>
      <vt:lpstr>Slajd 9</vt:lpstr>
      <vt:lpstr>Slajd 10</vt:lpstr>
      <vt:lpstr>Slajd 11</vt:lpstr>
      <vt:lpstr>Prednosti predloženog modela učenja</vt:lpstr>
      <vt:lpstr>Prednosti predloženog modela učenja</vt:lpstr>
      <vt:lpstr>Nedostatci predloženog modela učenja</vt:lpstr>
      <vt:lpstr>Zahvaljujem na pažnji  Pitanja ???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Zadatci u kontekstu e-udžbenika</dc:title>
  <dc:creator>ŽELJKA</dc:creator>
  <cp:lastModifiedBy>ŽELJKA</cp:lastModifiedBy>
  <cp:revision>381</cp:revision>
  <dcterms:created xsi:type="dcterms:W3CDTF">2015-10-30T17:52:12Z</dcterms:created>
  <dcterms:modified xsi:type="dcterms:W3CDTF">2017-10-15T21:09:46Z</dcterms:modified>
</cp:coreProperties>
</file>