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265" r:id="rId6"/>
    <p:sldId id="266" r:id="rId7"/>
    <p:sldId id="269" r:id="rId8"/>
    <p:sldId id="276" r:id="rId9"/>
    <p:sldId id="278" r:id="rId10"/>
    <p:sldId id="279" r:id="rId11"/>
    <p:sldId id="277" r:id="rId12"/>
    <p:sldId id="281" r:id="rId13"/>
    <p:sldId id="280" r:id="rId14"/>
    <p:sldId id="283" r:id="rId15"/>
    <p:sldId id="287" r:id="rId16"/>
    <p:sldId id="284" r:id="rId17"/>
    <p:sldId id="286" r:id="rId18"/>
    <p:sldId id="285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7" r:id="rId27"/>
    <p:sldId id="298" r:id="rId28"/>
    <p:sldId id="299" r:id="rId29"/>
    <p:sldId id="302" r:id="rId30"/>
    <p:sldId id="300" r:id="rId31"/>
    <p:sldId id="30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45A4A0E-A9C3-423E-87AF-656E4F243507}" type="datetime1">
              <a:rPr lang="hr-HR" smtClean="0"/>
              <a:pPr algn="r" rtl="0"/>
              <a:t>8.10.2017.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96BB84CA-BD58-4C87-B784-804698C18333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 smtClean="0"/>
              <a:t>Uredite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3966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7" name="Pravokutnik 66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68" name="Pravokutnik 67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640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531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82089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275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028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425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7354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213-F804-493C-9AA1-49A58C3AADCD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4603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13BB-1881-442D-99D6-3D9CE4E647DF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2728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819A135-3CB0-400A-BA7A-01510BC52F39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CA36-2507-405E-A01C-42AF73DC3F9B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3957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47850-91E4-4764-BEE0-037E0769534E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581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4E58-4AB0-402E-8A7D-F9D976C31C0F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670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C58B-B9C4-4BE4-BE5A-F025C25A0397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425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2837-115B-4189-8B4C-031F9C22A324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516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A135-3CB0-400A-BA7A-01510BC52F39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988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7816-EB3D-4A1A-90C6-6015DC6E2BB0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Pravokutnik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416314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2357-1C3E-49C7-B9A9-EA1D7B6FDE55}" type="datetime1">
              <a:rPr lang="hr-HR" smtClean="0"/>
              <a:pPr/>
              <a:t>8.10.2017.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0750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5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ode.org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XMEAgDeMM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code.org/minecraf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hyperlink" Target="https://code.org/certificate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.pavlovic-sijanovic@skole.hr" TargetMode="External"/><Relationship Id="rId7" Type="http://schemas.openxmlformats.org/officeDocument/2006/relationships/image" Target="../media/image63.png"/><Relationship Id="rId2" Type="http://schemas.openxmlformats.org/officeDocument/2006/relationships/hyperlink" Target="mailto:https://libar.carnet.hr/knjiga/?derid=3700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mailto:davor.sijanovic@skole.hr" TargetMode="External"/><Relationship Id="rId4" Type="http://schemas.openxmlformats.org/officeDocument/2006/relationships/hyperlink" Target="mailto:karolina.dvojkovic@skole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week.eu/codeweek4all/" TargetMode="External"/><Relationship Id="rId2" Type="http://schemas.openxmlformats.org/officeDocument/2006/relationships/hyperlink" Target="http://codeweek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hyperlink" Target="http://events.codeweek.eu/add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76424" y="548681"/>
            <a:ext cx="8791575" cy="1872208"/>
          </a:xfrm>
        </p:spPr>
        <p:txBody>
          <a:bodyPr rtlCol="0">
            <a:normAutofit/>
          </a:bodyPr>
          <a:lstStyle/>
          <a:p>
            <a:pPr algn="ctr" rtl="0"/>
            <a:r>
              <a:rPr lang="hr-HR" sz="4400" dirty="0" smtClean="0">
                <a:solidFill>
                  <a:schemeClr val="bg1"/>
                </a:solidFill>
              </a:rPr>
              <a:t>SVIJET KODOVA NA DRUGAČIJI NAČIN</a:t>
            </a:r>
            <a:endParaRPr lang="hr-HR" sz="44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hr-HR" dirty="0" smtClean="0"/>
              <a:t>Gimnazija </a:t>
            </a:r>
            <a:r>
              <a:rPr lang="hr-HR" dirty="0" err="1" smtClean="0"/>
              <a:t>vukovar</a:t>
            </a:r>
            <a:r>
              <a:rPr lang="hr-HR" dirty="0" smtClean="0"/>
              <a:t>:</a:t>
            </a:r>
          </a:p>
          <a:p>
            <a:pPr rtl="0"/>
            <a:r>
              <a:rPr lang="hr-HR" dirty="0" smtClean="0"/>
              <a:t>Sanja Pavlović </a:t>
            </a:r>
            <a:r>
              <a:rPr lang="hr-HR" dirty="0" err="1" smtClean="0"/>
              <a:t>Šijanović</a:t>
            </a:r>
            <a:r>
              <a:rPr lang="hr-HR" dirty="0" smtClean="0"/>
              <a:t>, prof. </a:t>
            </a:r>
          </a:p>
          <a:p>
            <a:pPr rtl="0"/>
            <a:r>
              <a:rPr lang="hr-HR" dirty="0" smtClean="0"/>
              <a:t>Karolina </a:t>
            </a:r>
            <a:r>
              <a:rPr lang="hr-HR" dirty="0" err="1" smtClean="0"/>
              <a:t>dvojković</a:t>
            </a:r>
            <a:r>
              <a:rPr lang="hr-HR" dirty="0" smtClean="0"/>
              <a:t>, prof.</a:t>
            </a:r>
          </a:p>
          <a:p>
            <a:pPr rtl="0"/>
            <a:r>
              <a:rPr lang="hr-HR" dirty="0" smtClean="0"/>
              <a:t>Davor </a:t>
            </a:r>
            <a:r>
              <a:rPr lang="hr-HR" dirty="0" err="1" smtClean="0"/>
              <a:t>šijanović</a:t>
            </a:r>
            <a:r>
              <a:rPr lang="hr-HR" dirty="0" smtClean="0"/>
              <a:t>, prof.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34" y="3068961"/>
            <a:ext cx="437456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834364" cy="2748429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Svim ovim radionicama osnovna ideja bila je  potaknuti djecu da istražuju, smišljaju i ostvaruju svoje zamisli, koje zatim mogu pokazati drugima putem interneta, usput usvajajući osnove programiranja, matematike, vizualnog i interaktivnog dizajna</a:t>
            </a:r>
            <a:r>
              <a:rPr lang="hr-HR" sz="2800" b="1" dirty="0" smtClean="0">
                <a:solidFill>
                  <a:schemeClr val="bg1"/>
                </a:solidFill>
              </a:rPr>
              <a:t>..</a:t>
            </a:r>
            <a:endParaRPr lang="hr-HR" sz="2800" b="1" dirty="0">
              <a:solidFill>
                <a:schemeClr val="bg1"/>
              </a:solidFill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410" y="3358028"/>
            <a:ext cx="10499205" cy="2441387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Zajedničkim radom uspjeli smo programiranje učiniti  </a:t>
            </a:r>
            <a:r>
              <a:rPr lang="hr-HR" sz="2400" dirty="0" err="1">
                <a:solidFill>
                  <a:schemeClr val="bg1"/>
                </a:solidFill>
              </a:rPr>
              <a:t>transparentnijim</a:t>
            </a:r>
            <a:r>
              <a:rPr lang="hr-HR" sz="2400" dirty="0">
                <a:solidFill>
                  <a:schemeClr val="bg1"/>
                </a:solidFill>
              </a:rPr>
              <a:t>, demistificirati povezane vještine i okupiti sve motivirane učenike u zajedničkom </a:t>
            </a:r>
            <a:r>
              <a:rPr lang="hr-HR" sz="2400" dirty="0" smtClean="0">
                <a:solidFill>
                  <a:schemeClr val="bg1"/>
                </a:solidFill>
              </a:rPr>
              <a:t>učenju</a:t>
            </a:r>
          </a:p>
          <a:p>
            <a:r>
              <a:rPr lang="hr-HR" sz="2400" dirty="0" smtClean="0">
                <a:solidFill>
                  <a:schemeClr val="bg1"/>
                </a:solidFill>
              </a:rPr>
              <a:t>U svim </a:t>
            </a:r>
            <a:r>
              <a:rPr lang="hr-HR" sz="2400" dirty="0">
                <a:solidFill>
                  <a:schemeClr val="bg1"/>
                </a:solidFill>
              </a:rPr>
              <a:t>provedenim aktivnostima  sudjelovalo oko 200 učenika što je više od 50% stope </a:t>
            </a:r>
            <a:r>
              <a:rPr lang="hr-HR" sz="2400" dirty="0" smtClean="0">
                <a:solidFill>
                  <a:schemeClr val="bg1"/>
                </a:solidFill>
              </a:rPr>
              <a:t>sudjelovanja- </a:t>
            </a:r>
            <a:r>
              <a:rPr lang="it-IT" sz="2400" dirty="0" err="1">
                <a:solidFill>
                  <a:schemeClr val="bg1"/>
                </a:solidFill>
              </a:rPr>
              <a:t>Potvrda</a:t>
            </a:r>
            <a:r>
              <a:rPr lang="it-IT" sz="2400" dirty="0">
                <a:solidFill>
                  <a:schemeClr val="bg1"/>
                </a:solidFill>
              </a:rPr>
              <a:t> o </a:t>
            </a:r>
            <a:r>
              <a:rPr lang="it-IT" sz="2400" dirty="0" err="1">
                <a:solidFill>
                  <a:schemeClr val="bg1"/>
                </a:solidFill>
              </a:rPr>
              <a:t>izvrsnosti</a:t>
            </a:r>
            <a:r>
              <a:rPr lang="it-IT" sz="2400" dirty="0">
                <a:solidFill>
                  <a:schemeClr val="bg1"/>
                </a:solidFill>
              </a:rPr>
              <a:t> u </a:t>
            </a:r>
            <a:r>
              <a:rPr lang="it-IT" sz="2400" dirty="0" err="1">
                <a:solidFill>
                  <a:schemeClr val="bg1"/>
                </a:solidFill>
              </a:rPr>
              <a:t>programerskoj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pismenosti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404664"/>
            <a:ext cx="9905998" cy="864096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SAT KODIRANJA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7408" y="1268760"/>
            <a:ext cx="5976664" cy="5256584"/>
          </a:xfrm>
        </p:spPr>
        <p:txBody>
          <a:bodyPr>
            <a:normAutofit/>
          </a:bodyPr>
          <a:lstStyle/>
          <a:p>
            <a:r>
              <a:rPr lang="hr-HR" dirty="0" err="1">
                <a:solidFill>
                  <a:schemeClr val="bg1"/>
                </a:solidFill>
              </a:rPr>
              <a:t>Hour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of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Code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 smtClean="0">
                <a:solidFill>
                  <a:schemeClr val="bg1"/>
                </a:solidFill>
              </a:rPr>
              <a:t>jedan </a:t>
            </a:r>
            <a:r>
              <a:rPr lang="hr-HR" dirty="0">
                <a:solidFill>
                  <a:schemeClr val="bg1"/>
                </a:solidFill>
              </a:rPr>
              <a:t>od najvećih </a:t>
            </a:r>
            <a:r>
              <a:rPr lang="hr-HR" dirty="0" smtClean="0">
                <a:solidFill>
                  <a:schemeClr val="bg1"/>
                </a:solidFill>
              </a:rPr>
              <a:t>edukativno-informatičkih programa </a:t>
            </a:r>
            <a:r>
              <a:rPr lang="hr-HR" dirty="0">
                <a:solidFill>
                  <a:schemeClr val="bg1"/>
                </a:solidFill>
              </a:rPr>
              <a:t>učenja </a:t>
            </a:r>
            <a:r>
              <a:rPr lang="hr-HR" dirty="0" smtClean="0">
                <a:solidFill>
                  <a:schemeClr val="bg1"/>
                </a:solidFill>
              </a:rPr>
              <a:t>programiranja</a:t>
            </a:r>
          </a:p>
          <a:p>
            <a:r>
              <a:rPr lang="pl-PL" dirty="0">
                <a:solidFill>
                  <a:schemeClr val="bg1"/>
                </a:solidFill>
              </a:rPr>
              <a:t>organiziran </a:t>
            </a:r>
            <a:r>
              <a:rPr lang="pl-PL" dirty="0" smtClean="0">
                <a:solidFill>
                  <a:schemeClr val="bg1"/>
                </a:solidFill>
              </a:rPr>
              <a:t>od </a:t>
            </a:r>
            <a:r>
              <a:rPr lang="pl-PL" dirty="0">
                <a:solidFill>
                  <a:schemeClr val="bg1"/>
                </a:solidFill>
              </a:rPr>
              <a:t>strane </a:t>
            </a:r>
            <a:r>
              <a:rPr lang="pl-PL" dirty="0" smtClean="0">
                <a:solidFill>
                  <a:schemeClr val="bg1"/>
                </a:solidFill>
              </a:rPr>
              <a:t>Code.org</a:t>
            </a:r>
          </a:p>
          <a:p>
            <a:r>
              <a:rPr lang="hr-HR" dirty="0">
                <a:solidFill>
                  <a:schemeClr val="bg1"/>
                </a:solidFill>
              </a:rPr>
              <a:t>globalni pokret kojeg čine deseci milijuna učenika u preko 180 </a:t>
            </a:r>
            <a:r>
              <a:rPr lang="hr-HR" dirty="0" smtClean="0">
                <a:solidFill>
                  <a:schemeClr val="bg1"/>
                </a:solidFill>
              </a:rPr>
              <a:t>zemalja</a:t>
            </a:r>
          </a:p>
          <a:p>
            <a:r>
              <a:rPr lang="hr-HR" dirty="0">
                <a:solidFill>
                  <a:schemeClr val="bg1"/>
                </a:solidFill>
              </a:rPr>
              <a:t>Projekt u Hrvatskoj provodi nevladina udruga Osijek Software City s 15 drugih nevladinih udruga uz podršku tvrtke Microsoft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68760"/>
            <a:ext cx="5690600" cy="32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141410" y="260648"/>
            <a:ext cx="10139166" cy="2880320"/>
          </a:xfrm>
        </p:spPr>
        <p:txBody>
          <a:bodyPr/>
          <a:lstStyle/>
          <a:p>
            <a:r>
              <a:rPr lang="en-US" dirty="0" err="1" smtClean="0"/>
              <a:t>tjed</a:t>
            </a:r>
            <a:r>
              <a:rPr lang="hr-HR" dirty="0" err="1" smtClean="0"/>
              <a:t>an</a:t>
            </a:r>
            <a:r>
              <a:rPr lang="en-US" dirty="0" smtClean="0"/>
              <a:t> </a:t>
            </a:r>
            <a:r>
              <a:rPr lang="en-US" dirty="0" err="1" smtClean="0"/>
              <a:t>poučavanja</a:t>
            </a:r>
            <a:r>
              <a:rPr lang="en-US" dirty="0" smtClean="0"/>
              <a:t> </a:t>
            </a:r>
            <a:r>
              <a:rPr lang="en-US" dirty="0" err="1" smtClean="0"/>
              <a:t>informatike</a:t>
            </a:r>
            <a:r>
              <a:rPr lang="hr-HR" dirty="0" smtClean="0"/>
              <a:t> -</a:t>
            </a:r>
            <a:r>
              <a:rPr lang="en-US" dirty="0" smtClean="0"/>
              <a:t>Computer </a:t>
            </a:r>
            <a:r>
              <a:rPr lang="en-US" dirty="0"/>
              <a:t>Science Education </a:t>
            </a:r>
            <a:r>
              <a:rPr lang="en-US" dirty="0" smtClean="0"/>
              <a:t>Week</a:t>
            </a:r>
            <a:endParaRPr lang="hr-HR" dirty="0" smtClean="0"/>
          </a:p>
          <a:p>
            <a:r>
              <a:rPr lang="en-US" dirty="0" smtClean="0"/>
              <a:t> </a:t>
            </a:r>
            <a:r>
              <a:rPr lang="pl-PL" dirty="0"/>
              <a:t>od ponedjeljka 05. do petka 09.12.2016. </a:t>
            </a:r>
            <a:r>
              <a:rPr lang="pl-PL" dirty="0" smtClean="0"/>
              <a:t>godine</a:t>
            </a:r>
          </a:p>
          <a:p>
            <a:r>
              <a:rPr lang="hr-HR" dirty="0" smtClean="0"/>
              <a:t>pregledavanje </a:t>
            </a:r>
            <a:r>
              <a:rPr lang="hr-HR" dirty="0"/>
              <a:t>ponuđenih </a:t>
            </a:r>
            <a:r>
              <a:rPr lang="hr-HR" dirty="0" smtClean="0"/>
              <a:t>vodiča</a:t>
            </a:r>
          </a:p>
          <a:p>
            <a:r>
              <a:rPr lang="hr-HR" dirty="0" smtClean="0"/>
              <a:t>izbor </a:t>
            </a:r>
            <a:r>
              <a:rPr lang="hr-HR" dirty="0"/>
              <a:t>nekoliko ponuđenih </a:t>
            </a:r>
            <a:r>
              <a:rPr lang="hr-HR" dirty="0" smtClean="0"/>
              <a:t>lekcija</a:t>
            </a:r>
          </a:p>
          <a:p>
            <a:r>
              <a:rPr lang="hr-HR" dirty="0"/>
              <a:t>prijava na </a:t>
            </a:r>
            <a:r>
              <a:rPr lang="hr-HR" dirty="0">
                <a:hlinkClick r:id="rId2"/>
              </a:rPr>
              <a:t>https://code.org/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3140967"/>
            <a:ext cx="10228124" cy="3500899"/>
          </a:xfrm>
        </p:spPr>
      </p:pic>
    </p:spTree>
    <p:extLst>
      <p:ext uri="{BB962C8B-B14F-4D97-AF65-F5344CB8AC3E}">
        <p14:creationId xmlns:p14="http://schemas.microsoft.com/office/powerpoint/2010/main" val="46367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8" y="852128"/>
            <a:ext cx="10269383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3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515143"/>
          </a:xfrm>
        </p:spPr>
        <p:txBody>
          <a:bodyPr>
            <a:normAutofit fontScale="90000"/>
          </a:bodyPr>
          <a:lstStyle/>
          <a:p>
            <a:r>
              <a:rPr lang="hr-HR" b="1" dirty="0" err="1" smtClean="0">
                <a:solidFill>
                  <a:schemeClr val="bg1"/>
                </a:solidFill>
              </a:rPr>
              <a:t>Tutorijali</a:t>
            </a:r>
            <a:r>
              <a:rPr lang="hr-HR" b="1" dirty="0" smtClean="0">
                <a:solidFill>
                  <a:schemeClr val="bg1"/>
                </a:solidFill>
              </a:rPr>
              <a:t>: 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55177"/>
            <a:ext cx="4523061" cy="2967535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983433" y="1268760"/>
            <a:ext cx="4608512" cy="1800200"/>
          </a:xfrm>
        </p:spPr>
        <p:txBody>
          <a:bodyPr>
            <a:no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Ratovi Zvijezda: Stvaranje galaksije uz pomoć </a:t>
            </a:r>
            <a:r>
              <a:rPr lang="hr-HR" sz="2400" dirty="0" smtClean="0">
                <a:solidFill>
                  <a:schemeClr val="bg1"/>
                </a:solidFill>
              </a:rPr>
              <a:t>koda</a:t>
            </a:r>
          </a:p>
          <a:p>
            <a:r>
              <a:rPr lang="nn-NO" sz="2400" dirty="0">
                <a:solidFill>
                  <a:schemeClr val="bg1"/>
                </a:solidFill>
              </a:rPr>
              <a:t>Kodiraj s Annom i Elsom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04" y="3429000"/>
            <a:ext cx="5044724" cy="283765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852936"/>
            <a:ext cx="6744072" cy="37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7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2867" y="1768317"/>
            <a:ext cx="5904657" cy="332136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271464" y="5527374"/>
            <a:ext cx="6120680" cy="1296144"/>
          </a:xfrm>
        </p:spPr>
        <p:txBody>
          <a:bodyPr>
            <a:normAutofit fontScale="77500" lnSpcReduction="20000"/>
          </a:bodyPr>
          <a:lstStyle/>
          <a:p>
            <a:r>
              <a:rPr lang="hr-HR" sz="2600" dirty="0" err="1">
                <a:solidFill>
                  <a:schemeClr val="bg1"/>
                </a:solidFill>
              </a:rPr>
              <a:t>Ice</a:t>
            </a:r>
            <a:r>
              <a:rPr lang="hr-HR" sz="2600" dirty="0">
                <a:solidFill>
                  <a:schemeClr val="bg1"/>
                </a:solidFill>
              </a:rPr>
              <a:t> </a:t>
            </a:r>
            <a:r>
              <a:rPr lang="hr-HR" sz="2600" dirty="0" smtClean="0">
                <a:solidFill>
                  <a:schemeClr val="bg1"/>
                </a:solidFill>
              </a:rPr>
              <a:t>Age</a:t>
            </a:r>
          </a:p>
          <a:p>
            <a:r>
              <a:rPr lang="en-US" sz="2600" dirty="0">
                <a:solidFill>
                  <a:schemeClr val="bg1"/>
                </a:solidFill>
              </a:rPr>
              <a:t>Code your own sports </a:t>
            </a:r>
            <a:r>
              <a:rPr lang="en-US" sz="2600" dirty="0" smtClean="0">
                <a:solidFill>
                  <a:schemeClr val="bg1"/>
                </a:solidFill>
              </a:rPr>
              <a:t>game</a:t>
            </a:r>
            <a:endParaRPr lang="hr-HR" sz="2600" dirty="0" smtClean="0">
              <a:solidFill>
                <a:schemeClr val="bg1"/>
              </a:solidFill>
            </a:endParaRPr>
          </a:p>
          <a:p>
            <a:r>
              <a:rPr lang="hr-HR" sz="2600" dirty="0">
                <a:solidFill>
                  <a:schemeClr val="bg1"/>
                </a:solidFill>
              </a:rPr>
              <a:t>Klasični </a:t>
            </a:r>
            <a:r>
              <a:rPr lang="hr-HR" sz="2600" dirty="0" smtClean="0">
                <a:solidFill>
                  <a:schemeClr val="bg1"/>
                </a:solidFill>
              </a:rPr>
              <a:t>labirint – </a:t>
            </a:r>
            <a:r>
              <a:rPr lang="hr-HR" sz="2600" dirty="0" err="1" smtClean="0">
                <a:solidFill>
                  <a:schemeClr val="bg1"/>
                </a:solidFill>
              </a:rPr>
              <a:t>Angry</a:t>
            </a:r>
            <a:r>
              <a:rPr lang="hr-HR" sz="2600" dirty="0" smtClean="0">
                <a:solidFill>
                  <a:schemeClr val="bg1"/>
                </a:solidFill>
              </a:rPr>
              <a:t> </a:t>
            </a:r>
            <a:r>
              <a:rPr lang="hr-HR" sz="2600" dirty="0" err="1" smtClean="0">
                <a:solidFill>
                  <a:schemeClr val="bg1"/>
                </a:solidFill>
              </a:rPr>
              <a:t>Birds</a:t>
            </a:r>
            <a:endParaRPr lang="hr-HR" sz="2600" dirty="0" smtClean="0">
              <a:solidFill>
                <a:schemeClr val="bg1"/>
              </a:solidFill>
            </a:endParaRP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" y="0"/>
            <a:ext cx="3030205" cy="538770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63" y="221946"/>
            <a:ext cx="4938458" cy="278035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356992"/>
            <a:ext cx="4223792" cy="23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28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84" y="188640"/>
            <a:ext cx="4438344" cy="249656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943872" y="3009682"/>
            <a:ext cx="4870392" cy="1036134"/>
          </a:xfrm>
        </p:spPr>
        <p:txBody>
          <a:bodyPr>
            <a:normAutofit lnSpcReduction="10000"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Make Music </a:t>
            </a:r>
            <a:r>
              <a:rPr lang="hr-HR" sz="2400" dirty="0" err="1">
                <a:solidFill>
                  <a:schemeClr val="bg1"/>
                </a:solidFill>
              </a:rPr>
              <a:t>with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</a:rPr>
              <a:t>Scratch</a:t>
            </a:r>
            <a:endParaRPr lang="hr-HR" sz="2400" dirty="0" smtClean="0">
              <a:solidFill>
                <a:schemeClr val="bg1"/>
              </a:solidFill>
            </a:endParaRPr>
          </a:p>
          <a:p>
            <a:r>
              <a:rPr lang="hr-HR" sz="2400" dirty="0" err="1" smtClean="0">
                <a:solidFill>
                  <a:schemeClr val="bg1"/>
                </a:solidFill>
              </a:rPr>
              <a:t>Minecraft</a:t>
            </a:r>
            <a:r>
              <a:rPr lang="hr-HR" sz="2400" dirty="0" smtClean="0">
                <a:solidFill>
                  <a:schemeClr val="bg1"/>
                </a:solidFill>
              </a:rPr>
              <a:t> </a:t>
            </a:r>
            <a:r>
              <a:rPr lang="hr-HR" sz="2400" dirty="0">
                <a:solidFill>
                  <a:schemeClr val="bg1"/>
                </a:solidFill>
              </a:rPr>
              <a:t>(Designer i </a:t>
            </a:r>
            <a:r>
              <a:rPr lang="hr-HR" sz="2400" dirty="0" err="1">
                <a:solidFill>
                  <a:schemeClr val="bg1"/>
                </a:solidFill>
              </a:rPr>
              <a:t>Adventurer</a:t>
            </a:r>
            <a:r>
              <a:rPr lang="hr-HR" dirty="0"/>
              <a:t>)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75817"/>
            <a:ext cx="4299979" cy="24208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59" y="2492896"/>
            <a:ext cx="4299979" cy="242088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02" y="483885"/>
            <a:ext cx="4434402" cy="249656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3" y="4075045"/>
            <a:ext cx="4752528" cy="267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64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63290" y="188641"/>
            <a:ext cx="4636965" cy="792088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Napredniji </a:t>
            </a:r>
            <a:r>
              <a:rPr lang="hr-HR" dirty="0" err="1" smtClean="0">
                <a:solidFill>
                  <a:schemeClr val="bg1"/>
                </a:solidFill>
              </a:rPr>
              <a:t>tutorijali</a:t>
            </a:r>
            <a:r>
              <a:rPr lang="hr-HR" dirty="0" smtClean="0">
                <a:solidFill>
                  <a:schemeClr val="bg1"/>
                </a:solidFill>
              </a:rPr>
              <a:t>: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791744" y="1286529"/>
            <a:ext cx="4047032" cy="2718535"/>
          </a:xfrm>
        </p:spPr>
        <p:txBody>
          <a:bodyPr>
            <a:normAutofit fontScale="92500"/>
          </a:bodyPr>
          <a:lstStyle/>
          <a:p>
            <a:r>
              <a:rPr lang="hr-HR" sz="2400" dirty="0" smtClean="0">
                <a:solidFill>
                  <a:schemeClr val="bg1"/>
                </a:solidFill>
              </a:rPr>
              <a:t>Poznavanje: </a:t>
            </a:r>
            <a:r>
              <a:rPr lang="hr-HR" sz="2400" dirty="0" err="1" smtClean="0">
                <a:solidFill>
                  <a:schemeClr val="bg1"/>
                </a:solidFill>
              </a:rPr>
              <a:t>JavaScripta</a:t>
            </a:r>
            <a:r>
              <a:rPr lang="hr-HR" sz="2400" dirty="0" smtClean="0">
                <a:solidFill>
                  <a:schemeClr val="bg1"/>
                </a:solidFill>
              </a:rPr>
              <a:t> i </a:t>
            </a:r>
            <a:r>
              <a:rPr lang="hr-HR" sz="2400" dirty="0" err="1" smtClean="0">
                <a:solidFill>
                  <a:schemeClr val="bg1"/>
                </a:solidFill>
              </a:rPr>
              <a:t>Pythona</a:t>
            </a:r>
            <a:endParaRPr lang="hr-HR" sz="2400" dirty="0" smtClean="0">
              <a:solidFill>
                <a:schemeClr val="bg1"/>
              </a:solidFill>
            </a:endParaRPr>
          </a:p>
          <a:p>
            <a:r>
              <a:rPr lang="hr-HR" sz="2400" dirty="0" err="1" smtClean="0">
                <a:solidFill>
                  <a:schemeClr val="bg1"/>
                </a:solidFill>
              </a:rPr>
              <a:t>Silent</a:t>
            </a:r>
            <a:r>
              <a:rPr lang="hr-HR" sz="2400" dirty="0" smtClean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teacher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endParaRPr lang="hr-HR" sz="2400" dirty="0" smtClean="0">
              <a:solidFill>
                <a:schemeClr val="bg1"/>
              </a:solidFill>
            </a:endParaRPr>
          </a:p>
          <a:p>
            <a:r>
              <a:rPr lang="hr-HR" sz="2400" dirty="0" err="1" smtClean="0">
                <a:solidFill>
                  <a:schemeClr val="bg1"/>
                </a:solidFill>
              </a:rPr>
              <a:t>CodeCombat</a:t>
            </a:r>
            <a:r>
              <a:rPr lang="hr-HR" sz="2400" dirty="0">
                <a:solidFill>
                  <a:schemeClr val="bg1"/>
                </a:solidFill>
              </a:rPr>
              <a:t>: Game </a:t>
            </a:r>
            <a:r>
              <a:rPr lang="hr-HR" sz="2400" dirty="0" smtClean="0">
                <a:solidFill>
                  <a:schemeClr val="bg1"/>
                </a:solidFill>
              </a:rPr>
              <a:t>Development</a:t>
            </a:r>
          </a:p>
          <a:p>
            <a:r>
              <a:rPr lang="hr-HR" sz="2400" dirty="0" err="1">
                <a:solidFill>
                  <a:schemeClr val="bg1"/>
                </a:solidFill>
              </a:rPr>
              <a:t>Python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with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Turtles</a:t>
            </a:r>
            <a:r>
              <a:rPr lang="hr-HR" sz="2400" dirty="0">
                <a:solidFill>
                  <a:schemeClr val="bg1"/>
                </a:solidFill>
              </a:rPr>
              <a:t> (kornjačina grafika)</a:t>
            </a:r>
            <a:endParaRPr lang="hr-HR" sz="2400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24" y="3755673"/>
            <a:ext cx="5231904" cy="29429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4092" y="1698819"/>
            <a:ext cx="6245314" cy="3512989"/>
          </a:xfrm>
          <a:prstGeom prst="rect">
            <a:avLst/>
          </a:prstGeom>
        </p:spPr>
      </p:pic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6146" y="1812549"/>
            <a:ext cx="6284080" cy="3534794"/>
          </a:xfrm>
        </p:spPr>
      </p:pic>
    </p:spTree>
    <p:extLst>
      <p:ext uri="{BB962C8B-B14F-4D97-AF65-F5344CB8AC3E}">
        <p14:creationId xmlns:p14="http://schemas.microsoft.com/office/powerpoint/2010/main" val="175016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27448" y="836712"/>
            <a:ext cx="9919963" cy="4954489"/>
          </a:xfrm>
        </p:spPr>
        <p:txBody>
          <a:bodyPr/>
          <a:lstStyle/>
          <a:p>
            <a:r>
              <a:rPr lang="hr-HR" sz="2800" dirty="0">
                <a:solidFill>
                  <a:schemeClr val="bg1"/>
                </a:solidFill>
              </a:rPr>
              <a:t>Neovisno o izboru igre, učenici tijekom rješavanja izazova koriste već poznato Code.org drag-</a:t>
            </a:r>
            <a:r>
              <a:rPr lang="hr-HR" sz="2800" dirty="0" err="1">
                <a:solidFill>
                  <a:schemeClr val="bg1"/>
                </a:solidFill>
              </a:rPr>
              <a:t>and</a:t>
            </a:r>
            <a:r>
              <a:rPr lang="hr-HR" sz="2800" dirty="0">
                <a:solidFill>
                  <a:schemeClr val="bg1"/>
                </a:solidFill>
              </a:rPr>
              <a:t>-drop sučelje kodiranja kako bi naučili pojmove računalne znanosti kao što su programiranje, orijentacija u odnosu na objekt, logičke petlje, grananje i sl. </a:t>
            </a:r>
            <a:endParaRPr lang="hr-HR" sz="2800" dirty="0" smtClean="0">
              <a:solidFill>
                <a:schemeClr val="bg1"/>
              </a:solidFill>
            </a:endParaRPr>
          </a:p>
          <a:p>
            <a:r>
              <a:rPr lang="hr-HR" sz="2800" dirty="0" smtClean="0">
                <a:solidFill>
                  <a:schemeClr val="bg1"/>
                </a:solidFill>
              </a:rPr>
              <a:t>Učenici </a:t>
            </a:r>
            <a:r>
              <a:rPr lang="hr-HR" sz="2800" dirty="0">
                <a:solidFill>
                  <a:schemeClr val="bg1"/>
                </a:solidFill>
              </a:rPr>
              <a:t>se suočavaju s određenim brojem izazova koje trebaju riješiti, što u konačnici dovodi do izrade vlastite jednostavne igre koju je potom moguće podijeliti i igrati s </a:t>
            </a:r>
            <a:r>
              <a:rPr lang="hr-HR" sz="2800" dirty="0" smtClean="0">
                <a:solidFill>
                  <a:schemeClr val="bg1"/>
                </a:solidFill>
              </a:rPr>
              <a:t>prijateljima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video: sat kodiranja u Gimnaziji Vukovar: </a:t>
            </a:r>
            <a:r>
              <a:rPr lang="hr-HR" sz="2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https://www.youtube.com/watch?v=6XMEAgDeMM0</a:t>
            </a: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hr-HR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97946"/>
          </a:xfrm>
        </p:spPr>
        <p:txBody>
          <a:bodyPr rtlCol="0"/>
          <a:lstStyle/>
          <a:p>
            <a:pPr rtl="0"/>
            <a:r>
              <a:rPr lang="hr-HR" dirty="0" smtClean="0">
                <a:solidFill>
                  <a:schemeClr val="bg1"/>
                </a:solidFill>
              </a:rPr>
              <a:t>Europski tjedan programiranja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17" y="1844824"/>
            <a:ext cx="6301978" cy="3541712"/>
          </a:xfrm>
        </p:spPr>
      </p:pic>
      <p:sp>
        <p:nvSpPr>
          <p:cNvPr id="3" name="Pravokutnik 2"/>
          <p:cNvSpPr/>
          <p:nvPr/>
        </p:nvSpPr>
        <p:spPr>
          <a:xfrm>
            <a:off x="623392" y="2020339"/>
            <a:ext cx="436736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bg1"/>
                </a:solidFill>
              </a:rPr>
              <a:t>#</a:t>
            </a:r>
            <a:r>
              <a:rPr lang="pl-PL" sz="2400" dirty="0">
                <a:solidFill>
                  <a:schemeClr val="bg1"/>
                </a:solidFill>
              </a:rPr>
              <a:t>codeEU 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bg1"/>
                </a:solidFill>
              </a:rPr>
              <a:t>pokrenuli su 2013. mladi savjetnici za Digitalnu agendu Europske komisije 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bg1"/>
                </a:solidFill>
              </a:rPr>
              <a:t>od subote 15</a:t>
            </a:r>
            <a:r>
              <a:rPr lang="pl-PL" sz="2400" dirty="0">
                <a:solidFill>
                  <a:schemeClr val="bg1"/>
                </a:solidFill>
              </a:rPr>
              <a:t>. do petka 21. </a:t>
            </a:r>
            <a:r>
              <a:rPr lang="pl-PL" sz="2400" dirty="0" smtClean="0">
                <a:solidFill>
                  <a:schemeClr val="bg1"/>
                </a:solidFill>
              </a:rPr>
              <a:t>listopada 2016. godine</a:t>
            </a: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bg1"/>
                </a:solidFill>
              </a:rPr>
              <a:t>o</a:t>
            </a:r>
            <a:r>
              <a:rPr lang="pl-PL" sz="2400" dirty="0" smtClean="0">
                <a:solidFill>
                  <a:schemeClr val="bg1"/>
                </a:solidFill>
              </a:rPr>
              <a:t>d ponedjeljka 09. do petka 13. listopada 2017.</a:t>
            </a:r>
          </a:p>
          <a:p>
            <a:pPr marL="285750" indent="-285750">
              <a:buFontTx/>
              <a:buChar char="-"/>
            </a:pPr>
            <a:endParaRPr lang="pl-PL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332656"/>
            <a:ext cx="9905998" cy="936104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Zanimljivost: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1424" y="1268760"/>
            <a:ext cx="10585176" cy="4896544"/>
          </a:xfrm>
        </p:spPr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bg1"/>
                </a:solidFill>
              </a:rPr>
              <a:t>Ove godine Microsoft je podržao sat kodiranja s novim </a:t>
            </a:r>
            <a:r>
              <a:rPr lang="hr-HR" dirty="0" err="1">
                <a:solidFill>
                  <a:schemeClr val="bg1"/>
                </a:solidFill>
              </a:rPr>
              <a:t>Minecraft</a:t>
            </a:r>
            <a:r>
              <a:rPr lang="hr-HR" dirty="0">
                <a:solidFill>
                  <a:schemeClr val="bg1"/>
                </a:solidFill>
              </a:rPr>
              <a:t> vodičem: </a:t>
            </a:r>
            <a:r>
              <a:rPr lang="hr-HR" dirty="0">
                <a:solidFill>
                  <a:schemeClr val="bg1"/>
                </a:solidFill>
                <a:hlinkClick r:id="rId2"/>
              </a:rPr>
              <a:t>http://code.org/minecraft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 smtClean="0">
                <a:solidFill>
                  <a:schemeClr val="bg1"/>
                </a:solidFill>
              </a:rPr>
              <a:t>Od </a:t>
            </a:r>
            <a:r>
              <a:rPr lang="hr-HR" dirty="0">
                <a:solidFill>
                  <a:schemeClr val="bg1"/>
                </a:solidFill>
              </a:rPr>
              <a:t>100 milijuna igrača koji vole </a:t>
            </a:r>
            <a:r>
              <a:rPr lang="hr-HR" dirty="0" err="1">
                <a:solidFill>
                  <a:schemeClr val="bg1"/>
                </a:solidFill>
              </a:rPr>
              <a:t>Minecraft</a:t>
            </a:r>
            <a:r>
              <a:rPr lang="hr-HR" dirty="0">
                <a:solidFill>
                  <a:schemeClr val="bg1"/>
                </a:solidFill>
              </a:rPr>
              <a:t>, 38 posto su žene, pa ovaj vodič može pomoći uključiti što više žena i djevojaka u svijet informatike. Što se tiče same uključenosti djevojka u sat kodiranja, ona je u našoj školi uvjetovana strukturom pri samom upisu u školu, tako da su u ovu aktivnost jednako bili uključeni i dječaci i djevojke</a:t>
            </a:r>
            <a:r>
              <a:rPr lang="hr-HR" dirty="0" smtClean="0">
                <a:solidFill>
                  <a:schemeClr val="bg1"/>
                </a:solidFill>
              </a:rPr>
              <a:t>.</a:t>
            </a:r>
          </a:p>
          <a:p>
            <a:r>
              <a:rPr lang="hr-HR" dirty="0">
                <a:solidFill>
                  <a:schemeClr val="bg1"/>
                </a:solidFill>
              </a:rPr>
              <a:t>Istraživanje koje smo proveli nakon provedenih aktivnosti kodiranja pokazuju da gotovo i nema razlike u postignućima između djevojaka i dječaka. Na postignuća isključivo utječe osobni angažman, motiviranost i znatiželja, a sve to neovisno je o spolu učenika. </a:t>
            </a:r>
          </a:p>
        </p:txBody>
      </p:sp>
    </p:spTree>
    <p:extLst>
      <p:ext uri="{BB962C8B-B14F-4D97-AF65-F5344CB8AC3E}">
        <p14:creationId xmlns:p14="http://schemas.microsoft.com/office/powerpoint/2010/main" val="355658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nagrada </a:t>
            </a:r>
            <a:r>
              <a:rPr lang="hr-HR" dirty="0">
                <a:solidFill>
                  <a:schemeClr val="bg1"/>
                </a:solidFill>
              </a:rPr>
              <a:t>za ostvarene </a:t>
            </a:r>
            <a:r>
              <a:rPr lang="hr-HR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hr-HR" dirty="0">
                <a:solidFill>
                  <a:schemeClr val="bg1"/>
                </a:solidFill>
                <a:hlinkClick r:id="rId2"/>
              </a:rPr>
              <a:t>://</a:t>
            </a:r>
            <a:r>
              <a:rPr lang="hr-HR" dirty="0" smtClean="0">
                <a:solidFill>
                  <a:schemeClr val="bg1"/>
                </a:solidFill>
                <a:hlinkClick r:id="rId2"/>
              </a:rPr>
              <a:t>code.org/certificates</a:t>
            </a:r>
            <a:r>
              <a:rPr lang="hr-HR" dirty="0" smtClean="0">
                <a:solidFill>
                  <a:schemeClr val="bg1"/>
                </a:solidFill>
              </a:rPr>
              <a:t> zasluženi certifikati </a:t>
            </a:r>
            <a:r>
              <a:rPr lang="hr-HR" dirty="0">
                <a:solidFill>
                  <a:schemeClr val="bg1"/>
                </a:solidFill>
              </a:rPr>
              <a:t>svim učenicima koji su sudjelovali u satu </a:t>
            </a:r>
            <a:r>
              <a:rPr lang="hr-HR" dirty="0" smtClean="0">
                <a:solidFill>
                  <a:schemeClr val="bg1"/>
                </a:solidFill>
              </a:rPr>
              <a:t>kodiranja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0" y="123614"/>
            <a:ext cx="3019706" cy="212587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72" y="2444514"/>
            <a:ext cx="2800527" cy="19729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59" y="103694"/>
            <a:ext cx="3048000" cy="21457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99" y="4511503"/>
            <a:ext cx="3004363" cy="211507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7" y="170309"/>
            <a:ext cx="3001025" cy="211272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1" y="4511503"/>
            <a:ext cx="2952328" cy="207989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520690"/>
            <a:ext cx="2939287" cy="207071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1" y="2437456"/>
            <a:ext cx="2781781" cy="19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2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127448" y="5733256"/>
            <a:ext cx="9865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Svaki bi učenik </a:t>
            </a:r>
            <a:r>
              <a:rPr lang="hr-HR" dirty="0"/>
              <a:t>trebao imati priliku usvajati znanja iz područja računalne znanosti jer  znanja iz ovog područja pomažu u razvijanju vještina rješavanja problema, logike i kreativnosti. Počevši rano, učenici će imati temelj za uspjeh u karijeri u 21-om stoljeću</a:t>
            </a:r>
          </a:p>
        </p:txBody>
      </p:sp>
    </p:spTree>
    <p:extLst>
      <p:ext uri="{BB962C8B-B14F-4D97-AF65-F5344CB8AC3E}">
        <p14:creationId xmlns:p14="http://schemas.microsoft.com/office/powerpoint/2010/main" val="483974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16685" y="332656"/>
            <a:ext cx="8330725" cy="864096"/>
          </a:xfrm>
        </p:spPr>
        <p:txBody>
          <a:bodyPr/>
          <a:lstStyle/>
          <a:p>
            <a:r>
              <a:rPr lang="hr-HR" dirty="0" err="1" smtClean="0">
                <a:solidFill>
                  <a:schemeClr val="bg1"/>
                </a:solidFill>
              </a:rPr>
              <a:t>Micro:bit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61" y="2564904"/>
            <a:ext cx="6120680" cy="31503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2" y="117760"/>
            <a:ext cx="2153535" cy="2157984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312024" y="275374"/>
            <a:ext cx="56886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BBC </a:t>
            </a:r>
            <a:r>
              <a:rPr lang="en-US" sz="2800" dirty="0" err="1" smtClean="0">
                <a:solidFill>
                  <a:schemeClr val="bg1"/>
                </a:solidFill>
              </a:rPr>
              <a:t>micro:bit</a:t>
            </a:r>
            <a:r>
              <a:rPr lang="en-US" sz="2800" dirty="0" smtClean="0">
                <a:solidFill>
                  <a:schemeClr val="bg1"/>
                </a:solidFill>
              </a:rPr>
              <a:t> je </a:t>
            </a:r>
            <a:r>
              <a:rPr lang="en-US" sz="2800" dirty="0" err="1" smtClean="0">
                <a:solidFill>
                  <a:schemeClr val="bg1"/>
                </a:solidFill>
              </a:rPr>
              <a:t>edukativan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kreativan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alat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hr-HR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smtClean="0">
                <a:solidFill>
                  <a:schemeClr val="bg1"/>
                </a:solidFill>
              </a:rPr>
              <a:t>ARM </a:t>
            </a:r>
            <a:r>
              <a:rPr lang="en-US" sz="2800" dirty="0" err="1" smtClean="0">
                <a:solidFill>
                  <a:schemeClr val="bg1"/>
                </a:solidFill>
              </a:rPr>
              <a:t>procesor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hr-HR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smtClean="0">
                <a:solidFill>
                  <a:schemeClr val="bg1"/>
                </a:solidFill>
              </a:rPr>
              <a:t>25 LED-a</a:t>
            </a:r>
          </a:p>
          <a:p>
            <a:r>
              <a:rPr lang="hr-HR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konektori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za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spajanje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dodatnih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senzora</a:t>
            </a:r>
            <a:r>
              <a:rPr lang="en-US" sz="2800" dirty="0" smtClean="0">
                <a:solidFill>
                  <a:schemeClr val="bg1"/>
                </a:solidFill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</a:rPr>
              <a:t>termometar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senzor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vlage</a:t>
            </a:r>
            <a:r>
              <a:rPr lang="en-US" sz="2800" dirty="0" smtClean="0">
                <a:solidFill>
                  <a:schemeClr val="bg1"/>
                </a:solidFill>
              </a:rPr>
              <a:t>…)</a:t>
            </a:r>
          </a:p>
          <a:p>
            <a:r>
              <a:rPr lang="hr-HR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smtClean="0">
                <a:solidFill>
                  <a:schemeClr val="bg1"/>
                </a:solidFill>
              </a:rPr>
              <a:t>Bluetooth </a:t>
            </a:r>
            <a:r>
              <a:rPr lang="en-US" sz="2800" dirty="0" err="1" smtClean="0">
                <a:solidFill>
                  <a:schemeClr val="bg1"/>
                </a:solidFill>
              </a:rPr>
              <a:t>veze</a:t>
            </a:r>
            <a:r>
              <a:rPr lang="en-US" sz="2800" dirty="0" smtClean="0">
                <a:solidFill>
                  <a:schemeClr val="bg1"/>
                </a:solidFill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</a:rPr>
              <a:t>antene</a:t>
            </a:r>
            <a:r>
              <a:rPr lang="en-US" sz="2800" dirty="0" smtClean="0">
                <a:solidFill>
                  <a:schemeClr val="bg1"/>
                </a:solidFill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</a:rPr>
              <a:t>za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lakše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spajanje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ili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upravljanje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preko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drugih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uređaja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hr-HR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smtClean="0">
                <a:solidFill>
                  <a:schemeClr val="bg1"/>
                </a:solidFill>
              </a:rPr>
              <a:t>2 </a:t>
            </a:r>
            <a:r>
              <a:rPr lang="en-US" sz="2800" dirty="0" err="1" smtClean="0">
                <a:solidFill>
                  <a:schemeClr val="bg1"/>
                </a:solidFill>
              </a:rPr>
              <a:t>tipke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koje</a:t>
            </a:r>
            <a:r>
              <a:rPr lang="en-US" sz="2800" dirty="0" smtClean="0">
                <a:solidFill>
                  <a:schemeClr val="bg1"/>
                </a:solidFill>
              </a:rPr>
              <a:t> se </a:t>
            </a:r>
            <a:r>
              <a:rPr lang="en-US" sz="2800" dirty="0" err="1" smtClean="0">
                <a:solidFill>
                  <a:schemeClr val="bg1"/>
                </a:solidFill>
              </a:rPr>
              <a:t>mogu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programirati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za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raznovrsne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zadatke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poput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upravljanja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drugim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uređajima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ispisivanja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poruka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prebacivanja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glazbe</a:t>
            </a:r>
            <a:r>
              <a:rPr lang="en-US" sz="2800" dirty="0" smtClean="0">
                <a:solidFill>
                  <a:schemeClr val="bg1"/>
                </a:solidFill>
              </a:rPr>
              <a:t>….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0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60648"/>
            <a:ext cx="11967485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3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116632"/>
            <a:ext cx="9905998" cy="936104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Razlozi uporabe </a:t>
            </a:r>
            <a:r>
              <a:rPr lang="hr-HR" dirty="0" err="1" smtClean="0">
                <a:solidFill>
                  <a:schemeClr val="bg1"/>
                </a:solidFill>
              </a:rPr>
              <a:t>micro:bita</a:t>
            </a:r>
            <a:r>
              <a:rPr lang="hr-HR" dirty="0" smtClean="0">
                <a:solidFill>
                  <a:schemeClr val="bg1"/>
                </a:solidFill>
              </a:rPr>
              <a:t> u nastavi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3352" y="1196752"/>
            <a:ext cx="10784059" cy="525658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Vizualizacija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Algoritamski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način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razmišljanja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Korelacija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interdisciplinarnost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Kreativnost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Unaprjeđenje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digitalne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pismenosti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Prigodan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uzraste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Motivacijski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alat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Jednostavnost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sučelja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Inovativnost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6" y="1033466"/>
            <a:ext cx="4224894" cy="247519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1052735"/>
            <a:ext cx="3127519" cy="24751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3739061"/>
            <a:ext cx="5114987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3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4016484" cy="61653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30" y="254356"/>
            <a:ext cx="2629898" cy="61023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2" y="254356"/>
            <a:ext cx="2139110" cy="61940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48583"/>
            <a:ext cx="1432574" cy="62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97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476672"/>
            <a:ext cx="10407444" cy="58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8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Start your </a:t>
            </a:r>
            <a:r>
              <a:rPr lang="en-US" dirty="0" err="1">
                <a:solidFill>
                  <a:schemeClr val="bg1"/>
                </a:solidFill>
              </a:rPr>
              <a:t>micro:bit</a:t>
            </a:r>
            <a:r>
              <a:rPr lang="en-US" dirty="0">
                <a:solidFill>
                  <a:schemeClr val="bg1"/>
                </a:solidFill>
              </a:rPr>
              <a:t> adventure!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1384" y="1772816"/>
            <a:ext cx="10496027" cy="401838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2"/>
              </a:rPr>
              <a:t>https://libar.carnet.hr/knjiga/?derid=37008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Kontakt</a:t>
            </a:r>
            <a:r>
              <a:rPr lang="hr-HR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endParaRPr lang="hr-H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sanja.pavlovic-sijanovic@skole.hr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 smtClean="0">
                <a:hlinkClick r:id="rId4"/>
              </a:rPr>
              <a:t>karolina.dvojkovic@skole.hr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hlinkClick r:id="rId5"/>
              </a:rPr>
              <a:t>davor.sijanovic@skole.hr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72" y="2947070"/>
            <a:ext cx="2968986" cy="16698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556792"/>
            <a:ext cx="393305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0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280003" cy="1296144"/>
          </a:xfrm>
        </p:spPr>
        <p:txBody>
          <a:bodyPr rtlCol="0"/>
          <a:lstStyle/>
          <a:p>
            <a:r>
              <a:rPr lang="hr-HR" dirty="0">
                <a:solidFill>
                  <a:schemeClr val="bg1"/>
                </a:solidFill>
                <a:hlinkClick r:id="rId2"/>
              </a:rPr>
              <a:t>http://codeweek.eu/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7408" y="1916832"/>
            <a:ext cx="5832649" cy="3874369"/>
          </a:xfrm>
        </p:spPr>
        <p:txBody>
          <a:bodyPr>
            <a:normAutofit lnSpcReduction="10000"/>
          </a:bodyPr>
          <a:lstStyle/>
          <a:p>
            <a:r>
              <a:rPr lang="hr-HR" dirty="0">
                <a:solidFill>
                  <a:schemeClr val="bg1"/>
                </a:solidFill>
              </a:rPr>
              <a:t>O</a:t>
            </a:r>
            <a:r>
              <a:rPr lang="hr-HR" dirty="0" smtClean="0">
                <a:solidFill>
                  <a:schemeClr val="bg1"/>
                </a:solidFill>
              </a:rPr>
              <a:t>dluka </a:t>
            </a:r>
            <a:r>
              <a:rPr lang="hr-HR" dirty="0">
                <a:solidFill>
                  <a:schemeClr val="bg1"/>
                </a:solidFill>
              </a:rPr>
              <a:t>o sudjelovanju u Europskom tjednu </a:t>
            </a:r>
            <a:r>
              <a:rPr lang="hr-HR" dirty="0" smtClean="0">
                <a:solidFill>
                  <a:schemeClr val="bg1"/>
                </a:solidFill>
              </a:rPr>
              <a:t>programiranja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Dogovor i odabir aktivnosti </a:t>
            </a:r>
          </a:p>
          <a:p>
            <a:r>
              <a:rPr lang="hr-HR" dirty="0" err="1" smtClean="0">
                <a:solidFill>
                  <a:schemeClr val="bg1"/>
                </a:solidFill>
              </a:rPr>
              <a:t>Organizicija</a:t>
            </a:r>
            <a:r>
              <a:rPr lang="hr-HR" dirty="0" smtClean="0">
                <a:solidFill>
                  <a:schemeClr val="bg1"/>
                </a:solidFill>
              </a:rPr>
              <a:t> događanja </a:t>
            </a:r>
            <a:r>
              <a:rPr lang="hr-HR" dirty="0">
                <a:solidFill>
                  <a:schemeClr val="bg1"/>
                </a:solidFill>
              </a:rPr>
              <a:t>u okviru izazova CodeWeek4All </a:t>
            </a:r>
            <a:r>
              <a:rPr lang="hr-HR" dirty="0">
                <a:solidFill>
                  <a:schemeClr val="bg1"/>
                </a:solidFill>
                <a:hlinkClick r:id="rId3"/>
              </a:rPr>
              <a:t>http://codeweek.eu/codeweek4all/</a:t>
            </a:r>
            <a:endParaRPr lang="hr-HR" dirty="0" smtClean="0">
              <a:solidFill>
                <a:schemeClr val="bg1"/>
              </a:solidFill>
            </a:endParaRPr>
          </a:p>
          <a:p>
            <a:r>
              <a:rPr lang="hr-HR" dirty="0" smtClean="0">
                <a:solidFill>
                  <a:schemeClr val="bg1"/>
                </a:solidFill>
              </a:rPr>
              <a:t>Prijava planiranih događanja </a:t>
            </a:r>
            <a:r>
              <a:rPr lang="hr-HR" dirty="0">
                <a:solidFill>
                  <a:schemeClr val="bg1"/>
                </a:solidFill>
              </a:rPr>
              <a:t>na </a:t>
            </a:r>
            <a:r>
              <a:rPr lang="hr-HR" dirty="0">
                <a:solidFill>
                  <a:schemeClr val="bg1"/>
                </a:solidFill>
                <a:hlinkClick r:id="rId4"/>
              </a:rPr>
              <a:t>http://events.codeweek.eu/add/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88640"/>
            <a:ext cx="5125864" cy="28807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52" y="3434906"/>
            <a:ext cx="5272336" cy="29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9" y="59282"/>
            <a:ext cx="4557837" cy="354171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32" y="73683"/>
            <a:ext cx="5119373" cy="423381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3761257"/>
            <a:ext cx="5400600" cy="30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807968" y="1105496"/>
            <a:ext cx="6045496" cy="4685704"/>
          </a:xfrm>
        </p:spPr>
        <p:txBody>
          <a:bodyPr>
            <a:normAutofit fontScale="92500"/>
          </a:bodyPr>
          <a:lstStyle/>
          <a:p>
            <a:r>
              <a:rPr lang="hr-HR" dirty="0">
                <a:solidFill>
                  <a:schemeClr val="bg1"/>
                </a:solidFill>
              </a:rPr>
              <a:t>Učenici prvih razreda imali su zadatak izrađivati prigodne materijalne i digitalne plakate na temu Povijest programiranja i Europski tjedan </a:t>
            </a:r>
            <a:r>
              <a:rPr lang="hr-HR" dirty="0" smtClean="0">
                <a:solidFill>
                  <a:schemeClr val="bg1"/>
                </a:solidFill>
              </a:rPr>
              <a:t>programiranja, zaigrali su i </a:t>
            </a:r>
            <a:r>
              <a:rPr lang="hr-HR" dirty="0" err="1" smtClean="0">
                <a:solidFill>
                  <a:schemeClr val="bg1"/>
                </a:solidFill>
              </a:rPr>
              <a:t>Minecraft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te kodirali i dekodirali uz pomoć QR kodova</a:t>
            </a:r>
          </a:p>
          <a:p>
            <a:r>
              <a:rPr lang="hr-HR" dirty="0">
                <a:solidFill>
                  <a:schemeClr val="bg1"/>
                </a:solidFill>
              </a:rPr>
              <a:t>učenicima </a:t>
            </a:r>
            <a:r>
              <a:rPr lang="hr-HR" dirty="0" smtClean="0">
                <a:solidFill>
                  <a:schemeClr val="bg1"/>
                </a:solidFill>
              </a:rPr>
              <a:t>drugih </a:t>
            </a:r>
            <a:r>
              <a:rPr lang="hr-HR" dirty="0">
                <a:solidFill>
                  <a:schemeClr val="bg1"/>
                </a:solidFill>
              </a:rPr>
              <a:t>razreda održana su prigodna teorijska predavanja vezana za izradu algoritama, dijagrama tijeka i </a:t>
            </a:r>
            <a:r>
              <a:rPr lang="hr-HR" dirty="0" err="1">
                <a:solidFill>
                  <a:schemeClr val="bg1"/>
                </a:solidFill>
              </a:rPr>
              <a:t>psudokoda</a:t>
            </a:r>
            <a:r>
              <a:rPr lang="hr-HR" dirty="0">
                <a:solidFill>
                  <a:schemeClr val="bg1"/>
                </a:solidFill>
              </a:rPr>
              <a:t> te radionice gdje su svoje algoritme praktično mogli isprobati u sučelju programskog jezika </a:t>
            </a:r>
            <a:r>
              <a:rPr lang="hr-HR" dirty="0" err="1" smtClean="0">
                <a:solidFill>
                  <a:schemeClr val="bg1"/>
                </a:solidFill>
              </a:rPr>
              <a:t>Python</a:t>
            </a:r>
            <a:r>
              <a:rPr lang="hr-HR" dirty="0" smtClean="0">
                <a:solidFill>
                  <a:schemeClr val="bg1"/>
                </a:solidFill>
              </a:rPr>
              <a:t> i u blok sučelju </a:t>
            </a:r>
            <a:r>
              <a:rPr lang="hr-HR" dirty="0" err="1" smtClean="0">
                <a:solidFill>
                  <a:schemeClr val="bg1"/>
                </a:solidFill>
              </a:rPr>
              <a:t>micro:bita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340768"/>
            <a:ext cx="3541712" cy="3541712"/>
          </a:xfrm>
        </p:spPr>
      </p:pic>
    </p:spTree>
    <p:extLst>
      <p:ext uri="{BB962C8B-B14F-4D97-AF65-F5344CB8AC3E}">
        <p14:creationId xmlns:p14="http://schemas.microsoft.com/office/powerpoint/2010/main" val="2903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7" y="116632"/>
            <a:ext cx="5560533" cy="312502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7" y="3429000"/>
            <a:ext cx="5576712" cy="313411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02710"/>
            <a:ext cx="3744416" cy="665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5544616" cy="311607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6" y="3501008"/>
            <a:ext cx="5589688" cy="314140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116632"/>
            <a:ext cx="5494583" cy="30923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26" y="3478537"/>
            <a:ext cx="5399681" cy="31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79376" y="548680"/>
            <a:ext cx="5832647" cy="5242520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Učenici trećih razreda sudjelovali su u radionici u kojoj su putem </a:t>
            </a:r>
            <a:r>
              <a:rPr lang="hr-HR" dirty="0" err="1">
                <a:solidFill>
                  <a:schemeClr val="bg1"/>
                </a:solidFill>
              </a:rPr>
              <a:t>Scratch</a:t>
            </a:r>
            <a:r>
              <a:rPr lang="hr-HR" dirty="0">
                <a:solidFill>
                  <a:schemeClr val="bg1"/>
                </a:solidFill>
              </a:rPr>
              <a:t>-a stvarali igre, priče, animacije  i druge interaktivne sadržaje </a:t>
            </a:r>
            <a:endParaRPr lang="hr-HR" dirty="0" smtClean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učenici četvrtih razreda rješavali složenije problemske zadatke u </a:t>
            </a:r>
            <a:r>
              <a:rPr lang="hr-HR" dirty="0" err="1" smtClean="0">
                <a:solidFill>
                  <a:schemeClr val="bg1"/>
                </a:solidFill>
              </a:rPr>
              <a:t>Pythonu</a:t>
            </a:r>
            <a:r>
              <a:rPr lang="hr-HR" dirty="0" smtClean="0">
                <a:solidFill>
                  <a:schemeClr val="bg1"/>
                </a:solidFill>
              </a:rPr>
              <a:t> i izrađivali društvene igre pomoću </a:t>
            </a:r>
            <a:r>
              <a:rPr lang="hr-HR" dirty="0" err="1" smtClean="0">
                <a:solidFill>
                  <a:schemeClr val="bg1"/>
                </a:solidFill>
              </a:rPr>
              <a:t>micro:bit</a:t>
            </a:r>
            <a:r>
              <a:rPr lang="hr-HR" dirty="0" smtClean="0">
                <a:solidFill>
                  <a:schemeClr val="bg1"/>
                </a:solidFill>
              </a:rPr>
              <a:t> sučelja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531885"/>
            <a:ext cx="4875213" cy="2739869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76" y="3717032"/>
            <a:ext cx="4975200" cy="279606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7" y="3861048"/>
            <a:ext cx="4923450" cy="27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9336" y="260648"/>
            <a:ext cx="12072663" cy="2160240"/>
          </a:xfrm>
        </p:spPr>
        <p:txBody>
          <a:bodyPr>
            <a:noAutofit/>
          </a:bodyPr>
          <a:lstStyle/>
          <a:p>
            <a:pPr algn="ctr"/>
            <a:r>
              <a:rPr lang="hr-HR" sz="2800" dirty="0" err="1">
                <a:solidFill>
                  <a:schemeClr val="bg1"/>
                </a:solidFill>
              </a:rPr>
              <a:t>Alessandro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Bogliolo</a:t>
            </a:r>
            <a:r>
              <a:rPr lang="hr-HR" sz="2800" dirty="0">
                <a:solidFill>
                  <a:schemeClr val="bg1"/>
                </a:solidFill>
              </a:rPr>
              <a:t>, koordinator ambasadora tjedna </a:t>
            </a:r>
            <a:r>
              <a:rPr lang="hr-HR" sz="2800" dirty="0" smtClean="0">
                <a:solidFill>
                  <a:schemeClr val="bg1"/>
                </a:solidFill>
              </a:rPr>
              <a:t>programiranja: </a:t>
            </a:r>
            <a:r>
              <a:rPr lang="hr-HR" sz="2800" dirty="0">
                <a:solidFill>
                  <a:schemeClr val="bg1"/>
                </a:solidFill>
              </a:rPr>
              <a:t>„Programiranjem se intuicija pretvara u rješenje, a ideja u inovaciju. Računalnim načinom razmišljanja oslobađa se stvaralački potencijal. Ovdje nije riječ o tehnologiji, već o osobnom osnaživanju.“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" y="2312752"/>
            <a:ext cx="11965758" cy="4392376"/>
          </a:xfrm>
        </p:spPr>
      </p:pic>
    </p:spTree>
    <p:extLst>
      <p:ext uri="{BB962C8B-B14F-4D97-AF65-F5344CB8AC3E}">
        <p14:creationId xmlns:p14="http://schemas.microsoft.com/office/powerpoint/2010/main" val="4234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Kružnica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Kružn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užnica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sustava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98515-0C12-46CF-BC7C-69B4A13CD5FA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4873beb7-5857-4685-be1f-d57550cc96c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TM04033919[[fn=Kružnica]]</Template>
  <TotalTime>0</TotalTime>
  <Words>821</Words>
  <Application>Microsoft Office PowerPoint</Application>
  <PresentationFormat>Široki zaslon</PresentationFormat>
  <Paragraphs>80</Paragraphs>
  <Slides>28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5" baseType="lpstr">
      <vt:lpstr>Arial</vt:lpstr>
      <vt:lpstr>Calibri</vt:lpstr>
      <vt:lpstr>Candara</vt:lpstr>
      <vt:lpstr>Times New Roman</vt:lpstr>
      <vt:lpstr>Trebuchet MS</vt:lpstr>
      <vt:lpstr>Tw Cen MT</vt:lpstr>
      <vt:lpstr>Kružnica</vt:lpstr>
      <vt:lpstr>SVIJET KODOVA NA DRUGAČIJI NAČIN</vt:lpstr>
      <vt:lpstr>Europski tjedan programiranja</vt:lpstr>
      <vt:lpstr>http://codeweek.eu/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Alessandro Bogliolo, koordinator ambasadora tjedna programiranja: „Programiranjem se intuicija pretvara u rješenje, a ideja u inovaciju. Računalnim načinom razmišljanja oslobađa se stvaralački potencijal. Ovdje nije riječ o tehnologiji, već o osobnom osnaživanju.“</vt:lpstr>
      <vt:lpstr>Svim ovim radionicama osnovna ideja bila je  potaknuti djecu da istražuju, smišljaju i ostvaruju svoje zamisli, koje zatim mogu pokazati drugima putem interneta, usput usvajajući osnove programiranja, matematike, vizualnog i interaktivnog dizajna..</vt:lpstr>
      <vt:lpstr>SAT KODIRANJA</vt:lpstr>
      <vt:lpstr>PowerPoint prezentacija</vt:lpstr>
      <vt:lpstr>PowerPoint prezentacija</vt:lpstr>
      <vt:lpstr>PowerPoint prezentacija</vt:lpstr>
      <vt:lpstr>Tutorijali: </vt:lpstr>
      <vt:lpstr>PowerPoint prezentacija</vt:lpstr>
      <vt:lpstr>PowerPoint prezentacija</vt:lpstr>
      <vt:lpstr>Napredniji tutorijali:</vt:lpstr>
      <vt:lpstr>PowerPoint prezentacija</vt:lpstr>
      <vt:lpstr>Zanimljivost:</vt:lpstr>
      <vt:lpstr>PowerPoint prezentacija</vt:lpstr>
      <vt:lpstr>PowerPoint prezentacija</vt:lpstr>
      <vt:lpstr>Micro:bit</vt:lpstr>
      <vt:lpstr>PowerPoint prezentacija</vt:lpstr>
      <vt:lpstr>Razlozi uporabe micro:bita u nastavi</vt:lpstr>
      <vt:lpstr>PowerPoint prezentacija</vt:lpstr>
      <vt:lpstr>PowerPoint prezentacija</vt:lpstr>
      <vt:lpstr>Start your micro:bit adventure!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2017-01-14T10:09:21Z</dcterms:created>
  <dcterms:modified xsi:type="dcterms:W3CDTF">2017-10-08T18:13:29Z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