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2" r:id="rId2"/>
    <p:sldId id="269" r:id="rId3"/>
    <p:sldId id="258" r:id="rId4"/>
    <p:sldId id="260" r:id="rId5"/>
    <p:sldId id="261" r:id="rId6"/>
    <p:sldId id="263" r:id="rId7"/>
    <p:sldId id="272" r:id="rId8"/>
    <p:sldId id="265" r:id="rId9"/>
    <p:sldId id="264" r:id="rId10"/>
    <p:sldId id="271" r:id="rId11"/>
    <p:sldId id="266" r:id="rId12"/>
    <p:sldId id="268" r:id="rId13"/>
    <p:sldId id="270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6E7"/>
          </a:solidFill>
        </a:fill>
      </a:tcStyle>
    </a:wholeTbl>
    <a:band1H>
      <a:tcStyle>
        <a:tcBdr/>
        <a:fill>
          <a:solidFill>
            <a:srgbClr val="FFECCC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FFECCC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FFCA08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FFCA08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CA08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CA08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3FE19482-6DE5-46FA-AB7E-B12D6F0CCE3B}" type="datetime1">
              <a:rPr lang="en-US"/>
              <a:pPr lvl="0"/>
              <a:t>11/6/2017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44ADB7B2-3FC9-473A-B520-C79BD23CA64F}" type="slidenum">
              <a:t>‹#›</a:t>
            </a:fld>
            <a:endParaRPr lang="en-US"/>
          </a:p>
        </p:txBody>
      </p:sp>
      <p:sp>
        <p:nvSpPr>
          <p:cNvPr id="8" name="Header Placeholder 1"/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9" name="Date Placeholder 2"/>
          <p:cNvSpPr txBox="1">
            <a:spLocks noGrp="1"/>
          </p:cNvSpPr>
          <p:nvPr>
            <p:ph type="dt" sz="quarter" idx="7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633A6A1D-D039-4BB3-86A5-ABBD9D6FDE19}" type="datetime1">
              <a:rPr lang="en-US"/>
              <a:pPr lvl="0"/>
              <a:t>11/6/2017</a:t>
            </a:fld>
            <a:endParaRPr lang="en-US"/>
          </a:p>
        </p:txBody>
      </p:sp>
      <p:sp>
        <p:nvSpPr>
          <p:cNvPr id="10" name="Slide Image Placeholder 3"/>
          <p:cNvSpPr>
            <a:spLocks noGrp="1" noRot="1" noChangeAspect="1"/>
          </p:cNvSpPr>
          <p:nvPr>
            <p:ph type="sldImg" sz="quarter" idx="4294967295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11" name="Notes Placeholder 4"/>
          <p:cNvSpPr txBox="1">
            <a:spLocks noGrp="1"/>
          </p:cNvSpPr>
          <p:nvPr>
            <p:ph type="body" sz="quarter" idx="4294967295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ooter Placeholder 5"/>
          <p:cNvSpPr txBox="1">
            <a:spLocks noGrp="1"/>
          </p:cNvSpPr>
          <p:nvPr>
            <p:ph type="ftr" sz="quarter" idx="9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Slide Number Placeholder 6"/>
          <p:cNvSpPr txBox="1">
            <a:spLocks noGrp="1"/>
          </p:cNvSpPr>
          <p:nvPr>
            <p:ph type="sldNum" sz="quarter" idx="8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313F9E2B-C535-4D6D-9676-32462150097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57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91440" lvl="0" indent="9528">
              <a:buSzPct val="100000"/>
              <a:buChar char="•"/>
            </a:pPr>
            <a:r>
              <a:rPr lang="en-US"/>
              <a:t> Na samom početku projekta učenici su dobili detaljno opisan cijeli projekt (od ciljeva projekta, rokova, opisa zadataka, načina bodovanja do ocjenjivanja i objavljen unutar Yammer grupe. link</a:t>
            </a:r>
          </a:p>
          <a:p>
            <a:pPr marL="91440" lvl="0" indent="9528">
              <a:buSzPct val="100000"/>
              <a:buChar char="•"/>
            </a:pPr>
            <a:r>
              <a:rPr lang="en-US">
                <a:solidFill>
                  <a:srgbClr val="FFFFFF"/>
                </a:solidFill>
              </a:rPr>
              <a:t> Učenici su na satu informatike upućeni u osnove rada u on-line okruženju.</a:t>
            </a:r>
          </a:p>
          <a:p>
            <a:pPr marL="91440" lvl="0" indent="9528">
              <a:buSzPct val="100000"/>
              <a:buChar char="•"/>
            </a:pPr>
            <a:r>
              <a:rPr lang="en-US">
                <a:solidFill>
                  <a:srgbClr val="FFFFFF"/>
                </a:solidFill>
              </a:rPr>
              <a:t> Na satu matematike dobili su uputu kako pisati matematičke formule unutar Word on line alata, svi zadaci su prokomentirani i objašnjene su eventalne nejasnoće.</a:t>
            </a:r>
          </a:p>
          <a:p>
            <a:pPr marL="91440" lvl="0" indent="9528">
              <a:buSzPct val="100000"/>
              <a:buChar char="•"/>
            </a:pPr>
            <a:r>
              <a:rPr lang="en-US">
                <a:solidFill>
                  <a:srgbClr val="FFFFFF"/>
                </a:solidFill>
              </a:rPr>
              <a:t> Nastavnici povijesti, matematike i informatike bili su spremni u roku 24 sata od trenutka kad su primili poruku unutar Yammer grupe odgovoriti na tu poruku. Poticala se komunikacija unutar grupe između učenika i nastavnika.                                                                                                        </a:t>
            </a:r>
            <a:endParaRPr lang="en-US"/>
          </a:p>
          <a:p>
            <a:pPr lvl="0"/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F77889B-0865-4D57-9681-0C1B61BF53A0}" type="slidenum">
              <a:t>9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457200" y="4960135"/>
            <a:ext cx="7772400" cy="1463040"/>
          </a:xfrm>
        </p:spPr>
        <p:txBody>
          <a:bodyPr/>
          <a:lstStyle>
            <a:lvl1pPr algn="r">
              <a:defRPr spc="200"/>
            </a:lvl1pPr>
          </a:lstStyle>
          <a:p>
            <a:pPr lvl="0"/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8610603" y="4960135"/>
            <a:ext cx="3200400" cy="1463040"/>
          </a:xfrm>
        </p:spPr>
        <p:txBody>
          <a:bodyPr lIns="91440" rIns="9144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hr-HR"/>
              <a:t>Kliknite da biste uredili stil podnaslova matrice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5F8273-6770-4920-A420-A9DC96FDFD81}" type="datetime1">
              <a:rPr lang="en-US"/>
              <a:pPr lvl="0"/>
              <a:t>11/6/2017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B5993A-119D-40EF-B2DB-7893B3456A3B}" type="slidenum">
              <a:t>‹#›</a:t>
            </a:fld>
            <a:endParaRPr lang="en-US"/>
          </a:p>
        </p:txBody>
      </p:sp>
      <p:sp>
        <p:nvSpPr>
          <p:cNvPr id="7" name="Rectangle 12"/>
          <p:cNvSpPr/>
          <p:nvPr/>
        </p:nvSpPr>
        <p:spPr>
          <a:xfrm>
            <a:off x="0" y="0"/>
            <a:ext cx="12191996" cy="4572000"/>
          </a:xfrm>
          <a:prstGeom prst="rect">
            <a:avLst/>
          </a:prstGeom>
          <a:blipFill>
            <a:blip r:embed="rId2">
              <a:alphaModFix/>
            </a:blip>
            <a:tile sx="71549" sy="71549" algn="tl"/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8" name="Straight Connector 13"/>
          <p:cNvCxnSpPr/>
          <p:nvPr/>
        </p:nvCxnSpPr>
        <p:spPr>
          <a:xfrm flipV="1">
            <a:off x="8386840" y="5264109"/>
            <a:ext cx="0" cy="914400"/>
          </a:xfrm>
          <a:prstGeom prst="straightConnector1">
            <a:avLst/>
          </a:prstGeom>
          <a:noFill/>
          <a:ln w="19046" cap="flat">
            <a:solidFill>
              <a:srgbClr val="FFCA08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867694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1C2F366-EF3D-4D77-BD28-CE5BC8BFF65C}" type="datetime1">
              <a:rPr lang="en-US"/>
              <a:pPr lvl="0"/>
              <a:t>11/6/2017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D8AD60-03A5-4724-AA9C-B0925AD5E49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63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724903" y="761996"/>
            <a:ext cx="2628899" cy="5410203"/>
          </a:xfrm>
        </p:spPr>
        <p:txBody>
          <a:bodyPr vert="eaVert" lIns="45720" tIns="91440" rIns="45720" bIns="91440"/>
          <a:lstStyle>
            <a:lvl1pPr>
              <a:defRPr/>
            </a:lvl1pPr>
          </a:lstStyle>
          <a:p>
            <a:pPr lvl="0"/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990596" y="761996"/>
            <a:ext cx="7581903" cy="541020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FC8F11-139C-4E1E-9A3E-7BE1A9A4F0C2}" type="datetime1">
              <a:rPr lang="en-US"/>
              <a:pPr lvl="0"/>
              <a:t>11/6/2017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86EA10-F795-4055-B625-FFAF8E6B0258}" type="slidenum"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16199987" flipV="1">
            <a:off x="10058400" y="59262"/>
            <a:ext cx="0" cy="914400"/>
          </a:xfrm>
          <a:prstGeom prst="straightConnector1">
            <a:avLst/>
          </a:prstGeom>
          <a:noFill/>
          <a:ln w="19046" cap="flat">
            <a:solidFill>
              <a:srgbClr val="FFCA08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01137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246C5F-426A-4663-91F8-0C1D3E13BA23}" type="datetime1">
              <a:rPr lang="en-US"/>
              <a:pPr lvl="0"/>
              <a:t>11/6/2017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0374F1-3E14-48BE-855B-B9D44C2D75A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5314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4960135"/>
            <a:ext cx="7772400" cy="1463040"/>
          </a:xfrm>
        </p:spPr>
        <p:txBody>
          <a:bodyPr/>
          <a:lstStyle>
            <a:lvl1pPr algn="r">
              <a:defRPr spc="200"/>
            </a:lvl1pPr>
          </a:lstStyle>
          <a:p>
            <a:pPr lvl="0"/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610603" y="4960135"/>
            <a:ext cx="3200400" cy="1463040"/>
          </a:xfrm>
        </p:spPr>
        <p:txBody>
          <a:bodyPr lIns="91440" rIns="9144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AC141B-8C0C-4641-931D-32A0B9AE541D}" type="datetime1">
              <a:rPr lang="en-US"/>
              <a:pPr lvl="0"/>
              <a:t>11/6/2017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BC69BD-C8B7-41AF-8E73-C4EA6CE64E53}" type="slidenum">
              <a:t>‹#›</a:t>
            </a:fld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0" y="0"/>
            <a:ext cx="12191996" cy="4572000"/>
          </a:xfrm>
          <a:prstGeom prst="rect">
            <a:avLst/>
          </a:prstGeom>
          <a:blipFill>
            <a:blip r:embed="rId2">
              <a:alphaModFix/>
            </a:blip>
            <a:tile sx="71549" sy="71549" algn="tl"/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8" name="Straight Connector 11"/>
          <p:cNvCxnSpPr/>
          <p:nvPr/>
        </p:nvCxnSpPr>
        <p:spPr>
          <a:xfrm flipV="1">
            <a:off x="8386840" y="5264109"/>
            <a:ext cx="0" cy="914400"/>
          </a:xfrm>
          <a:prstGeom prst="straightConnector1">
            <a:avLst/>
          </a:prstGeom>
          <a:noFill/>
          <a:ln w="19046" cap="flat">
            <a:solidFill>
              <a:srgbClr val="CE8D3E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3222878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024128" y="2286000"/>
            <a:ext cx="4754880" cy="402336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5989320" y="2286000"/>
            <a:ext cx="4754880" cy="402336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B7B06A-7544-4FD0-B242-234C4D42F80F}" type="datetime1">
              <a:rPr lang="en-US"/>
              <a:pPr lvl="0"/>
              <a:t>11/6/2017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98D033-57FB-495B-A82C-4D0A07497DD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53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9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rgbClr val="FFCA08"/>
                </a:solidFill>
              </a:defRPr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1024128" y="2967785"/>
            <a:ext cx="4754880" cy="334157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5990883" y="2179636"/>
            <a:ext cx="4754880" cy="822960"/>
          </a:xfrm>
        </p:spPr>
        <p:txBody>
          <a:bodyPr lIns="137160" rIns="137160" anchor="ctr"/>
          <a:lstStyle>
            <a:lvl1pPr marL="0" indent="0">
              <a:spcBef>
                <a:spcPts val="1800"/>
              </a:spcBef>
              <a:spcAft>
                <a:spcPts val="0"/>
              </a:spcAft>
              <a:buNone/>
              <a:defRPr sz="2300">
                <a:solidFill>
                  <a:srgbClr val="FFCA08"/>
                </a:solidFill>
              </a:defRPr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5990883" y="2967785"/>
            <a:ext cx="4754880" cy="334157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10B9D0-0964-40C2-9362-8184C849FA89}" type="datetime1">
              <a:rPr lang="en-US"/>
              <a:pPr lvl="0"/>
              <a:t>11/6/2017</a:t>
            </a:fld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33BA11-BACA-4132-ACE1-74810497CAF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58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9888F9-089F-4B0B-AB00-565D238F7267}" type="datetime1">
              <a:rPr lang="en-US"/>
              <a:pPr lvl="0"/>
              <a:t>11/6/2017</a:t>
            </a:fld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E79205-B7C8-4AB7-B5DB-51853A5B0A5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47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ADD43C-DEF0-4B18-A231-45F215465FF0}" type="datetime1">
              <a:rPr lang="en-US"/>
              <a:pPr lvl="0"/>
              <a:t>11/6/2017</a:t>
            </a:fld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52F0FB-0E6E-45D7-B01E-CD7F59686AA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9242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 noGrp="1"/>
          </p:cNvSpPr>
          <p:nvPr>
            <p:ph type="title"/>
          </p:nvPr>
        </p:nvSpPr>
        <p:spPr>
          <a:xfrm>
            <a:off x="1024128" y="471510"/>
            <a:ext cx="4389120" cy="173736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pPr lvl="0"/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024128" y="2257507"/>
            <a:ext cx="4389120" cy="3762289"/>
          </a:xfrm>
        </p:spPr>
        <p:txBody>
          <a:bodyPr lIns="91440" rIns="91440"/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658F279-16D5-4481-8279-6D040F40CF36}" type="datetime1">
              <a:rPr lang="en-US"/>
              <a:pPr lvl="0"/>
              <a:t>11/6/2017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9BBEA5-F2A4-4ECE-89B4-5D43125F296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4948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4960135"/>
            <a:ext cx="7772400" cy="1463040"/>
          </a:xfrm>
        </p:spPr>
        <p:txBody>
          <a:bodyPr/>
          <a:lstStyle>
            <a:lvl1pPr algn="r">
              <a:defRPr spc="200"/>
            </a:lvl1pPr>
          </a:lstStyle>
          <a:p>
            <a:pPr lvl="0"/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0" y="0"/>
            <a:ext cx="12188952" cy="4572000"/>
          </a:xfrm>
          <a:solidFill>
            <a:srgbClr val="FFCA08"/>
          </a:solidFill>
        </p:spPr>
        <p:txBody>
          <a:bodyPr lIns="457200" tIns="365760"/>
          <a:lstStyle>
            <a:lvl1pPr marL="0" indent="0">
              <a:buNone/>
              <a:defRPr sz="3200"/>
            </a:lvl1pPr>
          </a:lstStyle>
          <a:p>
            <a:pPr lvl="0"/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610603" y="4960135"/>
            <a:ext cx="3200400" cy="1463040"/>
          </a:xfrm>
        </p:spPr>
        <p:txBody>
          <a:bodyPr lIns="91440" rIns="9144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6ED7E9-3ED8-4DF7-9D85-86C839E798BD}" type="datetime1">
              <a:rPr lang="en-US"/>
              <a:pPr lvl="0"/>
              <a:t>11/6/2017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399523-6335-406E-AF5A-A0CC83054870}" type="slidenum"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0" y="5264109"/>
            <a:ext cx="0" cy="914400"/>
          </a:xfrm>
          <a:prstGeom prst="straightConnector1">
            <a:avLst/>
          </a:prstGeom>
          <a:noFill/>
          <a:ln w="19046" cap="flat">
            <a:solidFill>
              <a:srgbClr val="FFCA08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105300064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30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2" cy="4023360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5720" rIns="45720" bIns="45720" anchor="t" anchorCtr="0" compatLnSpc="1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1024128" y="6470705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FFFFFF"/>
                </a:solidFill>
                <a:uFillTx/>
                <a:latin typeface="Tw Cen MT Condensed"/>
              </a:defRPr>
            </a:lvl1pPr>
          </a:lstStyle>
          <a:p>
            <a:pPr lvl="0"/>
            <a:fld id="{7569E026-3B7F-484C-BA9D-4833EF04E441}" type="datetime1">
              <a:rPr lang="en-US"/>
              <a:pPr lvl="0"/>
              <a:t>11/6/2017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842927" y="6470705"/>
            <a:ext cx="5901455" cy="2743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all" spc="0" baseline="0">
                <a:solidFill>
                  <a:srgbClr val="FFFFFF"/>
                </a:solidFill>
                <a:uFillTx/>
                <a:latin typeface="Tw Cen MT Condensed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10837331" y="6470705"/>
            <a:ext cx="973671" cy="2743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FFFFFF"/>
                </a:solidFill>
                <a:uFillTx/>
                <a:latin typeface="Tw Cen MT Condensed"/>
              </a:defRPr>
            </a:lvl1pPr>
          </a:lstStyle>
          <a:p>
            <a:pPr lvl="0"/>
            <a:fld id="{CA930087-5356-45D5-A53A-5578567304C0}" type="slidenum"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1996" y="826324"/>
            <a:ext cx="0" cy="914400"/>
          </a:xfrm>
          <a:prstGeom prst="straightConnector1">
            <a:avLst/>
          </a:prstGeom>
          <a:noFill/>
          <a:ln w="19046" cap="flat">
            <a:solidFill>
              <a:srgbClr val="FFCA08"/>
            </a:solidFill>
            <a:prstDash val="solid"/>
            <a:miter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80000"/>
        </a:lnSpc>
        <a:spcBef>
          <a:spcPts val="0"/>
        </a:spcBef>
        <a:spcAft>
          <a:spcPts val="0"/>
        </a:spcAft>
        <a:buNone/>
        <a:tabLst/>
        <a:defRPr lang="hr-HR" sz="5000" b="0" i="0" u="none" strike="noStrike" kern="1200" cap="all" spc="100" baseline="0">
          <a:solidFill>
            <a:srgbClr val="FFFFFF"/>
          </a:solidFill>
          <a:uFillTx/>
          <a:latin typeface="Tw Cen MT Condensed"/>
        </a:defRPr>
      </a:lvl1pPr>
    </p:titleStyle>
    <p:bodyStyle>
      <a:lvl1pPr marL="91440" marR="0" lvl="0" indent="-91440" algn="l" defTabSz="914400" rtl="0" fontAlgn="auto" hangingPunct="1">
        <a:lnSpc>
          <a:spcPct val="90000"/>
        </a:lnSpc>
        <a:spcBef>
          <a:spcPts val="1200"/>
        </a:spcBef>
        <a:spcAft>
          <a:spcPts val="200"/>
        </a:spcAft>
        <a:buClr>
          <a:srgbClr val="FFCA08"/>
        </a:buClr>
        <a:buSzPct val="100000"/>
        <a:buFont typeface="Tw Cen MT" pitchFamily="34"/>
        <a:buChar char=" "/>
        <a:tabLst/>
        <a:defRPr lang="hr-HR" sz="2200" b="0" i="0" u="none" strike="noStrike" kern="1200" cap="none" spc="0" baseline="0">
          <a:solidFill>
            <a:srgbClr val="FFFFFF"/>
          </a:solidFill>
          <a:uFillTx/>
          <a:latin typeface="Tw Cen MT"/>
        </a:defRPr>
      </a:lvl1pPr>
      <a:lvl2pPr marL="265176" marR="0" lvl="1" indent="-137160" algn="l" defTabSz="914400" rtl="0" fontAlgn="auto" hangingPunct="1">
        <a:lnSpc>
          <a:spcPct val="90000"/>
        </a:lnSpc>
        <a:spcBef>
          <a:spcPts val="200"/>
        </a:spcBef>
        <a:spcAft>
          <a:spcPts val="400"/>
        </a:spcAft>
        <a:buClr>
          <a:srgbClr val="FFCA08"/>
        </a:buClr>
        <a:buSzPct val="100000"/>
        <a:buFont typeface="Wingdings 3" pitchFamily="18"/>
        <a:buChar char=""/>
        <a:tabLst/>
        <a:defRPr lang="hr-HR" sz="1800" b="0" i="0" u="none" strike="noStrike" kern="1200" cap="none" spc="0" baseline="0">
          <a:solidFill>
            <a:srgbClr val="FFFFFF"/>
          </a:solidFill>
          <a:uFillTx/>
          <a:latin typeface="Tw Cen MT"/>
        </a:defRPr>
      </a:lvl2pPr>
      <a:lvl3pPr marL="448056" marR="0" lvl="2" indent="-137160" algn="l" defTabSz="914400" rtl="0" fontAlgn="auto" hangingPunct="1">
        <a:lnSpc>
          <a:spcPct val="90000"/>
        </a:lnSpc>
        <a:spcBef>
          <a:spcPts val="200"/>
        </a:spcBef>
        <a:spcAft>
          <a:spcPts val="400"/>
        </a:spcAft>
        <a:buClr>
          <a:srgbClr val="FFCA08"/>
        </a:buClr>
        <a:buSzPct val="100000"/>
        <a:buFont typeface="Wingdings 3" pitchFamily="18"/>
        <a:buChar char=""/>
        <a:tabLst/>
        <a:defRPr lang="hr-HR" sz="1400" b="0" i="0" u="none" strike="noStrike" kern="1200" cap="none" spc="0" baseline="0">
          <a:solidFill>
            <a:srgbClr val="FFFFFF"/>
          </a:solidFill>
          <a:uFillTx/>
          <a:latin typeface="Tw Cen MT"/>
        </a:defRPr>
      </a:lvl3pPr>
      <a:lvl4pPr marL="594360" marR="0" lvl="3" indent="-137160" algn="l" defTabSz="914400" rtl="0" fontAlgn="auto" hangingPunct="1">
        <a:lnSpc>
          <a:spcPct val="90000"/>
        </a:lnSpc>
        <a:spcBef>
          <a:spcPts val="200"/>
        </a:spcBef>
        <a:spcAft>
          <a:spcPts val="400"/>
        </a:spcAft>
        <a:buClr>
          <a:srgbClr val="FFCA08"/>
        </a:buClr>
        <a:buSzPct val="100000"/>
        <a:buFont typeface="Wingdings 3" pitchFamily="18"/>
        <a:buChar char=""/>
        <a:tabLst/>
        <a:defRPr lang="hr-HR" sz="1400" b="0" i="0" u="none" strike="noStrike" kern="1200" cap="none" spc="0" baseline="0">
          <a:solidFill>
            <a:srgbClr val="FFFFFF"/>
          </a:solidFill>
          <a:uFillTx/>
          <a:latin typeface="Tw Cen MT"/>
        </a:defRPr>
      </a:lvl4pPr>
      <a:lvl5pPr marL="777240" marR="0" lvl="4" indent="-137160" algn="l" defTabSz="914400" rtl="0" fontAlgn="auto" hangingPunct="1">
        <a:lnSpc>
          <a:spcPct val="90000"/>
        </a:lnSpc>
        <a:spcBef>
          <a:spcPts val="200"/>
        </a:spcBef>
        <a:spcAft>
          <a:spcPts val="400"/>
        </a:spcAft>
        <a:buClr>
          <a:srgbClr val="FFCA08"/>
        </a:buClr>
        <a:buSzPct val="100000"/>
        <a:buFont typeface="Wingdings 3" pitchFamily="18"/>
        <a:buChar char=""/>
        <a:tabLst/>
        <a:defRPr lang="hr-HR" sz="1400" b="0" i="0" u="none" strike="noStrike" kern="1200" cap="none" spc="0" baseline="0">
          <a:solidFill>
            <a:srgbClr val="FFFFFF"/>
          </a:solidFill>
          <a:uFillTx/>
          <a:latin typeface="Tw Cen M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hr-HR"/>
              <a:t>Tajne keopsove piramide </a:t>
            </a:r>
            <a:br>
              <a:rPr lang="en-US">
                <a:solidFill>
                  <a:srgbClr val="000000"/>
                </a:solidFill>
              </a:rPr>
            </a:br>
            <a:r>
              <a:rPr lang="hr-HR"/>
              <a:t>– mali međupredmetni projekt</a:t>
            </a:r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2"/>
          </p:nvPr>
        </p:nvSpPr>
        <p:spPr>
          <a:xfrm>
            <a:off x="8610603" y="4794071"/>
            <a:ext cx="3200400" cy="1498473"/>
          </a:xfrm>
        </p:spPr>
        <p:txBody>
          <a:bodyPr/>
          <a:lstStyle/>
          <a:p>
            <a:pPr lvl="0"/>
            <a:endParaRPr lang="hr-HR"/>
          </a:p>
          <a:p>
            <a:pPr lvl="0"/>
            <a:r>
              <a:rPr lang="hr-HR"/>
              <a:t>Mirela Brumec</a:t>
            </a:r>
            <a:endParaRPr lang="en-US"/>
          </a:p>
          <a:p>
            <a:pPr lvl="0"/>
            <a:r>
              <a:rPr lang="hr-HR"/>
              <a:t>Martina Hranj</a:t>
            </a:r>
          </a:p>
          <a:p>
            <a:pPr lvl="0"/>
            <a:r>
              <a:rPr lang="hr-HR"/>
              <a:t>Medicinska škola Varaždin</a:t>
            </a:r>
          </a:p>
        </p:txBody>
      </p:sp>
      <p:pic>
        <p:nvPicPr>
          <p:cNvPr id="4" name="Picture 9" descr="pyramids_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5042" b="25042"/>
          <a:stretch>
            <a:fillRect/>
          </a:stretch>
        </p:blipFill>
        <p:spPr/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919621" y="598282"/>
            <a:ext cx="9720072" cy="1499616"/>
          </a:xfrm>
        </p:spPr>
        <p:txBody>
          <a:bodyPr/>
          <a:lstStyle/>
          <a:p>
            <a:pPr lvl="0"/>
            <a:r>
              <a:rPr lang="hr-HR"/>
              <a:t>evaluacija</a:t>
            </a:r>
          </a:p>
        </p:txBody>
      </p:sp>
      <p:pic>
        <p:nvPicPr>
          <p:cNvPr id="3" name="Pictur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3620" y="1928076"/>
            <a:ext cx="8378171" cy="4751798"/>
          </a:xfrm>
        </p:spPr>
      </p:pic>
      <p:sp>
        <p:nvSpPr>
          <p:cNvPr id="4" name="TekstniOkvir 6"/>
          <p:cNvSpPr txBox="1"/>
          <p:nvPr/>
        </p:nvSpPr>
        <p:spPr>
          <a:xfrm>
            <a:off x="919621" y="1928076"/>
            <a:ext cx="1828800" cy="341631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Unaprijed definirani i objavljeni kriteriji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vrednovanja radova,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raspodjela bodova te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opisan način i elementi ocjenjivanja za svaki predmet.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19621" y="585216"/>
            <a:ext cx="9720072" cy="1499616"/>
          </a:xfrm>
        </p:spPr>
        <p:txBody>
          <a:bodyPr/>
          <a:lstStyle/>
          <a:p>
            <a:pPr lvl="0"/>
            <a:r>
              <a:rPr lang="en-US"/>
              <a:t>E-radovi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3" name="Pictur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4859" y="842290"/>
            <a:ext cx="7544065" cy="5750304"/>
          </a:xfrm>
        </p:spPr>
      </p:pic>
      <p:sp>
        <p:nvSpPr>
          <p:cNvPr id="4" name="TekstniOkvir 3"/>
          <p:cNvSpPr txBox="1"/>
          <p:nvPr/>
        </p:nvSpPr>
        <p:spPr>
          <a:xfrm>
            <a:off x="919621" y="2053477"/>
            <a:ext cx="1737360" cy="20313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Zajedničko mjesto predaje rada na Yammeru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 – jasno i transparentno svima.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32688" y="517925"/>
            <a:ext cx="9720072" cy="1499616"/>
          </a:xfrm>
        </p:spPr>
        <p:txBody>
          <a:bodyPr/>
          <a:lstStyle/>
          <a:p>
            <a:pPr lvl="0"/>
            <a:r>
              <a:rPr lang="en-US"/>
              <a:t>Zaključak</a:t>
            </a: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431" y="883685"/>
            <a:ext cx="7355104" cy="493657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8"/>
          <p:cNvPicPr>
            <a:picLocks noChangeAspect="1"/>
          </p:cNvPicPr>
          <p:nvPr/>
        </p:nvPicPr>
        <p:blipFill>
          <a:blip r:embed="rId3"/>
          <a:srcRect r="18151"/>
          <a:stretch>
            <a:fillRect/>
          </a:stretch>
        </p:blipFill>
        <p:spPr>
          <a:xfrm>
            <a:off x="762865" y="1957245"/>
            <a:ext cx="4677064" cy="464319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kstniOkvir 4"/>
          <p:cNvSpPr txBox="1"/>
          <p:nvPr/>
        </p:nvSpPr>
        <p:spPr>
          <a:xfrm>
            <a:off x="5792724" y="6025685"/>
            <a:ext cx="5807811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Kraj malog međupredmetnog projekta – početak novih međupredmetnih suradnji.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906563" y="444846"/>
            <a:ext cx="4389120" cy="1737360"/>
          </a:xfrm>
        </p:spPr>
        <p:txBody>
          <a:bodyPr/>
          <a:lstStyle/>
          <a:p>
            <a:pPr lvl="0"/>
            <a:r>
              <a:rPr lang="hr-HR"/>
              <a:t>Hvala vam na pažnji!</a:t>
            </a:r>
          </a:p>
        </p:txBody>
      </p:sp>
      <p:pic>
        <p:nvPicPr>
          <p:cNvPr id="3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1069" y="2153476"/>
            <a:ext cx="5067385" cy="3372115"/>
          </a:xfrm>
        </p:spPr>
      </p:pic>
      <p:pic>
        <p:nvPicPr>
          <p:cNvPr id="4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051" y="2153476"/>
            <a:ext cx="4175068" cy="334338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Zašto Tajne Keopsove piramide?</a:t>
            </a:r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2"/>
          </p:nvPr>
        </p:nvSpPr>
        <p:spPr>
          <a:xfrm>
            <a:off x="8607786" y="5219696"/>
            <a:ext cx="3200400" cy="1463040"/>
          </a:xfrm>
        </p:spPr>
        <p:txBody>
          <a:bodyPr/>
          <a:lstStyle/>
          <a:p>
            <a:pPr lvl="0"/>
            <a:r>
              <a:rPr lang="en-US" sz="1400"/>
              <a:t>https://www.xsens.com/wp-content/uploads/2013/01/mg21028144.500-6_600.jpg</a:t>
            </a:r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4" name="Picture 9" descr="pyramids_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5042" b="25042"/>
          <a:stretch>
            <a:fillRect/>
          </a:stretch>
        </p:blipFill>
        <p:spPr/>
      </p:pic>
      <p:pic>
        <p:nvPicPr>
          <p:cNvPr id="5" name="Picture 5" descr="https://www.xsens.com/wp-content/uploads/2013/01/mg21028144.500-6_6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0280" y="1819015"/>
            <a:ext cx="3323386" cy="378803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/>
          <p:cNvGraphicFramePr>
            <a:graphicFrameLocks noGrp="1"/>
          </p:cNvGraphicFramePr>
          <p:nvPr/>
        </p:nvGraphicFramePr>
        <p:xfrm>
          <a:off x="0" y="0"/>
          <a:ext cx="12191995" cy="6858005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2031997">
                  <a:extLst>
                    <a:ext uri="{9D8B030D-6E8A-4147-A177-3AD203B41FA5}">
                      <a16:colId xmlns:a16="http://schemas.microsoft.com/office/drawing/2014/main" val="1193240860"/>
                    </a:ext>
                  </a:extLst>
                </a:gridCol>
                <a:gridCol w="10159998">
                  <a:extLst>
                    <a:ext uri="{9D8B030D-6E8A-4147-A177-3AD203B41FA5}">
                      <a16:colId xmlns:a16="http://schemas.microsoft.com/office/drawing/2014/main" val="3543130815"/>
                    </a:ext>
                  </a:extLst>
                </a:gridCol>
              </a:tblGrid>
              <a:tr h="578129">
                <a:tc>
                  <a:txBody>
                    <a:bodyPr/>
                    <a:lstStyle/>
                    <a:p>
                      <a:pPr marL="71122" lvl="0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hr-HR" sz="1800">
                          <a:solidFill>
                            <a:srgbClr val="000000"/>
                          </a:solidFill>
                        </a:rPr>
                        <a:t>Nositelji </a:t>
                      </a:r>
                      <a:endParaRPr lang="hr-HR" sz="1800">
                        <a:solidFill>
                          <a:srgbClr val="000000"/>
                        </a:solidFill>
                        <a:latin typeface="Calibri"/>
                        <a:ea typeface="Calibri" pitchFamily="34"/>
                        <a:cs typeface="Times New Roman"/>
                      </a:endParaRPr>
                    </a:p>
                  </a:txBody>
                  <a:tcPr marL="4206" marR="4206" marT="4206" marB="4206"/>
                </a:tc>
                <a:tc>
                  <a:txBody>
                    <a:bodyPr/>
                    <a:lstStyle/>
                    <a:p>
                      <a:pPr marL="71122" lvl="0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hr-HR" sz="2000">
                          <a:solidFill>
                            <a:srgbClr val="000000"/>
                          </a:solidFill>
                        </a:rPr>
                        <a:t>Mirela Brumec, prof.  Martina Hranj, prof., </a:t>
                      </a:r>
                      <a:r>
                        <a:rPr lang="hr-H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Bojan Bembić, prof.</a:t>
                      </a:r>
                      <a:endParaRPr lang="hr-HR" sz="2000">
                        <a:solidFill>
                          <a:srgbClr val="000000"/>
                        </a:solidFill>
                        <a:latin typeface="Calibri"/>
                        <a:ea typeface="Calibri" pitchFamily="34"/>
                        <a:cs typeface="Times New Roman"/>
                      </a:endParaRPr>
                    </a:p>
                  </a:txBody>
                  <a:tcPr marL="4206" marR="4206" marT="4206" marB="4206"/>
                </a:tc>
                <a:extLst>
                  <a:ext uri="{0D108BD9-81ED-4DB2-BD59-A6C34878D82A}">
                    <a16:rowId xmlns:a16="http://schemas.microsoft.com/office/drawing/2014/main" val="402201605"/>
                  </a:ext>
                </a:extLst>
              </a:tr>
              <a:tr h="267937">
                <a:tc>
                  <a:txBody>
                    <a:bodyPr/>
                    <a:lstStyle/>
                    <a:p>
                      <a:pPr marL="71122" lvl="0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>
                          <a:solidFill>
                            <a:srgbClr val="000000"/>
                          </a:solidFill>
                        </a:rPr>
                        <a:t>Planirani broj učenika </a:t>
                      </a:r>
                      <a:endParaRPr lang="hr-HR" sz="1400">
                        <a:solidFill>
                          <a:srgbClr val="000000"/>
                        </a:solidFill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4206" marR="4206" marT="4206" marB="4206"/>
                </a:tc>
                <a:tc>
                  <a:txBody>
                    <a:bodyPr/>
                    <a:lstStyle/>
                    <a:p>
                      <a:pPr marL="71122" lvl="0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/>
                        <a:t>24 </a:t>
                      </a:r>
                      <a:endParaRPr lang="hr-HR" sz="14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4206" marR="4206" marT="4206" marB="4206"/>
                </a:tc>
                <a:extLst>
                  <a:ext uri="{0D108BD9-81ED-4DB2-BD59-A6C34878D82A}">
                    <a16:rowId xmlns:a16="http://schemas.microsoft.com/office/drawing/2014/main" val="575654796"/>
                  </a:ext>
                </a:extLst>
              </a:tr>
              <a:tr h="526987">
                <a:tc>
                  <a:txBody>
                    <a:bodyPr/>
                    <a:lstStyle/>
                    <a:p>
                      <a:pPr marL="71122" lvl="0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>
                          <a:solidFill>
                            <a:srgbClr val="000000"/>
                          </a:solidFill>
                        </a:rPr>
                        <a:t>Planirani broj sati </a:t>
                      </a:r>
                      <a:endParaRPr lang="hr-HR" sz="1400">
                        <a:solidFill>
                          <a:srgbClr val="000000"/>
                        </a:solidFill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4206" marR="4206" marT="4206" marB="4206"/>
                </a:tc>
                <a:tc>
                  <a:txBody>
                    <a:bodyPr/>
                    <a:lstStyle/>
                    <a:p>
                      <a:pPr marL="71122" lvl="0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/>
                        <a:t>Učenici unutar zadanoga roka za predaju radova samostalno određuju dinamiku i potrebno vrijeme za dovršetak zadatak po unaprijed dogovorenim smjernicama. </a:t>
                      </a:r>
                      <a:endParaRPr lang="hr-HR" sz="14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4206" marR="4206" marT="4206" marB="4206"/>
                </a:tc>
                <a:extLst>
                  <a:ext uri="{0D108BD9-81ED-4DB2-BD59-A6C34878D82A}">
                    <a16:rowId xmlns:a16="http://schemas.microsoft.com/office/drawing/2014/main" val="438376143"/>
                  </a:ext>
                </a:extLst>
              </a:tr>
              <a:tr h="2340370">
                <a:tc>
                  <a:txBody>
                    <a:bodyPr/>
                    <a:lstStyle/>
                    <a:p>
                      <a:pPr marL="71122" lvl="0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>
                          <a:solidFill>
                            <a:srgbClr val="000000"/>
                          </a:solidFill>
                        </a:rPr>
                        <a:t>Ciljevi aktivnosti, programa i/ili projekta  </a:t>
                      </a:r>
                      <a:endParaRPr lang="hr-HR" sz="1400">
                        <a:solidFill>
                          <a:srgbClr val="000000"/>
                        </a:solidFill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4206" marR="4206" marT="4206" marB="4206"/>
                </a:tc>
                <a:tc>
                  <a:txBody>
                    <a:bodyPr/>
                    <a:lstStyle/>
                    <a:p>
                      <a:pPr marL="71122" lvl="0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/>
                        <a:t>- poticanje učenika na povezivanje nastavnih sadržaja</a:t>
                      </a:r>
                    </a:p>
                    <a:p>
                      <a:pPr marL="71122" lvl="0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/>
                        <a:t>- upoznavanje s osobitostima staroegipatske kulture </a:t>
                      </a:r>
                    </a:p>
                    <a:p>
                      <a:pPr marL="71122" lvl="0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/>
                        <a:t>- uvid u genijalnost i matematička dostignuća starih Egipćana </a:t>
                      </a:r>
                      <a:br>
                        <a:rPr lang="en-US"/>
                      </a:br>
                      <a:r>
                        <a:rPr lang="hr-HR" sz="1400"/>
                        <a:t>- upoznavanje sadržaja iz povijesti matematike</a:t>
                      </a:r>
                      <a:br>
                        <a:rPr lang="en-US"/>
                      </a:br>
                      <a:r>
                        <a:rPr lang="hr-HR" sz="1400"/>
                        <a:t>- povezivanje starih mjernih jedinica s današnjim metričkim sustavom i znanstvenim zapisom decimalnog broja</a:t>
                      </a:r>
                      <a:br>
                        <a:rPr lang="en-US"/>
                      </a:br>
                      <a:r>
                        <a:rPr lang="hr-HR" sz="1400"/>
                        <a:t>- zapisivanje zadataka (zadanih u tekstualnome obliku) prevođenjem u matematičke formule i veze (</a:t>
                      </a:r>
                      <a:r>
                        <a:rPr lang="en-US" sz="1400"/>
                        <a:t>za</a:t>
                      </a:r>
                      <a:r>
                        <a:rPr lang="hr-HR" sz="1400"/>
                        <a:t> </a:t>
                      </a:r>
                      <a:r>
                        <a:rPr lang="en-US" sz="1400"/>
                        <a:t>opseg,</a:t>
                      </a:r>
                      <a:r>
                        <a:rPr lang="hr-HR" sz="1400"/>
                        <a:t> </a:t>
                      </a:r>
                      <a:r>
                        <a:rPr lang="en-US" sz="1400"/>
                        <a:t>volumen,</a:t>
                      </a:r>
                      <a:r>
                        <a:rPr lang="hr-HR" sz="1400"/>
                        <a:t> </a:t>
                      </a:r>
                      <a:r>
                        <a:rPr lang="en-US" sz="1400"/>
                        <a:t>površinu</a:t>
                      </a:r>
                      <a:r>
                        <a:rPr lang="hr-HR" sz="1400"/>
                        <a:t> </a:t>
                      </a:r>
                      <a:r>
                        <a:rPr lang="en-US" sz="1400"/>
                        <a:t>strana</a:t>
                      </a:r>
                      <a:r>
                        <a:rPr lang="hr-HR" sz="1400"/>
                        <a:t> </a:t>
                      </a:r>
                      <a:r>
                        <a:rPr lang="en-US" sz="1400"/>
                        <a:t>piramide</a:t>
                      </a:r>
                      <a:r>
                        <a:rPr lang="hr-HR" sz="1400"/>
                        <a:t> </a:t>
                      </a:r>
                      <a:r>
                        <a:rPr lang="en-US" sz="1400"/>
                        <a:t>i</a:t>
                      </a:r>
                      <a:r>
                        <a:rPr lang="hr-HR" sz="1400"/>
                        <a:t> </a:t>
                      </a:r>
                      <a:r>
                        <a:rPr lang="en-US" sz="1400"/>
                        <a:t>baze,</a:t>
                      </a:r>
                      <a:r>
                        <a:rPr lang="hr-HR" sz="1400"/>
                        <a:t> </a:t>
                      </a:r>
                      <a:r>
                        <a:rPr lang="en-US" sz="1400"/>
                        <a:t>volume sfere, odnose</a:t>
                      </a:r>
                      <a:r>
                        <a:rPr lang="hr-HR" sz="1400"/>
                        <a:t> </a:t>
                      </a:r>
                      <a:r>
                        <a:rPr lang="en-US" sz="1400"/>
                        <a:t>između</a:t>
                      </a:r>
                      <a:r>
                        <a:rPr lang="hr-HR" sz="1400"/>
                        <a:t> </a:t>
                      </a:r>
                      <a:r>
                        <a:rPr lang="en-US" sz="1400"/>
                        <a:t>pojedinih</a:t>
                      </a:r>
                      <a:r>
                        <a:rPr lang="hr-HR" sz="1400"/>
                        <a:t> </a:t>
                      </a:r>
                      <a:r>
                        <a:rPr lang="en-US" sz="1400"/>
                        <a:t>elemenata: duljine</a:t>
                      </a:r>
                      <a:r>
                        <a:rPr lang="hr-HR" sz="1400"/>
                        <a:t> </a:t>
                      </a:r>
                      <a:r>
                        <a:rPr lang="en-US" sz="1400"/>
                        <a:t>osnovice</a:t>
                      </a:r>
                      <a:r>
                        <a:rPr lang="hr-HR" sz="1400"/>
                        <a:t> </a:t>
                      </a:r>
                      <a:r>
                        <a:rPr lang="en-US" sz="1400"/>
                        <a:t>baze</a:t>
                      </a:r>
                      <a:r>
                        <a:rPr lang="hr-HR" sz="1400"/>
                        <a:t> </a:t>
                      </a:r>
                      <a:r>
                        <a:rPr lang="en-US" sz="1400"/>
                        <a:t>i</a:t>
                      </a:r>
                      <a:r>
                        <a:rPr lang="hr-HR" sz="1400"/>
                        <a:t> </a:t>
                      </a:r>
                      <a:r>
                        <a:rPr lang="en-US" sz="1400"/>
                        <a:t>visine</a:t>
                      </a:r>
                      <a:r>
                        <a:rPr lang="hr-HR" sz="1400"/>
                        <a:t> </a:t>
                      </a:r>
                      <a:r>
                        <a:rPr lang="en-US" sz="1400"/>
                        <a:t>piramide,</a:t>
                      </a:r>
                      <a:r>
                        <a:rPr lang="hr-HR" sz="1400"/>
                        <a:t> </a:t>
                      </a:r>
                      <a:r>
                        <a:rPr lang="en-US" sz="1400"/>
                        <a:t> itd.)</a:t>
                      </a:r>
                      <a:r>
                        <a:rPr lang="hr-HR" sz="1400"/>
                        <a:t> </a:t>
                      </a:r>
                    </a:p>
                    <a:p>
                      <a:pPr marL="71122" lvl="0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/>
                        <a:t>- pisanje radova s naglaskom na dokazivanju i oprimjerivanju </a:t>
                      </a:r>
                    </a:p>
                    <a:p>
                      <a:pPr marL="71122" lvl="0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/>
                        <a:t>- korištenje IKT u nastavi: za pisanje teksta i matematičkih formula </a:t>
                      </a:r>
                      <a:endParaRPr lang="hr-HR" sz="14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4206" marR="4206" marT="4206" marB="4206"/>
                </a:tc>
                <a:extLst>
                  <a:ext uri="{0D108BD9-81ED-4DB2-BD59-A6C34878D82A}">
                    <a16:rowId xmlns:a16="http://schemas.microsoft.com/office/drawing/2014/main" val="2755705344"/>
                  </a:ext>
                </a:extLst>
              </a:tr>
              <a:tr h="896898">
                <a:tc>
                  <a:txBody>
                    <a:bodyPr/>
                    <a:lstStyle/>
                    <a:p>
                      <a:pPr marL="71122" lvl="0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>
                          <a:solidFill>
                            <a:srgbClr val="000000"/>
                          </a:solidFill>
                        </a:rPr>
                        <a:t>Način realizacije aktivnosti, programa i/ili projekta </a:t>
                      </a:r>
                      <a:endParaRPr lang="hr-HR" sz="1400">
                        <a:solidFill>
                          <a:srgbClr val="000000"/>
                        </a:solidFill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4206" marR="4206" marT="4206" marB="4206"/>
                </a:tc>
                <a:tc>
                  <a:txBody>
                    <a:bodyPr/>
                    <a:lstStyle/>
                    <a:p>
                      <a:pPr marL="71122" lvl="0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/>
                        <a:t>Učenici prema zadanim smjernicama pišu samostalni rad (esej) te rade skicu plakata kao praktični dio svojeg rada. Rad se piše u programu Word (dostupan unutar sigurnog sučelja office365.skole.hr kojemu se pristupa Carnetovim korisničkim imenom i lozinkom) te se po završetku učitava u zatvorenu grupu na Yammeru („Tajne Keopsove piramide“ – mali međupredmetni projekt). </a:t>
                      </a:r>
                      <a:endParaRPr lang="hr-HR" sz="14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4206" marR="4206" marT="4206" marB="4206"/>
                </a:tc>
                <a:extLst>
                  <a:ext uri="{0D108BD9-81ED-4DB2-BD59-A6C34878D82A}">
                    <a16:rowId xmlns:a16="http://schemas.microsoft.com/office/drawing/2014/main" val="629440898"/>
                  </a:ext>
                </a:extLst>
              </a:tr>
              <a:tr h="319902">
                <a:tc>
                  <a:txBody>
                    <a:bodyPr/>
                    <a:lstStyle/>
                    <a:p>
                      <a:pPr marL="71122" lvl="0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>
                          <a:solidFill>
                            <a:srgbClr val="000000"/>
                          </a:solidFill>
                        </a:rPr>
                        <a:t>Vremenik aktivnosti </a:t>
                      </a:r>
                      <a:endParaRPr lang="hr-HR" sz="1400">
                        <a:solidFill>
                          <a:srgbClr val="000000"/>
                        </a:solidFill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4206" marR="4206" marT="4206" marB="4206"/>
                </a:tc>
                <a:tc>
                  <a:txBody>
                    <a:bodyPr/>
                    <a:lstStyle/>
                    <a:p>
                      <a:pPr marL="71122" lvl="0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/>
                        <a:t>Studeni 2016. </a:t>
                      </a:r>
                      <a:endParaRPr lang="hr-HR" sz="14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4206" marR="4206" marT="4206" marB="4206"/>
                </a:tc>
                <a:extLst>
                  <a:ext uri="{0D108BD9-81ED-4DB2-BD59-A6C34878D82A}">
                    <a16:rowId xmlns:a16="http://schemas.microsoft.com/office/drawing/2014/main" val="155979481"/>
                  </a:ext>
                </a:extLst>
              </a:tr>
              <a:tr h="873809">
                <a:tc>
                  <a:txBody>
                    <a:bodyPr/>
                    <a:lstStyle/>
                    <a:p>
                      <a:pPr marL="71122" lvl="0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>
                          <a:solidFill>
                            <a:srgbClr val="000000"/>
                          </a:solidFill>
                        </a:rPr>
                        <a:t>Osnovna namjena </a:t>
                      </a:r>
                      <a:endParaRPr lang="hr-HR" sz="1400">
                        <a:solidFill>
                          <a:srgbClr val="000000"/>
                        </a:solidFill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4206" marR="4206" marT="4206" marB="4206"/>
                </a:tc>
                <a:tc>
                  <a:txBody>
                    <a:bodyPr/>
                    <a:lstStyle/>
                    <a:p>
                      <a:pPr marL="71122" lvl="0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/>
                        <a:t>- proširivanje i oprimjerivanje naučenoga znanja </a:t>
                      </a:r>
                      <a:br>
                        <a:rPr lang="en-US"/>
                      </a:br>
                      <a:r>
                        <a:rPr lang="hr-HR" sz="1400"/>
                        <a:t>- uvježbavanje samostalnog rada i učenja </a:t>
                      </a:r>
                      <a:br>
                        <a:rPr lang="en-US"/>
                      </a:br>
                      <a:r>
                        <a:rPr lang="hr-HR" sz="1400"/>
                        <a:t>- korištenje IKT </a:t>
                      </a:r>
                    </a:p>
                  </a:txBody>
                  <a:tcPr marL="4206" marR="4206" marT="4206" marB="4206"/>
                </a:tc>
                <a:extLst>
                  <a:ext uri="{0D108BD9-81ED-4DB2-BD59-A6C34878D82A}">
                    <a16:rowId xmlns:a16="http://schemas.microsoft.com/office/drawing/2014/main" val="944646272"/>
                  </a:ext>
                </a:extLst>
              </a:tr>
              <a:tr h="267937">
                <a:tc>
                  <a:txBody>
                    <a:bodyPr/>
                    <a:lstStyle/>
                    <a:p>
                      <a:pPr marL="71122" lvl="0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>
                          <a:solidFill>
                            <a:srgbClr val="000000"/>
                          </a:solidFill>
                        </a:rPr>
                        <a:t>Troškovnik </a:t>
                      </a:r>
                      <a:endParaRPr lang="hr-HR" sz="1400">
                        <a:solidFill>
                          <a:srgbClr val="000000"/>
                        </a:solidFill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4206" marR="4206" marT="4206" marB="4206"/>
                </a:tc>
                <a:tc>
                  <a:txBody>
                    <a:bodyPr/>
                    <a:lstStyle/>
                    <a:p>
                      <a:pPr marL="71122" lvl="0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/>
                        <a:t>- nema troškova </a:t>
                      </a:r>
                      <a:endParaRPr lang="hr-HR" sz="14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4206" marR="4206" marT="4206" marB="4206"/>
                </a:tc>
                <a:extLst>
                  <a:ext uri="{0D108BD9-81ED-4DB2-BD59-A6C34878D82A}">
                    <a16:rowId xmlns:a16="http://schemas.microsoft.com/office/drawing/2014/main" val="1398322589"/>
                  </a:ext>
                </a:extLst>
              </a:tr>
              <a:tr h="786036">
                <a:tc>
                  <a:txBody>
                    <a:bodyPr/>
                    <a:lstStyle/>
                    <a:p>
                      <a:pPr marL="71122" lvl="0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>
                          <a:solidFill>
                            <a:srgbClr val="000000"/>
                          </a:solidFill>
                        </a:rPr>
                        <a:t>Način vrednovanja </a:t>
                      </a:r>
                      <a:endParaRPr lang="hr-HR" sz="1400">
                        <a:solidFill>
                          <a:srgbClr val="000000"/>
                        </a:solidFill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4206" marR="4206" marT="4206" marB="4206"/>
                </a:tc>
                <a:tc>
                  <a:txBody>
                    <a:bodyPr/>
                    <a:lstStyle/>
                    <a:p>
                      <a:pPr marL="71122" lvl="0" fontAlgn="auto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/>
                        <a:t>- ocjenjivanje učeničkih radova prema unaprijed zadanim sastavnicama uz pomoć bodovne liste </a:t>
                      </a:r>
                      <a:br>
                        <a:rPr lang="en-US"/>
                      </a:br>
                      <a:r>
                        <a:rPr lang="hr-HR" sz="1400"/>
                        <a:t>- pisanim osvrtom nastavnika za potrebe projekta e-škole </a:t>
                      </a:r>
                      <a:br>
                        <a:rPr lang="en-US"/>
                      </a:br>
                      <a:r>
                        <a:rPr lang="hr-HR" sz="1400"/>
                        <a:t>- bodovanje i ocjenjivanje vrši se pomoću lista za ocjenjivače</a:t>
                      </a:r>
                      <a:endParaRPr lang="hr-HR" sz="14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4206" marR="4206" marT="4206" marB="4206"/>
                </a:tc>
                <a:extLst>
                  <a:ext uri="{0D108BD9-81ED-4DB2-BD59-A6C34878D82A}">
                    <a16:rowId xmlns:a16="http://schemas.microsoft.com/office/drawing/2014/main" val="303747499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900555" y="559091"/>
            <a:ext cx="9720072" cy="1499616"/>
          </a:xfrm>
        </p:spPr>
        <p:txBody>
          <a:bodyPr/>
          <a:lstStyle/>
          <a:p>
            <a:pPr lvl="0"/>
            <a:r>
              <a:rPr lang="hr-HR"/>
              <a:t>Smjernice za učenike</a:t>
            </a:r>
          </a:p>
        </p:txBody>
      </p:sp>
      <p:sp>
        <p:nvSpPr>
          <p:cNvPr id="3" name="Rezervirano mjesto sadržaja 2"/>
          <p:cNvSpPr txBox="1">
            <a:spLocks noGrp="1"/>
          </p:cNvSpPr>
          <p:nvPr>
            <p:ph idx="1"/>
          </p:nvPr>
        </p:nvSpPr>
        <p:spPr>
          <a:xfrm>
            <a:off x="900555" y="1890586"/>
            <a:ext cx="10467658" cy="4455843"/>
          </a:xfrm>
        </p:spPr>
        <p:txBody>
          <a:bodyPr/>
          <a:lstStyle/>
          <a:p>
            <a:pPr lvl="0">
              <a:lnSpc>
                <a:spcPct val="70000"/>
              </a:lnSpc>
              <a:buFont typeface="Arial" pitchFamily="34"/>
              <a:buChar char="•"/>
            </a:pPr>
            <a:r>
              <a:rPr lang="hr-HR" sz="1900" dirty="0"/>
              <a:t> Učenici 1. e međusobnim dogovorom formiraju grupe od 3 člana – ukupno 8 grupa</a:t>
            </a:r>
          </a:p>
          <a:p>
            <a:pPr lvl="0">
              <a:lnSpc>
                <a:spcPct val="70000"/>
              </a:lnSpc>
              <a:buFont typeface="Arial" pitchFamily="34"/>
              <a:buChar char="•"/>
            </a:pPr>
            <a:r>
              <a:rPr lang="hr-HR" sz="1900" b="1" dirty="0"/>
              <a:t> Sadržaj svakog samostalnog rada mora sadržavati</a:t>
            </a:r>
            <a:endParaRPr lang="hr-HR" sz="1900" dirty="0"/>
          </a:p>
          <a:p>
            <a:pPr marL="264791" lvl="1">
              <a:lnSpc>
                <a:spcPct val="70000"/>
              </a:lnSpc>
              <a:buFont typeface="Arial" pitchFamily="34"/>
              <a:buChar char="•"/>
            </a:pPr>
            <a:r>
              <a:rPr lang="hr-HR" dirty="0"/>
              <a:t>naslovnicu, koja se sastoji od: imena i adrese škole, imena i prezimena nastavnika, naslova rada, imena i prezimena učenika te razreda</a:t>
            </a:r>
          </a:p>
          <a:p>
            <a:pPr marL="264791" lvl="1">
              <a:lnSpc>
                <a:spcPct val="70000"/>
              </a:lnSpc>
              <a:buFont typeface="Arial" pitchFamily="34"/>
              <a:buChar char="•"/>
            </a:pPr>
            <a:r>
              <a:rPr lang="hr-HR" dirty="0"/>
              <a:t>razradu teme: </a:t>
            </a:r>
          </a:p>
          <a:p>
            <a:pPr marL="447671" lvl="2">
              <a:lnSpc>
                <a:spcPct val="70000"/>
              </a:lnSpc>
              <a:buFont typeface="Arial" pitchFamily="34"/>
              <a:buChar char="•"/>
            </a:pPr>
            <a:r>
              <a:rPr lang="hr-HR" sz="1600" dirty="0"/>
              <a:t>uvod </a:t>
            </a:r>
          </a:p>
          <a:p>
            <a:pPr marL="447671" lvl="2">
              <a:lnSpc>
                <a:spcPct val="70000"/>
              </a:lnSpc>
              <a:buFont typeface="Arial" pitchFamily="34"/>
              <a:buChar char="•"/>
            </a:pPr>
            <a:r>
              <a:rPr lang="hr-HR" sz="1600" dirty="0"/>
              <a:t>središnji dio podijeljen u dva dijela</a:t>
            </a:r>
          </a:p>
          <a:p>
            <a:pPr lvl="3">
              <a:lnSpc>
                <a:spcPct val="70000"/>
              </a:lnSpc>
              <a:buFont typeface="Arial" pitchFamily="34"/>
              <a:buChar char="•"/>
            </a:pPr>
            <a:r>
              <a:rPr lang="hr-HR" sz="1800" dirty="0"/>
              <a:t>povijesni - </a:t>
            </a:r>
            <a:r>
              <a:rPr lang="hr-HR" sz="1600" dirty="0"/>
              <a:t>izdvojiti povijesni kontekst: vrijeme nastanka Keopsove piramide, način gradnje, značenje piramide</a:t>
            </a:r>
          </a:p>
          <a:p>
            <a:pPr lvl="3">
              <a:lnSpc>
                <a:spcPct val="70000"/>
              </a:lnSpc>
              <a:buFont typeface="Arial" pitchFamily="34"/>
              <a:buChar char="•"/>
            </a:pPr>
            <a:r>
              <a:rPr lang="hr-HR" sz="1600" dirty="0"/>
              <a:t>matematički - za zadani zadatak prikazati matematičke činjenice pomoću poznatih matematičkih formula i odnosa koristeći neki alat za pisanje formula</a:t>
            </a:r>
            <a:endParaRPr lang="hr-HR" sz="1800" dirty="0"/>
          </a:p>
          <a:p>
            <a:pPr marL="264791" lvl="1">
              <a:lnSpc>
                <a:spcPct val="70000"/>
              </a:lnSpc>
              <a:buFont typeface="Arial" pitchFamily="34"/>
              <a:buChar char="•"/>
            </a:pPr>
            <a:r>
              <a:rPr lang="hr-HR" dirty="0"/>
              <a:t>zaključak </a:t>
            </a:r>
          </a:p>
          <a:p>
            <a:pPr marL="264791" lvl="1">
              <a:lnSpc>
                <a:spcPct val="70000"/>
              </a:lnSpc>
              <a:buFont typeface="Arial" pitchFamily="34"/>
              <a:buChar char="•"/>
            </a:pPr>
            <a:r>
              <a:rPr lang="hr-HR" sz="1900" dirty="0"/>
              <a:t>sažetak</a:t>
            </a:r>
          </a:p>
          <a:p>
            <a:pPr marL="264791" lvl="1">
              <a:lnSpc>
                <a:spcPct val="70000"/>
              </a:lnSpc>
              <a:buFont typeface="Arial" pitchFamily="34"/>
              <a:buChar char="•"/>
            </a:pPr>
            <a:r>
              <a:rPr lang="hr-HR" sz="1900" dirty="0"/>
              <a:t>popis izvora i literature </a:t>
            </a:r>
            <a:br>
              <a:rPr lang="en-US" dirty="0">
                <a:solidFill>
                  <a:srgbClr val="000000"/>
                </a:solidFill>
              </a:rPr>
            </a:br>
            <a:endParaRPr lang="hr-HR" sz="1900" dirty="0"/>
          </a:p>
          <a:p>
            <a:pPr marL="264791" lvl="1">
              <a:lnSpc>
                <a:spcPct val="70000"/>
              </a:lnSpc>
              <a:buFont typeface="Arial" pitchFamily="34"/>
              <a:buChar char="•"/>
            </a:pPr>
            <a:r>
              <a:rPr lang="hr-HR" sz="1900" b="1" dirty="0"/>
              <a:t>Općenito </a:t>
            </a:r>
          </a:p>
          <a:p>
            <a:pPr marL="447671" lvl="2">
              <a:lnSpc>
                <a:spcPct val="70000"/>
              </a:lnSpc>
              <a:buFont typeface="Arial" pitchFamily="34"/>
              <a:buChar char="•"/>
            </a:pPr>
            <a:r>
              <a:rPr lang="hr-HR" sz="1800" dirty="0"/>
              <a:t>poželjan broj stranica eseja je 1-3, ne uključujući naslovnicu i popis literature</a:t>
            </a:r>
          </a:p>
          <a:p>
            <a:pPr marL="447671" lvl="2">
              <a:lnSpc>
                <a:spcPct val="70000"/>
              </a:lnSpc>
              <a:buFont typeface="Arial" pitchFamily="34"/>
              <a:buChar char="•"/>
            </a:pPr>
            <a:r>
              <a:rPr lang="hr-HR" sz="1800" dirty="0"/>
              <a:t>veličina slova 11 pt, naslov 14 pt, prored 1.5 </a:t>
            </a:r>
          </a:p>
          <a:p>
            <a:pPr lvl="0">
              <a:lnSpc>
                <a:spcPct val="70000"/>
              </a:lnSpc>
            </a:pPr>
            <a:endParaRPr lang="hr-HR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919621" y="559091"/>
            <a:ext cx="9720072" cy="1499616"/>
          </a:xfrm>
        </p:spPr>
        <p:txBody>
          <a:bodyPr/>
          <a:lstStyle/>
          <a:p>
            <a:pPr lvl="0"/>
            <a:r>
              <a:rPr lang="hr-HR"/>
              <a:t>Smjernice za učenike</a:t>
            </a: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865" y="1817781"/>
            <a:ext cx="10682103" cy="492699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19621" y="585216"/>
            <a:ext cx="9994392" cy="1499616"/>
          </a:xfrm>
        </p:spPr>
        <p:txBody>
          <a:bodyPr/>
          <a:lstStyle/>
          <a:p>
            <a:pPr lvl="0"/>
            <a:r>
              <a:rPr lang="en-US" dirty="0" err="1"/>
              <a:t>Zadatci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 txBox="1">
                <a:spLocks noGrp="1"/>
              </p:cNvSpPr>
              <p:nvPr>
                <p:ph idx="1"/>
              </p:nvPr>
            </p:nvSpPr>
            <p:spPr>
              <a:xfrm>
                <a:off x="736741" y="1762780"/>
                <a:ext cx="7440600" cy="4846320"/>
              </a:xfrm>
            </p:spPr>
            <p:txBody>
              <a:bodyPr/>
              <a:lstStyle/>
              <a:p>
                <a:pPr lvl="0"/>
                <a:r>
                  <a:rPr lang="en-US" sz="2100" b="1" dirty="0"/>
                  <a:t> 1. </a:t>
                </a:r>
                <a:r>
                  <a:rPr lang="en-US" sz="2100" b="1" dirty="0" err="1"/>
                  <a:t>grupa</a:t>
                </a:r>
                <a:r>
                  <a:rPr lang="en-US" sz="2100" b="1" dirty="0"/>
                  <a:t>: </a:t>
                </a:r>
                <a:r>
                  <a:rPr lang="en-US" sz="2100" i="1" dirty="0" err="1"/>
                  <a:t>Ako</a:t>
                </a:r>
                <a:r>
                  <a:rPr lang="en-US" sz="2100" i="1" dirty="0"/>
                  <a:t> </a:t>
                </a:r>
                <a:r>
                  <a:rPr lang="hr-HR" sz="2100" i="1" dirty="0"/>
                  <a:t>duljinu </a:t>
                </a:r>
                <a:r>
                  <a:rPr lang="en-US" sz="2100" i="1" dirty="0" err="1"/>
                  <a:t>visin</a:t>
                </a:r>
                <a:r>
                  <a:rPr lang="hr-HR" sz="2100" i="1" dirty="0"/>
                  <a:t>e</a:t>
                </a:r>
                <a:r>
                  <a:rPr lang="en-US" sz="2100" i="1" dirty="0"/>
                  <a:t> </a:t>
                </a:r>
                <a:r>
                  <a:rPr lang="en-US" sz="2100" i="1" dirty="0" err="1"/>
                  <a:t>piramide</a:t>
                </a:r>
                <a:r>
                  <a:rPr lang="en-US" sz="2100" i="1" dirty="0"/>
                  <a:t> (148m) </a:t>
                </a:r>
                <a:r>
                  <a:rPr lang="en-US" sz="2100" i="1" dirty="0" err="1"/>
                  <a:t>pomnožimo</a:t>
                </a:r>
                <a:r>
                  <a:rPr lang="en-US" sz="2100" i="1" dirty="0"/>
                  <a:t> s</a:t>
                </a:r>
                <a:r>
                  <a:rPr lang="hr-HR" sz="2100" i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hr-HR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sz="2100" i="1" dirty="0"/>
                  <a:t> </a:t>
                </a:r>
                <a:r>
                  <a:rPr lang="en-US" sz="2100" i="1" dirty="0" err="1"/>
                  <a:t>dobivamo</a:t>
                </a:r>
                <a:r>
                  <a:rPr lang="en-US" sz="2100" i="1" dirty="0"/>
                  <a:t> </a:t>
                </a:r>
                <a:r>
                  <a:rPr lang="en-US" sz="2100" i="1" dirty="0" err="1"/>
                  <a:t>približnu</a:t>
                </a:r>
                <a:r>
                  <a:rPr lang="en-US" sz="2100" i="1" dirty="0"/>
                  <a:t> </a:t>
                </a:r>
                <a:r>
                  <a:rPr lang="en-US" sz="2100" i="1" dirty="0" err="1"/>
                  <a:t>vrijednost</a:t>
                </a:r>
                <a:r>
                  <a:rPr lang="en-US" sz="2100" i="1" dirty="0"/>
                  <a:t> </a:t>
                </a:r>
                <a:r>
                  <a:rPr lang="en-US" sz="2100" i="1" dirty="0" err="1"/>
                  <a:t>udaljenosti</a:t>
                </a:r>
                <a:r>
                  <a:rPr lang="en-US" sz="2100" i="1" dirty="0"/>
                  <a:t> </a:t>
                </a:r>
                <a:r>
                  <a:rPr lang="en-US" sz="2100" i="1" dirty="0" err="1"/>
                  <a:t>Zemlje</a:t>
                </a:r>
                <a:r>
                  <a:rPr lang="en-US" sz="2100" i="1" dirty="0"/>
                  <a:t> od </a:t>
                </a:r>
                <a:r>
                  <a:rPr lang="en-US" sz="2100" i="1" dirty="0" err="1"/>
                  <a:t>Sunca</a:t>
                </a:r>
                <a:r>
                  <a:rPr lang="en-US" sz="2100" i="1" dirty="0"/>
                  <a:t>.</a:t>
                </a:r>
                <a:r>
                  <a:rPr lang="hr-HR" sz="2100" i="1" dirty="0"/>
                  <a:t> </a:t>
                </a:r>
                <a:r>
                  <a:rPr lang="en-US" sz="2100" i="1" dirty="0" err="1"/>
                  <a:t>Ako</a:t>
                </a:r>
                <a:r>
                  <a:rPr lang="hr-HR" sz="2100" i="1" dirty="0"/>
                  <a:t> duljinu</a:t>
                </a:r>
                <a:r>
                  <a:rPr lang="en-US" sz="2100" i="1" dirty="0"/>
                  <a:t> </a:t>
                </a:r>
                <a:r>
                  <a:rPr lang="en-US" sz="2100" i="1" dirty="0" err="1"/>
                  <a:t>visin</a:t>
                </a:r>
                <a:r>
                  <a:rPr lang="hr-HR" sz="2100" i="1" dirty="0"/>
                  <a:t>e</a:t>
                </a:r>
                <a:r>
                  <a:rPr lang="en-US" sz="2100" i="1" dirty="0"/>
                  <a:t> </a:t>
                </a:r>
                <a:r>
                  <a:rPr lang="en-US" sz="2100" i="1" dirty="0" err="1"/>
                  <a:t>piramide</a:t>
                </a:r>
                <a:r>
                  <a:rPr lang="en-US" sz="2100" i="1" dirty="0"/>
                  <a:t> </a:t>
                </a:r>
                <a:r>
                  <a:rPr lang="en-US" sz="2100" i="1" dirty="0" err="1"/>
                  <a:t>kvadriramo</a:t>
                </a:r>
                <a:r>
                  <a:rPr lang="en-US" sz="2100" i="1" dirty="0"/>
                  <a:t>, </a:t>
                </a:r>
                <a:r>
                  <a:rPr lang="en-US" sz="2100" i="1" dirty="0" err="1"/>
                  <a:t>dobiti</a:t>
                </a:r>
                <a:r>
                  <a:rPr lang="en-US" sz="2100" i="1" dirty="0"/>
                  <a:t> </a:t>
                </a:r>
                <a:r>
                  <a:rPr lang="en-US" sz="2100" i="1" dirty="0" err="1"/>
                  <a:t>ćemo</a:t>
                </a:r>
                <a:r>
                  <a:rPr lang="en-US" sz="2100" i="1" dirty="0"/>
                  <a:t> </a:t>
                </a:r>
                <a:r>
                  <a:rPr lang="en-US" sz="2100" i="1" dirty="0" err="1"/>
                  <a:t>vrijednost</a:t>
                </a:r>
                <a:r>
                  <a:rPr lang="en-US" sz="2100" i="1" dirty="0"/>
                  <a:t> </a:t>
                </a:r>
                <a:r>
                  <a:rPr lang="en-US" sz="2100" i="1" dirty="0" err="1"/>
                  <a:t>površine</a:t>
                </a:r>
                <a:r>
                  <a:rPr lang="en-US" sz="2100" i="1" dirty="0"/>
                  <a:t> </a:t>
                </a:r>
                <a:r>
                  <a:rPr lang="en-US" sz="2100" i="1" dirty="0" err="1"/>
                  <a:t>bočnih</a:t>
                </a:r>
                <a:r>
                  <a:rPr lang="en-US" sz="2100" i="1" dirty="0"/>
                  <a:t> </a:t>
                </a:r>
                <a:r>
                  <a:rPr lang="en-US" sz="2100" i="1" dirty="0" err="1"/>
                  <a:t>stran</a:t>
                </a:r>
                <a:r>
                  <a:rPr lang="hr-HR" sz="2100" i="1" dirty="0"/>
                  <a:t>a</a:t>
                </a:r>
                <a:r>
                  <a:rPr lang="en-US" sz="2100" i="1" dirty="0"/>
                  <a:t>.</a:t>
                </a:r>
                <a:r>
                  <a:rPr lang="hr-HR" sz="2100" i="1" dirty="0"/>
                  <a:t> </a:t>
                </a:r>
                <a:r>
                  <a:rPr lang="en-US" sz="2100" dirty="0" err="1"/>
                  <a:t>Provjerite</a:t>
                </a:r>
                <a:r>
                  <a:rPr lang="en-US" sz="2100" dirty="0"/>
                  <a:t> </a:t>
                </a:r>
                <a:r>
                  <a:rPr lang="en-US" sz="2100" dirty="0" err="1"/>
                  <a:t>navedene</a:t>
                </a:r>
                <a:r>
                  <a:rPr lang="en-US" sz="2100" dirty="0"/>
                  <a:t> </a:t>
                </a:r>
                <a:r>
                  <a:rPr lang="en-US" sz="2100" dirty="0" err="1"/>
                  <a:t>dvije</a:t>
                </a:r>
                <a:r>
                  <a:rPr lang="en-US" sz="2100" dirty="0"/>
                  <a:t> </a:t>
                </a:r>
                <a:r>
                  <a:rPr lang="en-US" sz="2100" dirty="0" err="1"/>
                  <a:t>tvrdnje</a:t>
                </a:r>
                <a:r>
                  <a:rPr lang="en-US" sz="2100" dirty="0"/>
                  <a:t> </a:t>
                </a:r>
                <a:r>
                  <a:rPr lang="en-US" sz="2100" dirty="0" err="1"/>
                  <a:t>i</a:t>
                </a:r>
                <a:r>
                  <a:rPr lang="en-US" sz="2100" dirty="0"/>
                  <a:t> </a:t>
                </a:r>
                <a:r>
                  <a:rPr lang="en-US" sz="2100" dirty="0" err="1"/>
                  <a:t>zapišite</a:t>
                </a:r>
                <a:r>
                  <a:rPr lang="en-US" sz="2100" dirty="0"/>
                  <a:t> </a:t>
                </a:r>
                <a:r>
                  <a:rPr lang="en-US" sz="2100" dirty="0" err="1"/>
                  <a:t>ih</a:t>
                </a:r>
                <a:r>
                  <a:rPr lang="en-US" sz="2100" dirty="0"/>
                  <a:t> u </a:t>
                </a:r>
                <a:r>
                  <a:rPr lang="en-US" sz="2100" dirty="0" err="1"/>
                  <a:t>obliku</a:t>
                </a:r>
                <a:r>
                  <a:rPr lang="en-US" sz="2100" dirty="0"/>
                  <a:t> </a:t>
                </a:r>
                <a:r>
                  <a:rPr lang="en-US" sz="2100" dirty="0" err="1"/>
                  <a:t>jednakosti</a:t>
                </a:r>
                <a:r>
                  <a:rPr lang="en-US" sz="2100" dirty="0"/>
                  <a:t>! </a:t>
                </a:r>
                <a:r>
                  <a:rPr lang="en-US" sz="2100" dirty="0" err="1"/>
                  <a:t>Koristite</a:t>
                </a:r>
                <a:r>
                  <a:rPr lang="en-US" sz="2100" dirty="0"/>
                  <a:t> </a:t>
                </a:r>
                <a:r>
                  <a:rPr lang="en-US" sz="2100" dirty="0" err="1"/>
                  <a:t>oznake</a:t>
                </a:r>
                <a:r>
                  <a:rPr lang="en-US" sz="2100" dirty="0"/>
                  <a:t> </a:t>
                </a:r>
                <a:r>
                  <a:rPr lang="en-US" sz="2100" dirty="0" err="1"/>
                  <a:t>sa</a:t>
                </a:r>
                <a:r>
                  <a:rPr lang="en-US" sz="2100" dirty="0"/>
                  <a:t> </a:t>
                </a:r>
                <a:r>
                  <a:rPr lang="en-US" sz="2100" dirty="0" err="1"/>
                  <a:t>Slike</a:t>
                </a:r>
                <a:r>
                  <a:rPr lang="hr-HR" sz="2100" dirty="0"/>
                  <a:t> 2</a:t>
                </a:r>
                <a:r>
                  <a:rPr lang="en-US" sz="2100" dirty="0"/>
                  <a:t>. </a:t>
                </a:r>
                <a:r>
                  <a:rPr lang="en-US" sz="2100" dirty="0" err="1"/>
                  <a:t>Nađite</a:t>
                </a:r>
                <a:r>
                  <a:rPr lang="en-US" sz="2100" dirty="0"/>
                  <a:t> </a:t>
                </a:r>
                <a:r>
                  <a:rPr lang="en-US" sz="2100" dirty="0" err="1"/>
                  <a:t>još</a:t>
                </a:r>
                <a:r>
                  <a:rPr lang="en-US" sz="2100" dirty="0"/>
                  <a:t> </a:t>
                </a:r>
                <a:r>
                  <a:rPr lang="en-US" sz="2100" dirty="0" err="1"/>
                  <a:t>koju</a:t>
                </a:r>
                <a:r>
                  <a:rPr lang="en-US" sz="2100" dirty="0"/>
                  <a:t> </a:t>
                </a:r>
                <a:r>
                  <a:rPr lang="en-US" sz="2100" dirty="0" err="1"/>
                  <a:t>matematičku</a:t>
                </a:r>
                <a:r>
                  <a:rPr lang="en-US" sz="2100" dirty="0"/>
                  <a:t> </a:t>
                </a:r>
                <a:r>
                  <a:rPr lang="en-US" sz="2100" dirty="0" err="1"/>
                  <a:t>zanimljivost</a:t>
                </a:r>
                <a:r>
                  <a:rPr lang="en-US" sz="2100" dirty="0"/>
                  <a:t> (</a:t>
                </a:r>
                <a:r>
                  <a:rPr lang="en-US" sz="2100" dirty="0" err="1"/>
                  <a:t>osim</a:t>
                </a:r>
                <a:r>
                  <a:rPr lang="en-US" sz="2100" dirty="0"/>
                  <a:t> </a:t>
                </a:r>
                <a:r>
                  <a:rPr lang="en-US" sz="2100" dirty="0" err="1"/>
                  <a:t>navedenih</a:t>
                </a:r>
                <a:r>
                  <a:rPr lang="en-US" sz="2100" dirty="0"/>
                  <a:t> u </a:t>
                </a:r>
                <a:r>
                  <a:rPr lang="en-US" sz="2100" dirty="0" err="1"/>
                  <a:t>zada</a:t>
                </a:r>
                <a:r>
                  <a:rPr lang="hr-HR" sz="2100" dirty="0"/>
                  <a:t>t</a:t>
                </a:r>
                <a:r>
                  <a:rPr lang="en-US" sz="2100" dirty="0" err="1"/>
                  <a:t>cima</a:t>
                </a:r>
                <a:r>
                  <a:rPr lang="en-US" sz="2100" dirty="0"/>
                  <a:t>) </a:t>
                </a:r>
                <a:r>
                  <a:rPr lang="en-US" sz="2100" dirty="0" err="1"/>
                  <a:t>i</a:t>
                </a:r>
                <a:r>
                  <a:rPr lang="en-US" sz="2100" dirty="0"/>
                  <a:t> </a:t>
                </a:r>
                <a:r>
                  <a:rPr lang="en-US" sz="2100" dirty="0" err="1"/>
                  <a:t>prikažite</a:t>
                </a:r>
                <a:r>
                  <a:rPr lang="en-US" sz="2100" dirty="0"/>
                  <a:t> </a:t>
                </a:r>
                <a:r>
                  <a:rPr lang="en-US" sz="2100" dirty="0" err="1"/>
                  <a:t>je</a:t>
                </a:r>
                <a:r>
                  <a:rPr lang="en-US" sz="2100" dirty="0"/>
                  <a:t> u </a:t>
                </a:r>
                <a:r>
                  <a:rPr lang="en-US" sz="2100" dirty="0" err="1"/>
                  <a:t>radu</a:t>
                </a:r>
                <a:r>
                  <a:rPr lang="en-US" sz="2100" dirty="0"/>
                  <a:t>. </a:t>
                </a:r>
              </a:p>
              <a:p>
                <a:pPr lvl="0"/>
                <a:r>
                  <a:rPr lang="en-US" sz="2100" b="1" dirty="0"/>
                  <a:t> 2. </a:t>
                </a:r>
                <a:r>
                  <a:rPr lang="en-US" sz="2100" b="1" dirty="0" err="1"/>
                  <a:t>grupa</a:t>
                </a:r>
                <a:r>
                  <a:rPr lang="en-US" sz="2100" b="1" dirty="0"/>
                  <a:t>: </a:t>
                </a:r>
                <a:r>
                  <a:rPr lang="hr-HR" sz="2100" i="1" dirty="0"/>
                  <a:t>Duljina dužine</a:t>
                </a:r>
                <a:r>
                  <a:rPr lang="en-US" sz="2100" i="1" dirty="0"/>
                  <a:t> </a:t>
                </a:r>
                <a:r>
                  <a:rPr lang="en-US" sz="2100" i="1" dirty="0" err="1"/>
                  <a:t>stranice</a:t>
                </a:r>
                <a:r>
                  <a:rPr lang="en-US" sz="2100" i="1" dirty="0"/>
                  <a:t> </a:t>
                </a:r>
                <a:r>
                  <a:rPr lang="en-US" sz="2100" i="1" dirty="0" err="1"/>
                  <a:t>baze</a:t>
                </a:r>
                <a:r>
                  <a:rPr lang="en-US" sz="2100" i="1" dirty="0"/>
                  <a:t> </a:t>
                </a:r>
                <a:r>
                  <a:rPr lang="en-US" sz="2100" i="1" dirty="0" err="1"/>
                  <a:t>Velike</a:t>
                </a:r>
                <a:r>
                  <a:rPr lang="en-US" sz="2100" i="1" dirty="0"/>
                  <a:t> </a:t>
                </a:r>
                <a:r>
                  <a:rPr lang="en-US" sz="2100" i="1" dirty="0" err="1"/>
                  <a:t>Piramide</a:t>
                </a:r>
                <a:r>
                  <a:rPr lang="en-US" sz="2100" i="1" dirty="0"/>
                  <a:t> </a:t>
                </a:r>
                <a:r>
                  <a:rPr lang="en-US" sz="2100" i="1" dirty="0" err="1"/>
                  <a:t>iznosi</a:t>
                </a:r>
                <a:r>
                  <a:rPr lang="en-US" sz="2100" i="1" dirty="0"/>
                  <a:t> 232.805 </a:t>
                </a:r>
                <a:r>
                  <a:rPr lang="en-US" sz="2100" i="1" dirty="0" err="1"/>
                  <a:t>metara</a:t>
                </a:r>
                <a:r>
                  <a:rPr lang="en-US" sz="2100" i="1" dirty="0"/>
                  <a:t>. </a:t>
                </a:r>
                <a:r>
                  <a:rPr lang="hr-HR" sz="2100" i="1" dirty="0"/>
                  <a:t>Ako opseg baze</a:t>
                </a:r>
                <a:r>
                  <a:rPr lang="en-US" sz="2100" i="1" dirty="0"/>
                  <a:t> </a:t>
                </a:r>
                <a:r>
                  <a:rPr lang="en-US" sz="2100" i="1" dirty="0" err="1"/>
                  <a:t>podijelimo</a:t>
                </a:r>
                <a:r>
                  <a:rPr lang="en-US" sz="2100" i="1" dirty="0"/>
                  <a:t> s </a:t>
                </a:r>
                <a:r>
                  <a:rPr lang="en-US" sz="2100" i="1" dirty="0" err="1"/>
                  <a:t>dvostrukom</a:t>
                </a:r>
                <a:r>
                  <a:rPr lang="en-US" sz="2100" i="1" dirty="0"/>
                  <a:t> </a:t>
                </a:r>
                <a:r>
                  <a:rPr lang="hr-HR" sz="2100" i="1" dirty="0"/>
                  <a:t>duljinom </a:t>
                </a:r>
                <a:r>
                  <a:rPr lang="en-US" sz="2100" i="1" dirty="0" err="1"/>
                  <a:t>visin</a:t>
                </a:r>
                <a:r>
                  <a:rPr lang="hr-HR" sz="2100" i="1" dirty="0"/>
                  <a:t>e</a:t>
                </a:r>
                <a:r>
                  <a:rPr lang="en-US" sz="2100" i="1" dirty="0"/>
                  <a:t> </a:t>
                </a:r>
                <a:r>
                  <a:rPr lang="en-US" sz="2100" i="1" dirty="0" err="1"/>
                  <a:t>piramide</a:t>
                </a:r>
                <a:r>
                  <a:rPr lang="en-US" sz="2100" i="1" dirty="0"/>
                  <a:t> </a:t>
                </a:r>
                <a:r>
                  <a:rPr lang="en-US" sz="2100" i="1" dirty="0" err="1"/>
                  <a:t>kada</a:t>
                </a:r>
                <a:r>
                  <a:rPr lang="en-US" sz="2100" i="1" dirty="0"/>
                  <a:t> </a:t>
                </a:r>
                <a:r>
                  <a:rPr lang="en-US" sz="2100" i="1" dirty="0" err="1"/>
                  <a:t>je</a:t>
                </a:r>
                <a:r>
                  <a:rPr lang="en-US" sz="2100" i="1" dirty="0"/>
                  <a:t> </a:t>
                </a:r>
                <a:r>
                  <a:rPr lang="en-US" sz="2100" i="1" dirty="0" err="1"/>
                  <a:t>bila</a:t>
                </a:r>
                <a:r>
                  <a:rPr lang="en-US" sz="2100" i="1" dirty="0"/>
                  <a:t> </a:t>
                </a:r>
                <a:r>
                  <a:rPr lang="en-US" sz="2100" i="1" dirty="0" err="1"/>
                  <a:t>sagrađena</a:t>
                </a:r>
                <a:r>
                  <a:rPr lang="en-US" sz="2100" i="1" dirty="0"/>
                  <a:t> (148.208m) </a:t>
                </a:r>
                <a:r>
                  <a:rPr lang="en-US" sz="2100" i="1" dirty="0" err="1"/>
                  <a:t>dobivamo</a:t>
                </a:r>
                <a:r>
                  <a:rPr lang="en-US" sz="2100" i="1" dirty="0"/>
                  <a:t> do u </a:t>
                </a:r>
                <a:r>
                  <a:rPr lang="en-US" sz="2100" i="1" dirty="0" err="1"/>
                  <a:t>nekoliko</a:t>
                </a:r>
                <a:r>
                  <a:rPr lang="en-US" sz="2100" i="1" dirty="0"/>
                  <a:t> </a:t>
                </a:r>
                <a:r>
                  <a:rPr lang="en-US" sz="2100" i="1" dirty="0" err="1"/>
                  <a:t>decimala</a:t>
                </a:r>
                <a:r>
                  <a:rPr lang="en-US" sz="2100" i="1" dirty="0"/>
                  <a:t> </a:t>
                </a:r>
                <a:r>
                  <a:rPr lang="en-US" sz="2100" i="1" dirty="0" err="1"/>
                  <a:t>točnu</a:t>
                </a:r>
                <a:r>
                  <a:rPr lang="en-US" sz="2100" i="1" dirty="0"/>
                  <a:t> </a:t>
                </a:r>
                <a:r>
                  <a:rPr lang="en-US" sz="2100" i="1" dirty="0" err="1"/>
                  <a:t>vrijednost</a:t>
                </a:r>
                <a:r>
                  <a:rPr lang="en-US" sz="2100" i="1" dirty="0"/>
                  <a:t> </a:t>
                </a:r>
                <a:r>
                  <a:rPr lang="en-US" sz="2100" i="1" dirty="0" err="1"/>
                  <a:t>jedne</a:t>
                </a:r>
                <a:r>
                  <a:rPr lang="en-US" sz="2100" i="1" dirty="0"/>
                  <a:t> od </a:t>
                </a:r>
                <a:r>
                  <a:rPr lang="en-US" sz="2100" i="1" dirty="0" err="1"/>
                  <a:t>najvažnijih</a:t>
                </a:r>
                <a:r>
                  <a:rPr lang="en-US" sz="2100" i="1" dirty="0"/>
                  <a:t> </a:t>
                </a:r>
                <a:r>
                  <a:rPr lang="en-US" sz="2100" i="1" dirty="0" err="1"/>
                  <a:t>matematičkih</a:t>
                </a:r>
                <a:r>
                  <a:rPr lang="en-US" sz="2100" i="1" dirty="0"/>
                  <a:t> </a:t>
                </a:r>
                <a:r>
                  <a:rPr lang="en-US" sz="2100" i="1" dirty="0" err="1"/>
                  <a:t>konstanti</a:t>
                </a:r>
                <a:r>
                  <a:rPr lang="en-US" sz="2100" i="1" dirty="0"/>
                  <a:t>: LUDOLFOV </a:t>
                </a:r>
                <a:r>
                  <a:rPr lang="en-US" sz="2100" i="1" dirty="0" err="1"/>
                  <a:t>broj</a:t>
                </a:r>
                <a:r>
                  <a:rPr lang="en-US" sz="2100" i="1" dirty="0"/>
                  <a:t> "Pi" (3.1416)!</a:t>
                </a:r>
                <a:r>
                  <a:rPr lang="en-US" sz="2100" dirty="0"/>
                  <a:t> </a:t>
                </a:r>
                <a:r>
                  <a:rPr lang="en-US" sz="2100" dirty="0" err="1"/>
                  <a:t>Provjerite</a:t>
                </a:r>
                <a:r>
                  <a:rPr lang="en-US" sz="2100" dirty="0"/>
                  <a:t> </a:t>
                </a:r>
                <a:r>
                  <a:rPr lang="en-US" sz="2100" dirty="0" err="1"/>
                  <a:t>navedene</a:t>
                </a:r>
                <a:r>
                  <a:rPr lang="en-US" sz="2100" dirty="0"/>
                  <a:t> </a:t>
                </a:r>
                <a:r>
                  <a:rPr lang="en-US" sz="2100" dirty="0" err="1"/>
                  <a:t>dvije</a:t>
                </a:r>
                <a:r>
                  <a:rPr lang="en-US" sz="2100" dirty="0"/>
                  <a:t> </a:t>
                </a:r>
                <a:r>
                  <a:rPr lang="en-US" sz="2100" dirty="0" err="1"/>
                  <a:t>tvrdnje</a:t>
                </a:r>
                <a:r>
                  <a:rPr lang="en-US" sz="2100" dirty="0"/>
                  <a:t> </a:t>
                </a:r>
                <a:r>
                  <a:rPr lang="en-US" sz="2100" dirty="0" err="1"/>
                  <a:t>i</a:t>
                </a:r>
                <a:r>
                  <a:rPr lang="en-US" sz="2100" dirty="0"/>
                  <a:t> </a:t>
                </a:r>
                <a:r>
                  <a:rPr lang="en-US" sz="2100" dirty="0" err="1"/>
                  <a:t>zapišite</a:t>
                </a:r>
                <a:r>
                  <a:rPr lang="en-US" sz="2100" dirty="0"/>
                  <a:t> </a:t>
                </a:r>
                <a:r>
                  <a:rPr lang="en-US" sz="2100" dirty="0" err="1"/>
                  <a:t>ih</a:t>
                </a:r>
                <a:r>
                  <a:rPr lang="en-US" sz="2100" dirty="0"/>
                  <a:t> u </a:t>
                </a:r>
                <a:r>
                  <a:rPr lang="en-US" sz="2100" dirty="0" err="1"/>
                  <a:t>obliku</a:t>
                </a:r>
                <a:r>
                  <a:rPr lang="en-US" sz="2100" dirty="0"/>
                  <a:t> </a:t>
                </a:r>
                <a:r>
                  <a:rPr lang="en-US" sz="2100" dirty="0" err="1"/>
                  <a:t>jednakosti</a:t>
                </a:r>
                <a:r>
                  <a:rPr lang="en-US" sz="2100" dirty="0"/>
                  <a:t>! </a:t>
                </a:r>
                <a:r>
                  <a:rPr lang="en-US" sz="2100" dirty="0" err="1"/>
                  <a:t>Koristite</a:t>
                </a:r>
                <a:r>
                  <a:rPr lang="en-US" sz="2100" dirty="0"/>
                  <a:t> </a:t>
                </a:r>
                <a:r>
                  <a:rPr lang="en-US" sz="2100" dirty="0" err="1"/>
                  <a:t>oznake</a:t>
                </a:r>
                <a:r>
                  <a:rPr lang="en-US" sz="2100" dirty="0"/>
                  <a:t> </a:t>
                </a:r>
                <a:r>
                  <a:rPr lang="en-US" sz="2100" dirty="0" err="1"/>
                  <a:t>sa</a:t>
                </a:r>
                <a:r>
                  <a:rPr lang="en-US" sz="2100" dirty="0"/>
                  <a:t> </a:t>
                </a:r>
                <a:r>
                  <a:rPr lang="en-US" sz="2100" dirty="0" err="1"/>
                  <a:t>Slike</a:t>
                </a:r>
                <a:r>
                  <a:rPr lang="en-US" sz="2100" dirty="0"/>
                  <a:t> 2.  </a:t>
                </a:r>
                <a:r>
                  <a:rPr lang="en-US" sz="2100" dirty="0" err="1"/>
                  <a:t>Nađite</a:t>
                </a:r>
                <a:r>
                  <a:rPr lang="en-US" sz="2100" dirty="0"/>
                  <a:t> </a:t>
                </a:r>
                <a:r>
                  <a:rPr lang="en-US" sz="2100" dirty="0" err="1"/>
                  <a:t>još</a:t>
                </a:r>
                <a:r>
                  <a:rPr lang="en-US" sz="2100" dirty="0"/>
                  <a:t> </a:t>
                </a:r>
                <a:r>
                  <a:rPr lang="en-US" sz="2100" dirty="0" err="1"/>
                  <a:t>koju</a:t>
                </a:r>
                <a:r>
                  <a:rPr lang="en-US" sz="2100" dirty="0"/>
                  <a:t> </a:t>
                </a:r>
                <a:r>
                  <a:rPr lang="en-US" sz="2100" dirty="0" err="1"/>
                  <a:t>matematičku</a:t>
                </a:r>
                <a:r>
                  <a:rPr lang="en-US" sz="2100" dirty="0"/>
                  <a:t> </a:t>
                </a:r>
                <a:r>
                  <a:rPr lang="en-US" sz="2100" dirty="0" err="1"/>
                  <a:t>zanimljivost</a:t>
                </a:r>
                <a:r>
                  <a:rPr lang="en-US" sz="2100" dirty="0"/>
                  <a:t> (</a:t>
                </a:r>
                <a:r>
                  <a:rPr lang="en-US" sz="2100" dirty="0" err="1"/>
                  <a:t>osim</a:t>
                </a:r>
                <a:r>
                  <a:rPr lang="en-US" sz="2100" dirty="0"/>
                  <a:t> </a:t>
                </a:r>
                <a:r>
                  <a:rPr lang="en-US" sz="2100" dirty="0" err="1"/>
                  <a:t>navedenih</a:t>
                </a:r>
                <a:r>
                  <a:rPr lang="en-US" sz="2100" dirty="0"/>
                  <a:t> u </a:t>
                </a:r>
                <a:r>
                  <a:rPr lang="en-US" sz="2100" dirty="0" err="1"/>
                  <a:t>zada</a:t>
                </a:r>
                <a:r>
                  <a:rPr lang="hr-HR" sz="2100" dirty="0"/>
                  <a:t>t</a:t>
                </a:r>
                <a:r>
                  <a:rPr lang="en-US" sz="2100" dirty="0" err="1"/>
                  <a:t>cima</a:t>
                </a:r>
                <a:r>
                  <a:rPr lang="en-US" sz="2100" dirty="0"/>
                  <a:t>) </a:t>
                </a:r>
                <a:r>
                  <a:rPr lang="en-US" sz="2100" dirty="0" err="1"/>
                  <a:t>i</a:t>
                </a:r>
                <a:r>
                  <a:rPr lang="en-US" sz="2100" dirty="0"/>
                  <a:t> </a:t>
                </a:r>
                <a:r>
                  <a:rPr lang="en-US" sz="2100" dirty="0" err="1"/>
                  <a:t>prikažite</a:t>
                </a:r>
                <a:r>
                  <a:rPr lang="en-US" sz="2100" dirty="0"/>
                  <a:t> </a:t>
                </a:r>
                <a:r>
                  <a:rPr lang="en-US" sz="2100" dirty="0" err="1"/>
                  <a:t>je</a:t>
                </a:r>
                <a:r>
                  <a:rPr lang="en-US" sz="2100" dirty="0"/>
                  <a:t> u </a:t>
                </a:r>
                <a:r>
                  <a:rPr lang="en-US" sz="2100" dirty="0" err="1"/>
                  <a:t>radu</a:t>
                </a:r>
                <a:r>
                  <a:rPr lang="en-US" sz="2100" dirty="0"/>
                  <a:t>.</a:t>
                </a:r>
                <a:endParaRPr lang="hr-HR" sz="2100" dirty="0">
                  <a:solidFill>
                    <a:srgbClr val="000000"/>
                  </a:solidFill>
                </a:endParaRPr>
              </a:p>
              <a:p>
                <a:pPr marL="0" lvl="0" indent="0">
                  <a:lnSpc>
                    <a:spcPct val="50000"/>
                  </a:lnSpc>
                  <a:buNone/>
                </a:pPr>
                <a:endParaRPr lang="en-US" sz="1500" dirty="0"/>
              </a:p>
              <a:p>
                <a:pPr lvl="0">
                  <a:lnSpc>
                    <a:spcPct val="50000"/>
                  </a:lnSpc>
                </a:pPr>
                <a:endParaRPr lang="en-US" sz="1500" dirty="0"/>
              </a:p>
              <a:p>
                <a:pPr lvl="0">
                  <a:lnSpc>
                    <a:spcPct val="50000"/>
                  </a:lnSpc>
                </a:pPr>
                <a:endParaRPr lang="en-US" sz="1500" dirty="0"/>
              </a:p>
              <a:p>
                <a:pPr lvl="0">
                  <a:lnSpc>
                    <a:spcPct val="50000"/>
                  </a:lnSpc>
                </a:pPr>
                <a:endParaRPr lang="en-US" sz="1500" dirty="0"/>
              </a:p>
            </p:txBody>
          </p:sp>
        </mc:Choice>
        <mc:Fallback xmlns="">
          <p:sp>
            <p:nvSpPr>
              <p:cNvPr id="3" name="Conten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6741" y="1762780"/>
                <a:ext cx="7440600" cy="4846320"/>
              </a:xfrm>
              <a:blipFill>
                <a:blip r:embed="rId2"/>
                <a:stretch>
                  <a:fillRect l="-410" t="-1258" r="-131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ravokutnik 4"/>
          <p:cNvSpPr/>
          <p:nvPr/>
        </p:nvSpPr>
        <p:spPr>
          <a:xfrm>
            <a:off x="828177" y="4838883"/>
            <a:ext cx="7257728" cy="5617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340" y="1866561"/>
            <a:ext cx="3917856" cy="1655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Pravokutnik 7"/>
              <p:cNvSpPr/>
              <p:nvPr/>
            </p:nvSpPr>
            <p:spPr>
              <a:xfrm>
                <a:off x="8177340" y="3729999"/>
                <a:ext cx="3655977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hr-HR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=232.805 </m:t>
                      </m:r>
                      <m:r>
                        <a:rPr lang="hr-HR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hr-HR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hr-HR" sz="2100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hr-HR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=148.208 </m:t>
                      </m:r>
                      <m:r>
                        <a:rPr lang="hr-HR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hr-HR" sz="2100" dirty="0">
                  <a:solidFill>
                    <a:schemeClr val="bg1"/>
                  </a:solidFill>
                </a:endParaRPr>
              </a:p>
              <a:p>
                <a:endParaRPr lang="hr-H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Pravokutni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7340" y="3729999"/>
                <a:ext cx="3655977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ravokutnik 8"/>
          <p:cNvSpPr/>
          <p:nvPr/>
        </p:nvSpPr>
        <p:spPr>
          <a:xfrm>
            <a:off x="8904786" y="4588468"/>
            <a:ext cx="22010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         </a:t>
            </a:r>
            <a:endParaRPr lang="hr-HR" b="0" i="1" dirty="0">
              <a:solidFill>
                <a:schemeClr val="bg1"/>
              </a:solidFill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ravokutnik 9"/>
              <p:cNvSpPr/>
              <p:nvPr/>
            </p:nvSpPr>
            <p:spPr>
              <a:xfrm>
                <a:off x="8569233" y="4635340"/>
                <a:ext cx="2536640" cy="9687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1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hr-HR" sz="21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hr-HR" sz="21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hr-HR" sz="21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=931.22 </m:t>
                      </m:r>
                      <m:r>
                        <a:rPr lang="hr-HR" sz="21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hr-HR" sz="21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1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num>
                        <m:den>
                          <m:r>
                            <a:rPr lang="hr-HR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r-HR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hr-HR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=?</m:t>
                      </m:r>
                      <m:r>
                        <a:rPr lang="hr-HR" sz="21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hr-HR" sz="21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Pravokutni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9233" y="4635340"/>
                <a:ext cx="2536640" cy="9687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ravokutnik 10"/>
              <p:cNvSpPr/>
              <p:nvPr/>
            </p:nvSpPr>
            <p:spPr>
              <a:xfrm>
                <a:off x="8904786" y="5690357"/>
                <a:ext cx="2037806" cy="6456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num>
                        <m:den>
                          <m:r>
                            <a:rPr lang="hr-HR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r-HR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hr-HR" sz="21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21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hr-HR" sz="21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hr-HR" sz="2100" dirty="0"/>
              </a:p>
            </p:txBody>
          </p:sp>
        </mc:Choice>
        <mc:Fallback xmlns="">
          <p:sp>
            <p:nvSpPr>
              <p:cNvPr id="11" name="Pravokutni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4786" y="5690357"/>
                <a:ext cx="2037806" cy="6456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19621" y="585216"/>
            <a:ext cx="9994392" cy="1499616"/>
          </a:xfrm>
        </p:spPr>
        <p:txBody>
          <a:bodyPr/>
          <a:lstStyle/>
          <a:p>
            <a:pPr lvl="0"/>
            <a:r>
              <a:rPr lang="en-US" dirty="0" err="1"/>
              <a:t>Zadatci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 txBox="1">
                <a:spLocks noGrp="1"/>
              </p:cNvSpPr>
              <p:nvPr>
                <p:ph idx="1"/>
              </p:nvPr>
            </p:nvSpPr>
            <p:spPr>
              <a:xfrm>
                <a:off x="736741" y="1762780"/>
                <a:ext cx="7440600" cy="4846320"/>
              </a:xfrm>
            </p:spPr>
            <p:txBody>
              <a:bodyPr/>
              <a:lstStyle/>
              <a:p>
                <a:pPr lvl="0"/>
                <a:r>
                  <a:rPr lang="en-US" sz="2100" b="1" dirty="0"/>
                  <a:t> 1. </a:t>
                </a:r>
                <a:r>
                  <a:rPr lang="en-US" sz="2100" b="1" dirty="0" err="1"/>
                  <a:t>grupa</a:t>
                </a:r>
                <a:r>
                  <a:rPr lang="en-US" sz="2100" b="1" dirty="0"/>
                  <a:t>: </a:t>
                </a:r>
                <a:r>
                  <a:rPr lang="en-US" sz="2100" i="1" dirty="0" err="1"/>
                  <a:t>Ako</a:t>
                </a:r>
                <a:r>
                  <a:rPr lang="en-US" sz="2100" i="1" dirty="0"/>
                  <a:t> </a:t>
                </a:r>
                <a:r>
                  <a:rPr lang="hr-HR" sz="2100" i="1" dirty="0"/>
                  <a:t>duljinu </a:t>
                </a:r>
                <a:r>
                  <a:rPr lang="en-US" sz="2100" i="1" dirty="0" err="1"/>
                  <a:t>visin</a:t>
                </a:r>
                <a:r>
                  <a:rPr lang="hr-HR" sz="2100" i="1" dirty="0"/>
                  <a:t>e</a:t>
                </a:r>
                <a:r>
                  <a:rPr lang="en-US" sz="2100" i="1" dirty="0"/>
                  <a:t> </a:t>
                </a:r>
                <a:r>
                  <a:rPr lang="en-US" sz="2100" i="1" dirty="0" err="1"/>
                  <a:t>piramide</a:t>
                </a:r>
                <a:r>
                  <a:rPr lang="en-US" sz="2100" i="1" dirty="0"/>
                  <a:t> (148m) </a:t>
                </a:r>
                <a:r>
                  <a:rPr lang="en-US" sz="2100" i="1" dirty="0" err="1"/>
                  <a:t>pomnožimo</a:t>
                </a:r>
                <a:r>
                  <a:rPr lang="en-US" sz="2100" i="1" dirty="0"/>
                  <a:t> s</a:t>
                </a:r>
                <a:r>
                  <a:rPr lang="hr-HR" sz="2100" i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hr-HR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sz="2100" i="1" dirty="0"/>
                  <a:t> </a:t>
                </a:r>
                <a:r>
                  <a:rPr lang="en-US" sz="2100" i="1" dirty="0" err="1"/>
                  <a:t>dobivamo</a:t>
                </a:r>
                <a:r>
                  <a:rPr lang="en-US" sz="2100" i="1" dirty="0"/>
                  <a:t> </a:t>
                </a:r>
                <a:r>
                  <a:rPr lang="en-US" sz="2100" i="1" dirty="0" err="1"/>
                  <a:t>približnu</a:t>
                </a:r>
                <a:r>
                  <a:rPr lang="en-US" sz="2100" i="1" dirty="0"/>
                  <a:t> </a:t>
                </a:r>
                <a:r>
                  <a:rPr lang="en-US" sz="2100" i="1" dirty="0" err="1"/>
                  <a:t>vrijednost</a:t>
                </a:r>
                <a:r>
                  <a:rPr lang="en-US" sz="2100" i="1" dirty="0"/>
                  <a:t> </a:t>
                </a:r>
                <a:r>
                  <a:rPr lang="en-US" sz="2100" i="1" dirty="0" err="1"/>
                  <a:t>udaljenosti</a:t>
                </a:r>
                <a:r>
                  <a:rPr lang="en-US" sz="2100" i="1" dirty="0"/>
                  <a:t> </a:t>
                </a:r>
                <a:r>
                  <a:rPr lang="en-US" sz="2100" i="1" dirty="0" err="1"/>
                  <a:t>Zemlje</a:t>
                </a:r>
                <a:r>
                  <a:rPr lang="en-US" sz="2100" i="1" dirty="0"/>
                  <a:t> od </a:t>
                </a:r>
                <a:r>
                  <a:rPr lang="en-US" sz="2100" i="1" dirty="0" err="1"/>
                  <a:t>Sunca</a:t>
                </a:r>
                <a:r>
                  <a:rPr lang="en-US" sz="2100" i="1" dirty="0"/>
                  <a:t>.</a:t>
                </a:r>
                <a:r>
                  <a:rPr lang="hr-HR" sz="2100" i="1" dirty="0"/>
                  <a:t> </a:t>
                </a:r>
                <a:r>
                  <a:rPr lang="en-US" sz="2100" i="1" dirty="0" err="1"/>
                  <a:t>Ako</a:t>
                </a:r>
                <a:r>
                  <a:rPr lang="hr-HR" sz="2100" i="1" dirty="0"/>
                  <a:t> duljinu</a:t>
                </a:r>
                <a:r>
                  <a:rPr lang="en-US" sz="2100" i="1" dirty="0"/>
                  <a:t> </a:t>
                </a:r>
                <a:r>
                  <a:rPr lang="en-US" sz="2100" i="1" dirty="0" err="1"/>
                  <a:t>visin</a:t>
                </a:r>
                <a:r>
                  <a:rPr lang="hr-HR" sz="2100" i="1" dirty="0"/>
                  <a:t>e</a:t>
                </a:r>
                <a:r>
                  <a:rPr lang="en-US" sz="2100" i="1" dirty="0"/>
                  <a:t> </a:t>
                </a:r>
                <a:r>
                  <a:rPr lang="en-US" sz="2100" i="1" dirty="0" err="1"/>
                  <a:t>piramide</a:t>
                </a:r>
                <a:r>
                  <a:rPr lang="en-US" sz="2100" i="1" dirty="0"/>
                  <a:t> </a:t>
                </a:r>
                <a:r>
                  <a:rPr lang="en-US" sz="2100" i="1" dirty="0" err="1"/>
                  <a:t>kvadriramo</a:t>
                </a:r>
                <a:r>
                  <a:rPr lang="en-US" sz="2100" i="1" dirty="0"/>
                  <a:t>, </a:t>
                </a:r>
                <a:r>
                  <a:rPr lang="en-US" sz="2100" i="1" dirty="0" err="1"/>
                  <a:t>dobiti</a:t>
                </a:r>
                <a:r>
                  <a:rPr lang="en-US" sz="2100" i="1" dirty="0"/>
                  <a:t> </a:t>
                </a:r>
                <a:r>
                  <a:rPr lang="en-US" sz="2100" i="1" dirty="0" err="1"/>
                  <a:t>ćemo</a:t>
                </a:r>
                <a:r>
                  <a:rPr lang="en-US" sz="2100" i="1" dirty="0"/>
                  <a:t> </a:t>
                </a:r>
                <a:r>
                  <a:rPr lang="en-US" sz="2100" i="1" dirty="0" err="1"/>
                  <a:t>vrijednost</a:t>
                </a:r>
                <a:r>
                  <a:rPr lang="en-US" sz="2100" i="1" dirty="0"/>
                  <a:t> </a:t>
                </a:r>
                <a:r>
                  <a:rPr lang="en-US" sz="2100" i="1" dirty="0" err="1"/>
                  <a:t>površine</a:t>
                </a:r>
                <a:r>
                  <a:rPr lang="en-US" sz="2100" i="1" dirty="0"/>
                  <a:t> </a:t>
                </a:r>
                <a:r>
                  <a:rPr lang="en-US" sz="2100" i="1" dirty="0" err="1"/>
                  <a:t>bočnih</a:t>
                </a:r>
                <a:r>
                  <a:rPr lang="en-US" sz="2100" i="1" dirty="0"/>
                  <a:t> </a:t>
                </a:r>
                <a:r>
                  <a:rPr lang="en-US" sz="2100" i="1" dirty="0" err="1"/>
                  <a:t>stran</a:t>
                </a:r>
                <a:r>
                  <a:rPr lang="hr-HR" sz="2100" i="1" dirty="0"/>
                  <a:t>a</a:t>
                </a:r>
                <a:r>
                  <a:rPr lang="en-US" sz="2100" i="1" dirty="0"/>
                  <a:t>.</a:t>
                </a:r>
                <a:r>
                  <a:rPr lang="hr-HR" sz="2100" i="1" dirty="0"/>
                  <a:t> </a:t>
                </a:r>
                <a:r>
                  <a:rPr lang="en-US" sz="2100" dirty="0" err="1"/>
                  <a:t>Provjerite</a:t>
                </a:r>
                <a:r>
                  <a:rPr lang="en-US" sz="2100" dirty="0"/>
                  <a:t> </a:t>
                </a:r>
                <a:r>
                  <a:rPr lang="en-US" sz="2100" dirty="0" err="1"/>
                  <a:t>navedene</a:t>
                </a:r>
                <a:r>
                  <a:rPr lang="en-US" sz="2100" dirty="0"/>
                  <a:t> </a:t>
                </a:r>
                <a:r>
                  <a:rPr lang="en-US" sz="2100" dirty="0" err="1"/>
                  <a:t>dvije</a:t>
                </a:r>
                <a:r>
                  <a:rPr lang="en-US" sz="2100" dirty="0"/>
                  <a:t> </a:t>
                </a:r>
                <a:r>
                  <a:rPr lang="en-US" sz="2100" dirty="0" err="1"/>
                  <a:t>tvrdnje</a:t>
                </a:r>
                <a:r>
                  <a:rPr lang="en-US" sz="2100" dirty="0"/>
                  <a:t> </a:t>
                </a:r>
                <a:r>
                  <a:rPr lang="en-US" sz="2100" dirty="0" err="1"/>
                  <a:t>i</a:t>
                </a:r>
                <a:r>
                  <a:rPr lang="en-US" sz="2100" dirty="0"/>
                  <a:t> </a:t>
                </a:r>
                <a:r>
                  <a:rPr lang="en-US" sz="2100" dirty="0" err="1"/>
                  <a:t>zapišite</a:t>
                </a:r>
                <a:r>
                  <a:rPr lang="en-US" sz="2100" dirty="0"/>
                  <a:t> </a:t>
                </a:r>
                <a:r>
                  <a:rPr lang="en-US" sz="2100" dirty="0" err="1"/>
                  <a:t>ih</a:t>
                </a:r>
                <a:r>
                  <a:rPr lang="en-US" sz="2100" dirty="0"/>
                  <a:t> u </a:t>
                </a:r>
                <a:r>
                  <a:rPr lang="en-US" sz="2100" dirty="0" err="1"/>
                  <a:t>obliku</a:t>
                </a:r>
                <a:r>
                  <a:rPr lang="en-US" sz="2100" dirty="0"/>
                  <a:t> </a:t>
                </a:r>
                <a:r>
                  <a:rPr lang="en-US" sz="2100" dirty="0" err="1"/>
                  <a:t>jednakosti</a:t>
                </a:r>
                <a:r>
                  <a:rPr lang="en-US" sz="2100" dirty="0"/>
                  <a:t>! </a:t>
                </a:r>
                <a:r>
                  <a:rPr lang="en-US" sz="2100" dirty="0" err="1"/>
                  <a:t>Koristite</a:t>
                </a:r>
                <a:r>
                  <a:rPr lang="en-US" sz="2100" dirty="0"/>
                  <a:t> </a:t>
                </a:r>
                <a:r>
                  <a:rPr lang="en-US" sz="2100" dirty="0" err="1"/>
                  <a:t>oznake</a:t>
                </a:r>
                <a:r>
                  <a:rPr lang="en-US" sz="2100" dirty="0"/>
                  <a:t> </a:t>
                </a:r>
                <a:r>
                  <a:rPr lang="en-US" sz="2100" dirty="0" err="1"/>
                  <a:t>sa</a:t>
                </a:r>
                <a:r>
                  <a:rPr lang="en-US" sz="2100" dirty="0"/>
                  <a:t> </a:t>
                </a:r>
                <a:r>
                  <a:rPr lang="en-US" sz="2100" dirty="0" err="1"/>
                  <a:t>Slike</a:t>
                </a:r>
                <a:r>
                  <a:rPr lang="hr-HR" sz="2100" dirty="0"/>
                  <a:t> 2</a:t>
                </a:r>
                <a:r>
                  <a:rPr lang="en-US" sz="2100" dirty="0"/>
                  <a:t>. </a:t>
                </a:r>
                <a:r>
                  <a:rPr lang="en-US" sz="2100" dirty="0" err="1"/>
                  <a:t>Nađite</a:t>
                </a:r>
                <a:r>
                  <a:rPr lang="en-US" sz="2100" dirty="0"/>
                  <a:t> </a:t>
                </a:r>
                <a:r>
                  <a:rPr lang="en-US" sz="2100" dirty="0" err="1"/>
                  <a:t>još</a:t>
                </a:r>
                <a:r>
                  <a:rPr lang="en-US" sz="2100" dirty="0"/>
                  <a:t> </a:t>
                </a:r>
                <a:r>
                  <a:rPr lang="en-US" sz="2100" dirty="0" err="1"/>
                  <a:t>koju</a:t>
                </a:r>
                <a:r>
                  <a:rPr lang="en-US" sz="2100" dirty="0"/>
                  <a:t> </a:t>
                </a:r>
                <a:r>
                  <a:rPr lang="en-US" sz="2100" dirty="0" err="1"/>
                  <a:t>matematičku</a:t>
                </a:r>
                <a:r>
                  <a:rPr lang="en-US" sz="2100" dirty="0"/>
                  <a:t> </a:t>
                </a:r>
                <a:r>
                  <a:rPr lang="en-US" sz="2100" dirty="0" err="1"/>
                  <a:t>zanimljivost</a:t>
                </a:r>
                <a:r>
                  <a:rPr lang="en-US" sz="2100" dirty="0"/>
                  <a:t> (</a:t>
                </a:r>
                <a:r>
                  <a:rPr lang="en-US" sz="2100" dirty="0" err="1"/>
                  <a:t>osim</a:t>
                </a:r>
                <a:r>
                  <a:rPr lang="en-US" sz="2100" dirty="0"/>
                  <a:t> </a:t>
                </a:r>
                <a:r>
                  <a:rPr lang="en-US" sz="2100" dirty="0" err="1"/>
                  <a:t>navedenih</a:t>
                </a:r>
                <a:r>
                  <a:rPr lang="en-US" sz="2100" dirty="0"/>
                  <a:t> u </a:t>
                </a:r>
                <a:r>
                  <a:rPr lang="en-US" sz="2100" dirty="0" err="1"/>
                  <a:t>zada</a:t>
                </a:r>
                <a:r>
                  <a:rPr lang="hr-HR" sz="2100" dirty="0"/>
                  <a:t>t</a:t>
                </a:r>
                <a:r>
                  <a:rPr lang="en-US" sz="2100" dirty="0" err="1"/>
                  <a:t>cima</a:t>
                </a:r>
                <a:r>
                  <a:rPr lang="en-US" sz="2100" dirty="0"/>
                  <a:t>) </a:t>
                </a:r>
                <a:r>
                  <a:rPr lang="en-US" sz="2100" dirty="0" err="1"/>
                  <a:t>i</a:t>
                </a:r>
                <a:r>
                  <a:rPr lang="en-US" sz="2100" dirty="0"/>
                  <a:t> </a:t>
                </a:r>
                <a:r>
                  <a:rPr lang="en-US" sz="2100" dirty="0" err="1"/>
                  <a:t>prikažite</a:t>
                </a:r>
                <a:r>
                  <a:rPr lang="en-US" sz="2100" dirty="0"/>
                  <a:t> </a:t>
                </a:r>
                <a:r>
                  <a:rPr lang="en-US" sz="2100" dirty="0" err="1"/>
                  <a:t>je</a:t>
                </a:r>
                <a:r>
                  <a:rPr lang="en-US" sz="2100" dirty="0"/>
                  <a:t> u </a:t>
                </a:r>
                <a:r>
                  <a:rPr lang="en-US" sz="2100" dirty="0" err="1"/>
                  <a:t>radu</a:t>
                </a:r>
                <a:r>
                  <a:rPr lang="en-US" sz="2100" dirty="0"/>
                  <a:t>. </a:t>
                </a:r>
              </a:p>
              <a:p>
                <a:pPr lvl="0"/>
                <a:r>
                  <a:rPr lang="en-US" sz="2100" b="1" dirty="0"/>
                  <a:t> 2. </a:t>
                </a:r>
                <a:r>
                  <a:rPr lang="en-US" sz="2100" b="1" dirty="0" err="1"/>
                  <a:t>grupa</a:t>
                </a:r>
                <a:r>
                  <a:rPr lang="en-US" sz="2100" b="1" dirty="0"/>
                  <a:t>: </a:t>
                </a:r>
                <a:r>
                  <a:rPr lang="hr-HR" sz="2100" i="1" dirty="0"/>
                  <a:t>Duljina dužine</a:t>
                </a:r>
                <a:r>
                  <a:rPr lang="en-US" sz="2100" i="1" dirty="0"/>
                  <a:t> </a:t>
                </a:r>
                <a:r>
                  <a:rPr lang="en-US" sz="2100" i="1" dirty="0" err="1"/>
                  <a:t>stranice</a:t>
                </a:r>
                <a:r>
                  <a:rPr lang="en-US" sz="2100" i="1" dirty="0"/>
                  <a:t> </a:t>
                </a:r>
                <a:r>
                  <a:rPr lang="en-US" sz="2100" i="1" dirty="0" err="1"/>
                  <a:t>baze</a:t>
                </a:r>
                <a:r>
                  <a:rPr lang="en-US" sz="2100" i="1" dirty="0"/>
                  <a:t> </a:t>
                </a:r>
                <a:r>
                  <a:rPr lang="en-US" sz="2100" i="1" dirty="0" err="1"/>
                  <a:t>Velike</a:t>
                </a:r>
                <a:r>
                  <a:rPr lang="en-US" sz="2100" i="1" dirty="0"/>
                  <a:t> </a:t>
                </a:r>
                <a:r>
                  <a:rPr lang="en-US" sz="2100" i="1" dirty="0" err="1"/>
                  <a:t>Piramide</a:t>
                </a:r>
                <a:r>
                  <a:rPr lang="en-US" sz="2100" i="1" dirty="0"/>
                  <a:t> </a:t>
                </a:r>
                <a:r>
                  <a:rPr lang="en-US" sz="2100" i="1" dirty="0" err="1"/>
                  <a:t>iznosi</a:t>
                </a:r>
                <a:r>
                  <a:rPr lang="en-US" sz="2100" i="1" dirty="0"/>
                  <a:t> 232.805 </a:t>
                </a:r>
                <a:r>
                  <a:rPr lang="en-US" sz="2100" i="1" dirty="0" err="1"/>
                  <a:t>metara</a:t>
                </a:r>
                <a:r>
                  <a:rPr lang="en-US" sz="2100" i="1" dirty="0"/>
                  <a:t>. </a:t>
                </a:r>
                <a:r>
                  <a:rPr lang="hr-HR" sz="2100" i="1" dirty="0"/>
                  <a:t>Ako opseg baze</a:t>
                </a:r>
                <a:r>
                  <a:rPr lang="en-US" sz="2100" i="1" dirty="0"/>
                  <a:t> </a:t>
                </a:r>
                <a:r>
                  <a:rPr lang="en-US" sz="2100" i="1" dirty="0" err="1"/>
                  <a:t>podijelimo</a:t>
                </a:r>
                <a:r>
                  <a:rPr lang="en-US" sz="2100" i="1" dirty="0"/>
                  <a:t> s </a:t>
                </a:r>
                <a:r>
                  <a:rPr lang="en-US" sz="2100" i="1" dirty="0" err="1"/>
                  <a:t>dvostrukom</a:t>
                </a:r>
                <a:r>
                  <a:rPr lang="en-US" sz="2100" i="1" dirty="0"/>
                  <a:t> </a:t>
                </a:r>
                <a:r>
                  <a:rPr lang="hr-HR" sz="2100" i="1" dirty="0"/>
                  <a:t>duljinom </a:t>
                </a:r>
                <a:r>
                  <a:rPr lang="en-US" sz="2100" i="1" dirty="0" err="1"/>
                  <a:t>visin</a:t>
                </a:r>
                <a:r>
                  <a:rPr lang="hr-HR" sz="2100" i="1" dirty="0"/>
                  <a:t>e</a:t>
                </a:r>
                <a:r>
                  <a:rPr lang="en-US" sz="2100" i="1" dirty="0"/>
                  <a:t> </a:t>
                </a:r>
                <a:r>
                  <a:rPr lang="en-US" sz="2100" i="1" dirty="0" err="1"/>
                  <a:t>piramide</a:t>
                </a:r>
                <a:r>
                  <a:rPr lang="en-US" sz="2100" i="1" dirty="0"/>
                  <a:t> </a:t>
                </a:r>
                <a:r>
                  <a:rPr lang="en-US" sz="2100" i="1" dirty="0" err="1"/>
                  <a:t>kada</a:t>
                </a:r>
                <a:r>
                  <a:rPr lang="en-US" sz="2100" i="1" dirty="0"/>
                  <a:t> </a:t>
                </a:r>
                <a:r>
                  <a:rPr lang="en-US" sz="2100" i="1" dirty="0" err="1"/>
                  <a:t>je</a:t>
                </a:r>
                <a:r>
                  <a:rPr lang="en-US" sz="2100" i="1" dirty="0"/>
                  <a:t> </a:t>
                </a:r>
                <a:r>
                  <a:rPr lang="en-US" sz="2100" i="1" dirty="0" err="1"/>
                  <a:t>bila</a:t>
                </a:r>
                <a:r>
                  <a:rPr lang="en-US" sz="2100" i="1" dirty="0"/>
                  <a:t> </a:t>
                </a:r>
                <a:r>
                  <a:rPr lang="en-US" sz="2100" i="1" dirty="0" err="1"/>
                  <a:t>sagrađena</a:t>
                </a:r>
                <a:r>
                  <a:rPr lang="en-US" sz="2100" i="1" dirty="0"/>
                  <a:t> (148.208m) </a:t>
                </a:r>
                <a:r>
                  <a:rPr lang="en-US" sz="2100" i="1" dirty="0" err="1"/>
                  <a:t>dobivamo</a:t>
                </a:r>
                <a:r>
                  <a:rPr lang="en-US" sz="2100" i="1" dirty="0"/>
                  <a:t> do u </a:t>
                </a:r>
                <a:r>
                  <a:rPr lang="en-US" sz="2100" i="1" dirty="0" err="1"/>
                  <a:t>nekoliko</a:t>
                </a:r>
                <a:r>
                  <a:rPr lang="en-US" sz="2100" i="1" dirty="0"/>
                  <a:t> </a:t>
                </a:r>
                <a:r>
                  <a:rPr lang="en-US" sz="2100" i="1" dirty="0" err="1"/>
                  <a:t>decimala</a:t>
                </a:r>
                <a:r>
                  <a:rPr lang="en-US" sz="2100" i="1" dirty="0"/>
                  <a:t> </a:t>
                </a:r>
                <a:r>
                  <a:rPr lang="en-US" sz="2100" i="1" dirty="0" err="1"/>
                  <a:t>točnu</a:t>
                </a:r>
                <a:r>
                  <a:rPr lang="en-US" sz="2100" i="1" dirty="0"/>
                  <a:t> </a:t>
                </a:r>
                <a:r>
                  <a:rPr lang="en-US" sz="2100" i="1" dirty="0" err="1"/>
                  <a:t>vrijednost</a:t>
                </a:r>
                <a:r>
                  <a:rPr lang="en-US" sz="2100" i="1" dirty="0"/>
                  <a:t> </a:t>
                </a:r>
                <a:r>
                  <a:rPr lang="en-US" sz="2100" i="1" dirty="0" err="1"/>
                  <a:t>jedne</a:t>
                </a:r>
                <a:r>
                  <a:rPr lang="en-US" sz="2100" i="1" dirty="0"/>
                  <a:t> od </a:t>
                </a:r>
                <a:r>
                  <a:rPr lang="en-US" sz="2100" i="1" dirty="0" err="1"/>
                  <a:t>najvažnijih</a:t>
                </a:r>
                <a:r>
                  <a:rPr lang="en-US" sz="2100" i="1" dirty="0"/>
                  <a:t> </a:t>
                </a:r>
                <a:r>
                  <a:rPr lang="en-US" sz="2100" i="1" dirty="0" err="1"/>
                  <a:t>matematičkih</a:t>
                </a:r>
                <a:r>
                  <a:rPr lang="en-US" sz="2100" i="1" dirty="0"/>
                  <a:t> </a:t>
                </a:r>
                <a:r>
                  <a:rPr lang="en-US" sz="2100" i="1" dirty="0" err="1"/>
                  <a:t>konstanti</a:t>
                </a:r>
                <a:r>
                  <a:rPr lang="en-US" sz="2100" i="1" dirty="0"/>
                  <a:t>: LUDOLFOV </a:t>
                </a:r>
                <a:r>
                  <a:rPr lang="en-US" sz="2100" i="1" dirty="0" err="1"/>
                  <a:t>broj</a:t>
                </a:r>
                <a:r>
                  <a:rPr lang="en-US" sz="2100" i="1" dirty="0"/>
                  <a:t> "Pi" (3.1416)!</a:t>
                </a:r>
                <a:r>
                  <a:rPr lang="en-US" sz="2100" dirty="0"/>
                  <a:t> </a:t>
                </a:r>
                <a:r>
                  <a:rPr lang="en-US" sz="2100" dirty="0" err="1"/>
                  <a:t>Provjerite</a:t>
                </a:r>
                <a:r>
                  <a:rPr lang="en-US" sz="2100" dirty="0"/>
                  <a:t> </a:t>
                </a:r>
                <a:r>
                  <a:rPr lang="en-US" sz="2100" dirty="0" err="1"/>
                  <a:t>navedene</a:t>
                </a:r>
                <a:r>
                  <a:rPr lang="en-US" sz="2100" dirty="0"/>
                  <a:t> </a:t>
                </a:r>
                <a:r>
                  <a:rPr lang="en-US" sz="2100" dirty="0" err="1"/>
                  <a:t>dvije</a:t>
                </a:r>
                <a:r>
                  <a:rPr lang="en-US" sz="2100" dirty="0"/>
                  <a:t> </a:t>
                </a:r>
                <a:r>
                  <a:rPr lang="en-US" sz="2100" dirty="0" err="1"/>
                  <a:t>tvrdnje</a:t>
                </a:r>
                <a:r>
                  <a:rPr lang="en-US" sz="2100" dirty="0"/>
                  <a:t> </a:t>
                </a:r>
                <a:r>
                  <a:rPr lang="en-US" sz="2100" dirty="0" err="1"/>
                  <a:t>i</a:t>
                </a:r>
                <a:r>
                  <a:rPr lang="en-US" sz="2100" dirty="0"/>
                  <a:t> </a:t>
                </a:r>
                <a:r>
                  <a:rPr lang="en-US" sz="2100" dirty="0" err="1"/>
                  <a:t>zapišite</a:t>
                </a:r>
                <a:r>
                  <a:rPr lang="en-US" sz="2100" dirty="0"/>
                  <a:t> </a:t>
                </a:r>
                <a:r>
                  <a:rPr lang="en-US" sz="2100" dirty="0" err="1"/>
                  <a:t>ih</a:t>
                </a:r>
                <a:r>
                  <a:rPr lang="en-US" sz="2100" dirty="0"/>
                  <a:t> u </a:t>
                </a:r>
                <a:r>
                  <a:rPr lang="en-US" sz="2100" dirty="0" err="1"/>
                  <a:t>obliku</a:t>
                </a:r>
                <a:r>
                  <a:rPr lang="en-US" sz="2100" dirty="0"/>
                  <a:t> </a:t>
                </a:r>
                <a:r>
                  <a:rPr lang="en-US" sz="2100" dirty="0" err="1"/>
                  <a:t>jednakosti</a:t>
                </a:r>
                <a:r>
                  <a:rPr lang="en-US" sz="2100" dirty="0"/>
                  <a:t>! </a:t>
                </a:r>
                <a:r>
                  <a:rPr lang="en-US" sz="2100" dirty="0" err="1"/>
                  <a:t>Koristite</a:t>
                </a:r>
                <a:r>
                  <a:rPr lang="en-US" sz="2100" dirty="0"/>
                  <a:t> </a:t>
                </a:r>
                <a:r>
                  <a:rPr lang="en-US" sz="2100" dirty="0" err="1"/>
                  <a:t>oznake</a:t>
                </a:r>
                <a:r>
                  <a:rPr lang="en-US" sz="2100" dirty="0"/>
                  <a:t> </a:t>
                </a:r>
                <a:r>
                  <a:rPr lang="en-US" sz="2100" dirty="0" err="1"/>
                  <a:t>sa</a:t>
                </a:r>
                <a:r>
                  <a:rPr lang="en-US" sz="2100" dirty="0"/>
                  <a:t> </a:t>
                </a:r>
                <a:r>
                  <a:rPr lang="en-US" sz="2100" dirty="0" err="1"/>
                  <a:t>Slike</a:t>
                </a:r>
                <a:r>
                  <a:rPr lang="en-US" sz="2100" dirty="0"/>
                  <a:t> 2.  </a:t>
                </a:r>
                <a:r>
                  <a:rPr lang="en-US" sz="2100" dirty="0" err="1"/>
                  <a:t>Nađite</a:t>
                </a:r>
                <a:r>
                  <a:rPr lang="en-US" sz="2100" dirty="0"/>
                  <a:t> </a:t>
                </a:r>
                <a:r>
                  <a:rPr lang="en-US" sz="2100" dirty="0" err="1"/>
                  <a:t>još</a:t>
                </a:r>
                <a:r>
                  <a:rPr lang="en-US" sz="2100" dirty="0"/>
                  <a:t> </a:t>
                </a:r>
                <a:r>
                  <a:rPr lang="en-US" sz="2100" dirty="0" err="1"/>
                  <a:t>koju</a:t>
                </a:r>
                <a:r>
                  <a:rPr lang="en-US" sz="2100" dirty="0"/>
                  <a:t> </a:t>
                </a:r>
                <a:r>
                  <a:rPr lang="en-US" sz="2100" dirty="0" err="1"/>
                  <a:t>matematičku</a:t>
                </a:r>
                <a:r>
                  <a:rPr lang="en-US" sz="2100" dirty="0"/>
                  <a:t> </a:t>
                </a:r>
                <a:r>
                  <a:rPr lang="en-US" sz="2100" dirty="0" err="1"/>
                  <a:t>zanimljivost</a:t>
                </a:r>
                <a:r>
                  <a:rPr lang="en-US" sz="2100" dirty="0"/>
                  <a:t> (</a:t>
                </a:r>
                <a:r>
                  <a:rPr lang="en-US" sz="2100" dirty="0" err="1"/>
                  <a:t>osim</a:t>
                </a:r>
                <a:r>
                  <a:rPr lang="en-US" sz="2100" dirty="0"/>
                  <a:t> </a:t>
                </a:r>
                <a:r>
                  <a:rPr lang="en-US" sz="2100" dirty="0" err="1"/>
                  <a:t>navedenih</a:t>
                </a:r>
                <a:r>
                  <a:rPr lang="en-US" sz="2100" dirty="0"/>
                  <a:t> u </a:t>
                </a:r>
                <a:r>
                  <a:rPr lang="en-US" sz="2100" dirty="0" err="1"/>
                  <a:t>zada</a:t>
                </a:r>
                <a:r>
                  <a:rPr lang="hr-HR" sz="2100" dirty="0"/>
                  <a:t>t</a:t>
                </a:r>
                <a:r>
                  <a:rPr lang="en-US" sz="2100" dirty="0" err="1"/>
                  <a:t>cima</a:t>
                </a:r>
                <a:r>
                  <a:rPr lang="en-US" sz="2100" dirty="0"/>
                  <a:t>) </a:t>
                </a:r>
                <a:r>
                  <a:rPr lang="en-US" sz="2100" dirty="0" err="1"/>
                  <a:t>i</a:t>
                </a:r>
                <a:r>
                  <a:rPr lang="en-US" sz="2100" dirty="0"/>
                  <a:t> </a:t>
                </a:r>
                <a:r>
                  <a:rPr lang="en-US" sz="2100" dirty="0" err="1"/>
                  <a:t>prikažite</a:t>
                </a:r>
                <a:r>
                  <a:rPr lang="en-US" sz="2100" dirty="0"/>
                  <a:t> </a:t>
                </a:r>
                <a:r>
                  <a:rPr lang="en-US" sz="2100" dirty="0" err="1"/>
                  <a:t>je</a:t>
                </a:r>
                <a:r>
                  <a:rPr lang="en-US" sz="2100" dirty="0"/>
                  <a:t> u </a:t>
                </a:r>
                <a:r>
                  <a:rPr lang="en-US" sz="2100" dirty="0" err="1"/>
                  <a:t>radu</a:t>
                </a:r>
                <a:r>
                  <a:rPr lang="en-US" sz="2100" dirty="0"/>
                  <a:t>.</a:t>
                </a:r>
                <a:endParaRPr lang="hr-HR" sz="2100" dirty="0">
                  <a:solidFill>
                    <a:srgbClr val="000000"/>
                  </a:solidFill>
                </a:endParaRPr>
              </a:p>
              <a:p>
                <a:pPr marL="0" lvl="0" indent="0">
                  <a:lnSpc>
                    <a:spcPct val="50000"/>
                  </a:lnSpc>
                  <a:buNone/>
                </a:pPr>
                <a:endParaRPr lang="en-US" sz="1500" dirty="0"/>
              </a:p>
              <a:p>
                <a:pPr lvl="0">
                  <a:lnSpc>
                    <a:spcPct val="50000"/>
                  </a:lnSpc>
                </a:pPr>
                <a:endParaRPr lang="en-US" sz="1500" dirty="0"/>
              </a:p>
              <a:p>
                <a:pPr lvl="0">
                  <a:lnSpc>
                    <a:spcPct val="50000"/>
                  </a:lnSpc>
                </a:pPr>
                <a:endParaRPr lang="en-US" sz="1500" dirty="0"/>
              </a:p>
              <a:p>
                <a:pPr lvl="0">
                  <a:lnSpc>
                    <a:spcPct val="50000"/>
                  </a:lnSpc>
                </a:pPr>
                <a:endParaRPr lang="en-US" sz="1500" dirty="0"/>
              </a:p>
            </p:txBody>
          </p:sp>
        </mc:Choice>
        <mc:Fallback xmlns="">
          <p:sp>
            <p:nvSpPr>
              <p:cNvPr id="3" name="Conten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6741" y="1762780"/>
                <a:ext cx="7440600" cy="4846320"/>
              </a:xfrm>
              <a:blipFill>
                <a:blip r:embed="rId2"/>
                <a:stretch>
                  <a:fillRect l="-410" t="-1258" r="-131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340" y="1866561"/>
            <a:ext cx="3917856" cy="1655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Pravokutnik 7"/>
              <p:cNvSpPr/>
              <p:nvPr/>
            </p:nvSpPr>
            <p:spPr>
              <a:xfrm>
                <a:off x="8177340" y="3729999"/>
                <a:ext cx="3655977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hr-HR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=232.805 </m:t>
                      </m:r>
                      <m:r>
                        <a:rPr lang="hr-HR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hr-HR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hr-HR" sz="2100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hr-HR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=148.208 </m:t>
                      </m:r>
                      <m:r>
                        <a:rPr lang="hr-HR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hr-HR" sz="2100" dirty="0">
                  <a:solidFill>
                    <a:schemeClr val="bg1"/>
                  </a:solidFill>
                </a:endParaRPr>
              </a:p>
              <a:p>
                <a:endParaRPr lang="hr-H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Pravokutni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7340" y="3729999"/>
                <a:ext cx="3655977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ravokutnik 8"/>
          <p:cNvSpPr/>
          <p:nvPr/>
        </p:nvSpPr>
        <p:spPr>
          <a:xfrm>
            <a:off x="8904786" y="4588468"/>
            <a:ext cx="22010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         </a:t>
            </a:r>
            <a:endParaRPr lang="hr-HR" b="0" i="1" dirty="0">
              <a:solidFill>
                <a:schemeClr val="bg1"/>
              </a:solidFill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ravokutnik 9"/>
              <p:cNvSpPr/>
              <p:nvPr/>
            </p:nvSpPr>
            <p:spPr>
              <a:xfrm>
                <a:off x="8569233" y="4635340"/>
                <a:ext cx="2536640" cy="9687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1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hr-HR" sz="21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hr-HR" sz="21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hr-HR" sz="21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=931.22 </m:t>
                      </m:r>
                      <m:r>
                        <a:rPr lang="hr-HR" sz="21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hr-HR" sz="21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1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num>
                        <m:den>
                          <m:r>
                            <a:rPr lang="hr-HR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r-HR" sz="2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hr-HR" sz="2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=?</m:t>
                      </m:r>
                      <m:r>
                        <a:rPr lang="hr-HR" sz="21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hr-HR" sz="21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Pravokutni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9233" y="4635340"/>
                <a:ext cx="2536640" cy="9687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ravokutnik 10"/>
              <p:cNvSpPr/>
              <p:nvPr/>
            </p:nvSpPr>
            <p:spPr>
              <a:xfrm>
                <a:off x="8904786" y="5690357"/>
                <a:ext cx="2037806" cy="6456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num>
                        <m:den>
                          <m:r>
                            <a:rPr lang="hr-HR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r-HR" sz="2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hr-HR" sz="21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21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hr-HR" sz="21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hr-HR" sz="2100" dirty="0"/>
              </a:p>
            </p:txBody>
          </p:sp>
        </mc:Choice>
        <mc:Fallback xmlns="">
          <p:sp>
            <p:nvSpPr>
              <p:cNvPr id="11" name="Pravokutni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4786" y="5690357"/>
                <a:ext cx="2037806" cy="6456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1772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66648" y="585216"/>
            <a:ext cx="9908173" cy="1499616"/>
          </a:xfrm>
        </p:spPr>
        <p:txBody>
          <a:bodyPr/>
          <a:lstStyle/>
          <a:p>
            <a:pPr lvl="0"/>
            <a:r>
              <a:rPr lang="en-US"/>
              <a:t>Yammer</a:t>
            </a:r>
          </a:p>
        </p:txBody>
      </p:sp>
      <p:pic>
        <p:nvPicPr>
          <p:cNvPr id="3" name="Pictur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6160" y="856984"/>
            <a:ext cx="7932200" cy="5884721"/>
          </a:xfrm>
        </p:spPr>
      </p:pic>
      <p:sp>
        <p:nvSpPr>
          <p:cNvPr id="4" name="TekstniOkvir 3"/>
          <p:cNvSpPr txBox="1"/>
          <p:nvPr/>
        </p:nvSpPr>
        <p:spPr>
          <a:xfrm>
            <a:off x="836017" y="2084832"/>
            <a:ext cx="2259875" cy="23083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Početak  izrade projekta objavljen je unutar zajedničke grupe „Tajne Keopsove piramide” na Yammeru.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16576" y="602525"/>
            <a:ext cx="9720072" cy="1499616"/>
          </a:xfrm>
        </p:spPr>
        <p:txBody>
          <a:bodyPr/>
          <a:lstStyle/>
          <a:p>
            <a:pPr lvl="0"/>
            <a:r>
              <a:rPr lang="en-US"/>
              <a:t>Strategije potpore rada na projektu</a:t>
            </a:r>
          </a:p>
        </p:txBody>
      </p:sp>
      <p:pic>
        <p:nvPicPr>
          <p:cNvPr id="3" name="Picture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95605" y="1807339"/>
            <a:ext cx="6686815" cy="4748150"/>
          </a:xfrm>
        </p:spPr>
      </p:pic>
      <p:sp>
        <p:nvSpPr>
          <p:cNvPr id="4" name="TekstniOkvir 3"/>
          <p:cNvSpPr txBox="1"/>
          <p:nvPr/>
        </p:nvSpPr>
        <p:spPr>
          <a:xfrm>
            <a:off x="916576" y="2101163"/>
            <a:ext cx="3033256" cy="31393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Učenicima je osigurana </a:t>
            </a:r>
            <a:br>
              <a:rPr lang="hr-H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</a:br>
            <a:endParaRPr lang="hr-H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potpora na nastavi matematike, povijesti i informatike prije same izrade projekta</a:t>
            </a:r>
            <a:br>
              <a:rPr lang="hr-H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</a:br>
            <a:endParaRPr lang="hr-H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komunikacija, suradnja, rasprave na Yammeru za vrijeme izrade  projekta.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ntegr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173</TotalTime>
  <Words>382</Words>
  <Application>Microsoft Office PowerPoint</Application>
  <PresentationFormat>Široki zaslon</PresentationFormat>
  <Paragraphs>89</Paragraphs>
  <Slides>13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21" baseType="lpstr">
      <vt:lpstr>Arial</vt:lpstr>
      <vt:lpstr>Calibri</vt:lpstr>
      <vt:lpstr>Cambria Math</vt:lpstr>
      <vt:lpstr>Times New Roman</vt:lpstr>
      <vt:lpstr>Tw Cen MT</vt:lpstr>
      <vt:lpstr>Tw Cen MT Condensed</vt:lpstr>
      <vt:lpstr>Wingdings 3</vt:lpstr>
      <vt:lpstr>Integral</vt:lpstr>
      <vt:lpstr>Tajne keopsove piramide  – mali međupredmetni projekt</vt:lpstr>
      <vt:lpstr>Zašto Tajne Keopsove piramide?</vt:lpstr>
      <vt:lpstr>PowerPoint prezentacija</vt:lpstr>
      <vt:lpstr>Smjernice za učenike</vt:lpstr>
      <vt:lpstr>Smjernice za učenike</vt:lpstr>
      <vt:lpstr>Zadatci </vt:lpstr>
      <vt:lpstr>Zadatci </vt:lpstr>
      <vt:lpstr>Yammer</vt:lpstr>
      <vt:lpstr>Strategije potpore rada na projektu</vt:lpstr>
      <vt:lpstr>evaluacija</vt:lpstr>
      <vt:lpstr>E-radovi</vt:lpstr>
      <vt:lpstr>Zaključak</vt:lpstr>
      <vt:lpstr>Hvala vam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Tajne keopsove piramide – međupredmetni projekt</dc:title>
  <dc:creator>Mirela Brumec</dc:creator>
  <cp:lastModifiedBy>Mirela Brumec</cp:lastModifiedBy>
  <cp:revision>16</cp:revision>
  <dcterms:created xsi:type="dcterms:W3CDTF">2017-10-13T05:38:01Z</dcterms:created>
  <dcterms:modified xsi:type="dcterms:W3CDTF">2017-11-06T17:36:07Z</dcterms:modified>
</cp:coreProperties>
</file>