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7" r:id="rId5"/>
    <p:sldId id="256" r:id="rId6"/>
    <p:sldId id="260" r:id="rId7"/>
    <p:sldId id="261" r:id="rId8"/>
    <p:sldId id="262" r:id="rId9"/>
    <p:sldId id="263" r:id="rId10"/>
    <p:sldId id="264" r:id="rId11"/>
    <p:sldId id="25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43F74-E246-403C-B175-2F851C72A288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02083-8AE0-425B-9486-0A5ED3DEF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46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05A-9660-4F08-8C55-68F62ACDF007}" type="datetime1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68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643-C097-43DC-B8D6-E83D13A2C05F}" type="datetime1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31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357A-CB41-4287-B01B-DFFFECF4FFC9}" type="datetime1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66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611-B71B-4533-B7D2-C910C6E19E81}" type="datetime1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5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5C81-6719-42DF-91B2-B9364D8B4CED}" type="datetime1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8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DDAD-9FDF-45C1-B8AA-AB56D0E3EC15}" type="datetime1">
              <a:rPr lang="hr-HR" smtClean="0"/>
              <a:t>8.11.2017.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26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B49D-1754-453F-AE55-F4189389C760}" type="datetime1">
              <a:rPr lang="hr-HR" smtClean="0"/>
              <a:t>8.11.2017.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217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2B90-97BD-4DBE-AF95-8A66141F51BF}" type="datetime1">
              <a:rPr lang="hr-HR" smtClean="0"/>
              <a:t>8.11.2017.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992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08A2-C35C-4E9A-B28D-3EF4D6BCDD12}" type="datetime1">
              <a:rPr lang="hr-HR" smtClean="0"/>
              <a:t>8.11.2017.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76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B0B2-C65B-4D70-B14D-AF43B563828D}" type="datetime1">
              <a:rPr lang="hr-HR" smtClean="0"/>
              <a:t>8.11.2017.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826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2736-7A56-4B98-9EF6-A666446B8516}" type="datetime1">
              <a:rPr lang="hr-HR" smtClean="0"/>
              <a:t>8.11.2017.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0DCE5-8BA9-44EE-AA66-068B542B6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99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A5CA-61B8-4CC0-A614-C3E4EEE866B8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err="1"/>
              <a:t>Sutori</a:t>
            </a:r>
            <a:r>
              <a:rPr lang="hr-HR" dirty="0"/>
              <a:t> – vremenski interaktivne priče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53400" y="3937763"/>
            <a:ext cx="3834716" cy="292023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39127" y="5384477"/>
            <a:ext cx="971873" cy="9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inoit.com/users/jbelscak/canvases/Alat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tori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utori.com/story/bajkaonic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www.sutori.com/story/kisele-i-luznate-otopin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inoit.com/users/jbelscak/canvases/Sutori_idej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Koristite li alate za vremenski redoslijed u nastavi?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Ako DA koje koristite?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linoit.com/</a:t>
            </a:r>
            <a:r>
              <a:rPr lang="hr-HR" sz="3200" b="1" dirty="0" err="1">
                <a:solidFill>
                  <a:schemeClr val="accent1">
                    <a:lumMod val="75000"/>
                  </a:schemeClr>
                </a:solidFill>
              </a:rPr>
              <a:t>users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hr-HR" sz="3200" b="1" dirty="0" err="1">
                <a:solidFill>
                  <a:schemeClr val="accent1">
                    <a:lumMod val="75000"/>
                  </a:schemeClr>
                </a:solidFill>
              </a:rPr>
              <a:t>jbelscak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hr-HR" sz="3200" b="1" dirty="0" err="1">
                <a:solidFill>
                  <a:schemeClr val="accent1">
                    <a:lumMod val="75000"/>
                  </a:schemeClr>
                </a:solidFill>
              </a:rPr>
              <a:t>canvases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/Alati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1B65-468F-43FF-A582-04D1EEEA7E47}" type="datetime1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pic>
        <p:nvPicPr>
          <p:cNvPr id="6" name="Slika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729" y="365125"/>
            <a:ext cx="2397071" cy="23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2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61257"/>
            <a:ext cx="9144000" cy="1636400"/>
          </a:xfrm>
        </p:spPr>
        <p:txBody>
          <a:bodyPr/>
          <a:lstStyle/>
          <a:p>
            <a:r>
              <a:rPr lang="hr-HR" sz="9600" dirty="0"/>
              <a:t>SUTORI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2248581"/>
            <a:ext cx="12192000" cy="4269785"/>
          </a:xfrm>
        </p:spPr>
        <p:txBody>
          <a:bodyPr>
            <a:normAutofit/>
          </a:bodyPr>
          <a:lstStyle/>
          <a:p>
            <a:r>
              <a:rPr lang="hr-HR" sz="3600" dirty="0"/>
              <a:t>VREMENSKI INTERAKTIVNE PRIČE</a:t>
            </a:r>
          </a:p>
          <a:p>
            <a:endParaRPr lang="hr-HR" dirty="0"/>
          </a:p>
          <a:p>
            <a:pPr algn="l"/>
            <a:r>
              <a:rPr lang="hr-HR" dirty="0"/>
              <a:t>	Autor: 		Jasminka Belščak, </a:t>
            </a:r>
            <a:r>
              <a:rPr lang="hr-HR" dirty="0" err="1"/>
              <a:t>mag</a:t>
            </a:r>
            <a:r>
              <a:rPr lang="hr-HR" dirty="0"/>
              <a:t>. inf., OŠ </a:t>
            </a:r>
            <a:r>
              <a:rPr lang="hr-HR" dirty="0" err="1"/>
              <a:t>Petrijanec</a:t>
            </a:r>
            <a:endParaRPr lang="hr-HR" dirty="0"/>
          </a:p>
          <a:p>
            <a:endParaRPr lang="hr-HR" sz="800" dirty="0"/>
          </a:p>
          <a:p>
            <a:pPr algn="l"/>
            <a:r>
              <a:rPr lang="hr-HR" dirty="0"/>
              <a:t>	Suautori: 	</a:t>
            </a:r>
            <a:r>
              <a:rPr lang="nl-NL" dirty="0"/>
              <a:t>Jasmina Zver, mag. educ. biol. et chem</a:t>
            </a:r>
            <a:r>
              <a:rPr lang="hr-HR" dirty="0"/>
              <a:t>., OŠ </a:t>
            </a:r>
            <a:r>
              <a:rPr lang="hr-HR" dirty="0" err="1"/>
              <a:t>Petrijanec</a:t>
            </a:r>
            <a:endParaRPr lang="hr-HR" dirty="0"/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hr-HR" dirty="0"/>
              <a:t>			Mirjana </a:t>
            </a:r>
            <a:r>
              <a:rPr lang="hr-HR" dirty="0" err="1"/>
              <a:t>Jambriško</a:t>
            </a:r>
            <a:r>
              <a:rPr lang="hr-HR" dirty="0"/>
              <a:t> , dipl.inf, OŠ Vinica</a:t>
            </a:r>
            <a:br>
              <a:rPr lang="hr-HR" dirty="0"/>
            </a:br>
            <a:r>
              <a:rPr lang="hr-HR" dirty="0"/>
              <a:t>			Ljiljana </a:t>
            </a:r>
            <a:r>
              <a:rPr lang="hr-HR" dirty="0" err="1"/>
              <a:t>Inkret-Martinčević</a:t>
            </a:r>
            <a:r>
              <a:rPr lang="hr-HR" dirty="0"/>
              <a:t>, dipl.inf, II. </a:t>
            </a:r>
            <a:r>
              <a:rPr lang="hr-HR"/>
              <a:t>OŠ </a:t>
            </a:r>
            <a:r>
              <a:rPr lang="hr-HR" dirty="0"/>
              <a:t>Varaždin, OŠ Breznički Hum</a:t>
            </a:r>
          </a:p>
        </p:txBody>
      </p:sp>
    </p:spTree>
    <p:extLst>
      <p:ext uri="{BB962C8B-B14F-4D97-AF65-F5344CB8AC3E}">
        <p14:creationId xmlns:p14="http://schemas.microsoft.com/office/powerpoint/2010/main" val="92967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alatu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www.Sutori.com</a:t>
            </a:r>
            <a:r>
              <a:rPr lang="hr-HR" dirty="0"/>
              <a:t> </a:t>
            </a:r>
          </a:p>
          <a:p>
            <a:r>
              <a:rPr lang="hr-HR" dirty="0"/>
              <a:t>besplatan, online, sigurno okruženje</a:t>
            </a:r>
          </a:p>
          <a:p>
            <a:r>
              <a:rPr lang="hr-HR" dirty="0"/>
              <a:t>vremenski interaktivne priče</a:t>
            </a:r>
          </a:p>
          <a:p>
            <a:r>
              <a:rPr lang="hr-HR" dirty="0"/>
              <a:t>vremenske crte, scenariji učenja, izokrenuta učionica, projekti</a:t>
            </a:r>
          </a:p>
          <a:p>
            <a:r>
              <a:rPr lang="hr-HR" dirty="0"/>
              <a:t>individualno i suradničko stvaranje (neograničena količina razreda i učenika-uključuju se sami ili ih nastavnik dodaje)</a:t>
            </a:r>
          </a:p>
          <a:p>
            <a:r>
              <a:rPr lang="hr-HR" dirty="0"/>
              <a:t>sadržaji (novi ili postojeći): tekst, slike, video, audio, kvizovi, forumi </a:t>
            </a:r>
          </a:p>
          <a:p>
            <a:r>
              <a:rPr lang="hr-HR" dirty="0"/>
              <a:t>dijeljenje </a:t>
            </a:r>
            <a:r>
              <a:rPr lang="hr-HR" dirty="0" err="1"/>
              <a:t>Sutori</a:t>
            </a:r>
            <a:r>
              <a:rPr lang="hr-HR" dirty="0"/>
              <a:t> priča: linkovi, ugradnja u web-stranice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611-B71B-4533-B7D2-C910C6E19E81}" type="datetime1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</p:spTree>
    <p:extLst>
      <p:ext uri="{BB962C8B-B14F-4D97-AF65-F5344CB8AC3E}">
        <p14:creationId xmlns:p14="http://schemas.microsoft.com/office/powerpoint/2010/main" val="322704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DEMO primjeri dobre prakse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94468" y="1825625"/>
            <a:ext cx="5725332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Bajkaonica</a:t>
            </a:r>
            <a:r>
              <a:rPr lang="hr-HR" dirty="0"/>
              <a:t> – projekt 3.-6. razred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69983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Kisele i lužnate otopine –  7. i 8. razred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611-B71B-4533-B7D2-C910C6E19E81}" type="datetime1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pic>
        <p:nvPicPr>
          <p:cNvPr id="9" name="Slika 8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-65" t="22779" r="16133" b="20141"/>
          <a:stretch/>
        </p:blipFill>
        <p:spPr>
          <a:xfrm>
            <a:off x="838200" y="2668882"/>
            <a:ext cx="3670662" cy="2664824"/>
          </a:xfrm>
          <a:prstGeom prst="rect">
            <a:avLst/>
          </a:prstGeom>
        </p:spPr>
      </p:pic>
      <p:pic>
        <p:nvPicPr>
          <p:cNvPr id="7" name="Slika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7628" r="8984"/>
          <a:stretch/>
        </p:blipFill>
        <p:spPr>
          <a:xfrm>
            <a:off x="6172199" y="2668882"/>
            <a:ext cx="2900549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0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korištenja alata u OŠ </a:t>
            </a:r>
            <a:r>
              <a:rPr lang="hr-HR" dirty="0" err="1"/>
              <a:t>Petrijanec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Nastavnici (13 – mat, </a:t>
            </a:r>
            <a:r>
              <a:rPr lang="hr-HR" dirty="0" err="1"/>
              <a:t>fiz</a:t>
            </a:r>
            <a:r>
              <a:rPr lang="hr-HR" dirty="0"/>
              <a:t>, </a:t>
            </a:r>
            <a:r>
              <a:rPr lang="hr-HR" dirty="0" err="1"/>
              <a:t>kem</a:t>
            </a:r>
            <a:r>
              <a:rPr lang="hr-HR" dirty="0"/>
              <a:t>, bio, </a:t>
            </a:r>
            <a:r>
              <a:rPr lang="hr-HR" dirty="0" err="1"/>
              <a:t>pov</a:t>
            </a:r>
            <a:r>
              <a:rPr lang="hr-HR" dirty="0"/>
              <a:t>, </a:t>
            </a:r>
            <a:r>
              <a:rPr lang="hr-HR" dirty="0" err="1"/>
              <a:t>hrv</a:t>
            </a:r>
            <a:r>
              <a:rPr lang="hr-HR" dirty="0"/>
              <a:t>): </a:t>
            </a:r>
          </a:p>
          <a:p>
            <a:r>
              <a:rPr lang="hr-HR" dirty="0"/>
              <a:t>lakše izvođenje nastave, veća priprema na početku korištenja alata</a:t>
            </a:r>
          </a:p>
          <a:p>
            <a:r>
              <a:rPr lang="hr-HR" dirty="0"/>
              <a:t>zanimljivije 100%</a:t>
            </a:r>
          </a:p>
          <a:p>
            <a:pPr lvl="0"/>
            <a:r>
              <a:rPr lang="hr-HR" dirty="0"/>
              <a:t>sa </a:t>
            </a:r>
            <a:r>
              <a:rPr lang="hr-HR" dirty="0" err="1"/>
              <a:t>Sutorijem</a:t>
            </a:r>
            <a:r>
              <a:rPr lang="hr-HR" dirty="0"/>
              <a:t> rezultati otprilike 5-29% bolji 	(najmanje u mat i </a:t>
            </a:r>
            <a:r>
              <a:rPr lang="hr-HR" dirty="0" err="1"/>
              <a:t>fiz</a:t>
            </a:r>
            <a:r>
              <a:rPr lang="hr-HR" dirty="0"/>
              <a:t>, </a:t>
            </a:r>
          </a:p>
          <a:p>
            <a:pPr marL="0" lvl="0" indent="0">
              <a:buNone/>
            </a:pPr>
            <a:r>
              <a:rPr lang="hr-HR" dirty="0"/>
              <a:t>						najviše u </a:t>
            </a:r>
            <a:r>
              <a:rPr lang="hr-HR" dirty="0" err="1"/>
              <a:t>kem</a:t>
            </a:r>
            <a:r>
              <a:rPr lang="hr-HR" dirty="0"/>
              <a:t>, bio, </a:t>
            </a:r>
            <a:r>
              <a:rPr lang="hr-HR" dirty="0" err="1"/>
              <a:t>pov</a:t>
            </a:r>
            <a:r>
              <a:rPr lang="hr-HR" dirty="0"/>
              <a:t> i lektiri)</a:t>
            </a:r>
          </a:p>
          <a:p>
            <a:pPr marL="0" indent="0">
              <a:buNone/>
            </a:pPr>
            <a:r>
              <a:rPr lang="hr-HR" dirty="0"/>
              <a:t>Roditelji: </a:t>
            </a:r>
          </a:p>
          <a:p>
            <a:pPr lvl="0"/>
            <a:r>
              <a:rPr lang="hr-HR" dirty="0"/>
              <a:t>zadovoljstvo radom 72% (neki skeptični)</a:t>
            </a:r>
          </a:p>
          <a:p>
            <a:pPr marL="0" lv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Učenici:</a:t>
            </a:r>
          </a:p>
          <a:p>
            <a:pPr lvl="0"/>
            <a:r>
              <a:rPr lang="hr-HR" dirty="0"/>
              <a:t>zanimljivije na satu 100%</a:t>
            </a:r>
          </a:p>
          <a:p>
            <a:pPr lvl="0"/>
            <a:r>
              <a:rPr lang="hr-HR" dirty="0"/>
              <a:t>bolje razumijevanje nastavnih sadržaja 83%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611-B71B-4533-B7D2-C910C6E19E81}" type="datetime1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</p:spTree>
    <p:extLst>
      <p:ext uri="{BB962C8B-B14F-4D97-AF65-F5344CB8AC3E}">
        <p14:creationId xmlns:p14="http://schemas.microsoft.com/office/powerpoint/2010/main" val="195591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Komentari učenika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„ Baš mi je bilo zabavno kad sam bio  u knjižnici. Nisam znao da bajke mogu i gledati i slušati.“ ZJ, 3.</a:t>
            </a:r>
          </a:p>
          <a:p>
            <a:r>
              <a:rPr lang="hr-HR" dirty="0"/>
              <a:t>„Gledala sam puno puta male i velike biljke i cvijeće. Ali kad me učiteljica pitala da opišem kako živi biljka, sva sam se splela. Tada mi je pokazala to u priči. Sad mogu o tome sve ispričati.“ BH, 4.</a:t>
            </a:r>
          </a:p>
          <a:p>
            <a:r>
              <a:rPr lang="hr-HR" dirty="0"/>
              <a:t>„Na nastavi povijesti sada vidim kako se nešto događalo kroz vrijeme i puno mi je jasnije.“ NO, 5. </a:t>
            </a:r>
          </a:p>
          <a:p>
            <a:r>
              <a:rPr lang="hr-HR" dirty="0"/>
              <a:t>„Ipak mi je lakše kad mi učiteljica tako objasni gradivo iz matematike.“ IK, 6.</a:t>
            </a:r>
          </a:p>
          <a:p>
            <a:r>
              <a:rPr lang="hr-HR" dirty="0"/>
              <a:t>„Učitelj nam je pokazao kako se energija pretvara iz jednog oblika u drugi. Puno je bolje ovako imati nastavu fizike na računalima, nego uz knjigu i da učitelji samo govore i objašnjavaju.“ JL, 7.</a:t>
            </a:r>
          </a:p>
          <a:p>
            <a:r>
              <a:rPr lang="hr-HR" dirty="0"/>
              <a:t> „Ovo je super. Pratim scenarij i točno vidim i znam što moram raditi u pokusu. A i vidim da sam pokus napravio pravim redoslijedom jer mi je rezultat isti kao i u primjeru iz </a:t>
            </a:r>
            <a:r>
              <a:rPr lang="hr-HR" dirty="0" err="1"/>
              <a:t>Sutori</a:t>
            </a:r>
            <a:r>
              <a:rPr lang="hr-HR" dirty="0"/>
              <a:t>-ja.“ AM, 8.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611-B71B-4533-B7D2-C910C6E19E81}" type="datetime1">
              <a:rPr lang="hr-HR" smtClean="0"/>
              <a:t>8.11.2017.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/>
              <a:t>Sutori</a:t>
            </a:r>
            <a:r>
              <a:rPr lang="hr-HR" dirty="0"/>
              <a:t> – vremenski interaktivne priče</a:t>
            </a:r>
          </a:p>
        </p:txBody>
      </p:sp>
    </p:spTree>
    <p:extLst>
      <p:ext uri="{BB962C8B-B14F-4D97-AF65-F5344CB8AC3E}">
        <p14:creationId xmlns:p14="http://schemas.microsoft.com/office/powerpoint/2010/main" val="187525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557757"/>
            <a:ext cx="5157787" cy="823912"/>
          </a:xfrm>
        </p:spPr>
        <p:txBody>
          <a:bodyPr/>
          <a:lstStyle/>
          <a:p>
            <a:r>
              <a:rPr lang="hr-HR" dirty="0"/>
              <a:t>Komentari roditelja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8200" y="2026715"/>
            <a:ext cx="5157787" cy="3684588"/>
          </a:xfrm>
        </p:spPr>
        <p:txBody>
          <a:bodyPr/>
          <a:lstStyle/>
          <a:p>
            <a:r>
              <a:rPr lang="hr-HR" dirty="0"/>
              <a:t>Jako sam zadovoljan što izvođenje nastave napreduje i modernizira se.</a:t>
            </a:r>
          </a:p>
          <a:p>
            <a:r>
              <a:rPr lang="hr-HR" dirty="0"/>
              <a:t>Već sam nekoliko puta našla svoje dijete da stvara strip u tom </a:t>
            </a:r>
            <a:r>
              <a:rPr lang="hr-HR" dirty="0" err="1"/>
              <a:t>Sutori</a:t>
            </a:r>
            <a:r>
              <a:rPr lang="hr-HR" dirty="0"/>
              <a:t> alatu.</a:t>
            </a:r>
          </a:p>
          <a:p>
            <a:r>
              <a:rPr lang="hr-HR" dirty="0"/>
              <a:t>Djeca misle da se samo igraju s time, a ustvari tako uče.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557757"/>
            <a:ext cx="5183188" cy="823912"/>
          </a:xfrm>
        </p:spPr>
        <p:txBody>
          <a:bodyPr/>
          <a:lstStyle/>
          <a:p>
            <a:r>
              <a:rPr lang="hr-HR" dirty="0"/>
              <a:t>Komentari nastavnika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026715"/>
            <a:ext cx="5183188" cy="3684588"/>
          </a:xfrm>
        </p:spPr>
        <p:txBody>
          <a:bodyPr/>
          <a:lstStyle/>
          <a:p>
            <a:r>
              <a:rPr lang="hr-HR" dirty="0"/>
              <a:t>Učenicima je to jako zanimljivo.</a:t>
            </a:r>
          </a:p>
          <a:p>
            <a:r>
              <a:rPr lang="hr-HR" dirty="0"/>
              <a:t>Sada mi je već puno lakše stvarati priču nego kad sam tek počeo koristiti </a:t>
            </a:r>
            <a:r>
              <a:rPr lang="hr-HR" dirty="0" err="1"/>
              <a:t>Sutori</a:t>
            </a:r>
            <a:r>
              <a:rPr lang="hr-HR" dirty="0"/>
              <a:t>.</a:t>
            </a:r>
          </a:p>
          <a:p>
            <a:r>
              <a:rPr lang="hr-HR" dirty="0"/>
              <a:t>Vidim napredak u ocjenama.</a:t>
            </a:r>
          </a:p>
          <a:p>
            <a:r>
              <a:rPr lang="hr-HR" dirty="0"/>
              <a:t>Nastaviti ću i dalje tako pripremati sat i tako izvoditi nastavu.</a:t>
            </a:r>
          </a:p>
          <a:p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B49D-1754-453F-AE55-F4189389C760}" type="datetime1">
              <a:rPr lang="hr-HR" smtClean="0"/>
              <a:t>8.11.2017.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</p:spTree>
    <p:extLst>
      <p:ext uri="{BB962C8B-B14F-4D97-AF65-F5344CB8AC3E}">
        <p14:creationId xmlns:p14="http://schemas.microsoft.com/office/powerpoint/2010/main" val="202673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Vaše ideje i pitanja!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Kako bi vi iskoristili </a:t>
            </a:r>
            <a:r>
              <a:rPr lang="hr-HR" dirty="0" err="1"/>
              <a:t>Sutori</a:t>
            </a:r>
            <a:r>
              <a:rPr lang="hr-HR" dirty="0"/>
              <a:t>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sz="3200" b="1" dirty="0">
                <a:solidFill>
                  <a:srgbClr val="0070C0"/>
                </a:solidFill>
              </a:rPr>
              <a:t>linoit.com/</a:t>
            </a:r>
            <a:r>
              <a:rPr lang="hr-HR" sz="3200" b="1" dirty="0" err="1">
                <a:solidFill>
                  <a:srgbClr val="0070C0"/>
                </a:solidFill>
              </a:rPr>
              <a:t>users</a:t>
            </a:r>
            <a:r>
              <a:rPr lang="hr-HR" sz="3200" b="1" dirty="0">
                <a:solidFill>
                  <a:srgbClr val="0070C0"/>
                </a:solidFill>
              </a:rPr>
              <a:t>/</a:t>
            </a:r>
            <a:r>
              <a:rPr lang="hr-HR" sz="3200" b="1" dirty="0" err="1">
                <a:solidFill>
                  <a:srgbClr val="0070C0"/>
                </a:solidFill>
              </a:rPr>
              <a:t>jbelscak</a:t>
            </a:r>
            <a:r>
              <a:rPr lang="hr-HR" sz="3200" b="1" dirty="0">
                <a:solidFill>
                  <a:srgbClr val="0070C0"/>
                </a:solidFill>
              </a:rPr>
              <a:t>/</a:t>
            </a:r>
            <a:r>
              <a:rPr lang="hr-HR" sz="3200" b="1" dirty="0" err="1">
                <a:solidFill>
                  <a:srgbClr val="0070C0"/>
                </a:solidFill>
              </a:rPr>
              <a:t>canvases</a:t>
            </a:r>
            <a:r>
              <a:rPr lang="hr-HR" sz="3200" b="1" dirty="0">
                <a:solidFill>
                  <a:srgbClr val="0070C0"/>
                </a:solidFill>
              </a:rPr>
              <a:t>/</a:t>
            </a:r>
            <a:r>
              <a:rPr lang="hr-HR" sz="3200" b="1" dirty="0" err="1">
                <a:solidFill>
                  <a:srgbClr val="0070C0"/>
                </a:solidFill>
              </a:rPr>
              <a:t>Sutori_ideje</a:t>
            </a:r>
            <a:endParaRPr lang="hr-HR" sz="3200" b="1" dirty="0">
              <a:solidFill>
                <a:srgbClr val="0070C0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6D55-A34F-4863-9AE9-93E40BDBBA4C}" type="datetime1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Sutori – vremenski interaktivne priče</a:t>
            </a:r>
          </a:p>
        </p:txBody>
      </p:sp>
      <p:pic>
        <p:nvPicPr>
          <p:cNvPr id="6" name="Slika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0" y="36512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B0C7F0-C0C4-45F6-9DF7-FA5FAB180E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a2cea-ce3b-43e7-8edb-5aba1bc63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E2D1AB-A6AA-4FCB-98DB-A74B13C6B37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b9a2cea-ce3b-43e7-8edb-5aba1bc6365c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DED3D2-5A23-4583-A61E-E747F60FC2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512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Uvod</vt:lpstr>
      <vt:lpstr>SUTORI</vt:lpstr>
      <vt:lpstr>O alatu</vt:lpstr>
      <vt:lpstr>DEMO primjeri dobre prakse</vt:lpstr>
      <vt:lpstr>Analiza korištenja alata u OŠ Petrijanec</vt:lpstr>
      <vt:lpstr>Komentari učenika</vt:lpstr>
      <vt:lpstr>PowerPoint Presentation</vt:lpstr>
      <vt:lpstr>Vaše ideje i pitanja!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Uvod: lente vremena</dc:title>
  <dc:creator>Jasminka Belščak</dc:creator>
  <cp:lastModifiedBy>Martin Misic</cp:lastModifiedBy>
  <cp:revision>21</cp:revision>
  <dcterms:created xsi:type="dcterms:W3CDTF">2017-09-13T08:35:41Z</dcterms:created>
  <dcterms:modified xsi:type="dcterms:W3CDTF">2017-11-08T08:08:47Z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