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81" r:id="rId3"/>
    <p:sldId id="278" r:id="rId4"/>
    <p:sldId id="308" r:id="rId5"/>
    <p:sldId id="284" r:id="rId6"/>
    <p:sldId id="299" r:id="rId7"/>
    <p:sldId id="280" r:id="rId8"/>
    <p:sldId id="289" r:id="rId9"/>
    <p:sldId id="286" r:id="rId10"/>
    <p:sldId id="288" r:id="rId11"/>
    <p:sldId id="297" r:id="rId12"/>
    <p:sldId id="291" r:id="rId13"/>
    <p:sldId id="282" r:id="rId14"/>
    <p:sldId id="296" r:id="rId15"/>
    <p:sldId id="305" r:id="rId16"/>
    <p:sldId id="285" r:id="rId17"/>
    <p:sldId id="309" r:id="rId18"/>
    <p:sldId id="318" r:id="rId19"/>
    <p:sldId id="306" r:id="rId20"/>
    <p:sldId id="307" r:id="rId21"/>
    <p:sldId id="310" r:id="rId22"/>
    <p:sldId id="319" r:id="rId23"/>
    <p:sldId id="311" r:id="rId24"/>
    <p:sldId id="312" r:id="rId25"/>
    <p:sldId id="313" r:id="rId26"/>
    <p:sldId id="314" r:id="rId27"/>
    <p:sldId id="315" r:id="rId28"/>
    <p:sldId id="316" r:id="rId29"/>
    <p:sldId id="292" r:id="rId30"/>
    <p:sldId id="294" r:id="rId31"/>
    <p:sldId id="290" r:id="rId32"/>
    <p:sldId id="295" r:id="rId33"/>
    <p:sldId id="301" r:id="rId34"/>
    <p:sldId id="302" r:id="rId35"/>
    <p:sldId id="303" r:id="rId36"/>
    <p:sldId id="300" r:id="rId37"/>
    <p:sldId id="276" r:id="rId3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C3737B"/>
    <a:srgbClr val="FFC000"/>
    <a:srgbClr val="BC8C00"/>
    <a:srgbClr val="F4F2ED"/>
    <a:srgbClr val="5A4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D11E70-6B58-4C7C-85FC-1086FB9F2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B1F64AD-9EDF-4674-92C5-36DC2744C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649B3A-1627-44DA-A333-BD21D475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9BF-66CA-4AE5-8F20-B4F32054EACE}" type="datetimeFigureOut">
              <a:rPr lang="hr-HR" smtClean="0"/>
              <a:t>7.11.2017.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138B7E-3B05-4EED-B77F-51F3CE16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4A608A4-016F-441E-BA1D-9636B0B0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C63-4902-42AA-B97A-F9C645467E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33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1F3A64-41D7-4430-83EA-39959FCB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E6A5DE0-D178-451A-ADCC-58238AD93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BE84EF-588C-4D6C-AD7D-37585131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9BF-66CA-4AE5-8F20-B4F32054EACE}" type="datetimeFigureOut">
              <a:rPr lang="hr-HR" smtClean="0"/>
              <a:t>7.11.2017.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B29E8A-6A59-4A8C-AC71-FC45F921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501010-711A-4D03-9A76-2BB25FBF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C63-4902-42AA-B97A-F9C645467E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70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520FC3B-9BA9-41A9-AA78-31EE35E9E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F8A3314-56C6-4F35-A7A6-29817805E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B96C12-7701-478B-984E-2F5446F3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9BF-66CA-4AE5-8F20-B4F32054EACE}" type="datetimeFigureOut">
              <a:rPr lang="hr-HR" smtClean="0"/>
              <a:t>7.11.2017.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D0ADE1-0A19-4BD1-B66F-370801DD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E9F2820-4992-4D9E-81D0-FC3A592B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C63-4902-42AA-B97A-F9C645467E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03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26A2E7-5965-4721-984D-62C987CC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8E35E4-6311-470E-A95A-88DC22C1D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9F70F0-B57E-42F0-9732-47FFD87B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9BF-66CA-4AE5-8F20-B4F32054EACE}" type="datetimeFigureOut">
              <a:rPr lang="hr-HR" smtClean="0"/>
              <a:t>8.11.2017.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9294A3D-168E-4297-8467-ECFC9387B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8" y="6268172"/>
            <a:ext cx="1177023" cy="360209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7D368CA5-0494-42D5-83D1-73AC139F2674}"/>
              </a:ext>
            </a:extLst>
          </p:cNvPr>
          <p:cNvSpPr/>
          <p:nvPr userDrawn="1"/>
        </p:nvSpPr>
        <p:spPr>
          <a:xfrm>
            <a:off x="10370635" y="6228271"/>
            <a:ext cx="3192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/>
              <a:t>Geodetska škola</a:t>
            </a:r>
            <a:br>
              <a:rPr lang="hr-HR" sz="1000" dirty="0"/>
            </a:br>
            <a:r>
              <a:rPr lang="hr-HR" sz="1000" dirty="0"/>
              <a:t>Ratko Medan, </a:t>
            </a:r>
            <a:r>
              <a:rPr lang="hr-HR" sz="1000" dirty="0" err="1"/>
              <a:t>prof.mentor</a:t>
            </a:r>
            <a:endParaRPr lang="hr-HR" sz="1000" dirty="0"/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B9FA6D0C-8E5D-45F4-8241-5CC2F9760B9F}"/>
              </a:ext>
            </a:extLst>
          </p:cNvPr>
          <p:cNvCxnSpPr/>
          <p:nvPr userDrawn="1"/>
        </p:nvCxnSpPr>
        <p:spPr>
          <a:xfrm>
            <a:off x="10370635" y="6228271"/>
            <a:ext cx="0" cy="400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103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0C80EB-33BC-4CA9-B400-5C37D34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6FD100B-32CA-456A-8E0F-52F080E1A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05CD54-110A-4F5F-AFE1-0759710D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9BF-66CA-4AE5-8F20-B4F32054EACE}" type="datetimeFigureOut">
              <a:rPr lang="hr-HR" smtClean="0"/>
              <a:t>7.11.2017.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527BBD-859C-42D9-9D12-94EC39E4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5D70CA2-E19D-46FF-A49F-17168C8B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C63-4902-42AA-B97A-F9C645467E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56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780E6C-8EEC-4F2A-BCA8-BCF052FA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5A1D15-CE89-40EA-B044-BB9F3FA5B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0BD17A-207A-4F39-AAA3-8253FA949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2C7ECD-8003-4E93-B26B-514D578F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9BF-66CA-4AE5-8F20-B4F32054EACE}" type="datetimeFigureOut">
              <a:rPr lang="hr-HR" smtClean="0"/>
              <a:t>7.11.2017.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4A32EA-3A3E-4D94-A11C-D2E69D71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481903E-4D62-4006-A628-6FDB0C76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C63-4902-42AA-B97A-F9C645467E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02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15EBD6-1767-4C35-863B-FF470580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E423360-259B-4ED9-B6CC-0E9F7F575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88C131C-ECBB-44F3-9647-DD73209C2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C526104-1F84-44BE-A8B9-9D8B075A9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09ABD83-6D5B-432A-AF96-124F7BD20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AA59D17-21C5-41A0-B30E-B19F5EF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9BF-66CA-4AE5-8F20-B4F32054EACE}" type="datetimeFigureOut">
              <a:rPr lang="hr-HR" smtClean="0"/>
              <a:t>7.11.2017.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879CF79-85EE-4B83-919C-12C0CA86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6FC5848-6FE2-4A7E-AE97-6E407848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C63-4902-42AA-B97A-F9C645467E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2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FB59C-BA52-47FD-B013-E105B1E1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C8B35D4-6673-4AC2-9ED9-96E8BCAB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9BF-66CA-4AE5-8F20-B4F32054EACE}" type="datetimeFigureOut">
              <a:rPr lang="hr-HR" smtClean="0"/>
              <a:t>7.11.2017.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8F312B5-02C8-4AE7-844F-04885196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25A3F53-FD06-4EF3-9749-7F5569FF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C63-4902-42AA-B97A-F9C645467E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78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0C42E08-541E-4B19-AAC9-AE2B9CCF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9BF-66CA-4AE5-8F20-B4F32054EACE}" type="datetimeFigureOut">
              <a:rPr lang="hr-HR" smtClean="0"/>
              <a:t>7.11.2017.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78E2140-C0BA-4351-97CC-C115BD6E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326A090-9006-4423-83CB-CD3A17E7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C63-4902-42AA-B97A-F9C645467E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47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CEA0A9-C883-4CEE-A54D-84C838F1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B0ED31-24DB-4B07-9DD3-445A1AF22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05685AB-5137-4694-84B5-F983F935C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95A9C93-6CCE-44C0-A3A9-F7FF66D7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9BF-66CA-4AE5-8F20-B4F32054EACE}" type="datetimeFigureOut">
              <a:rPr lang="hr-HR" smtClean="0"/>
              <a:t>7.11.2017.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BC772F3-C905-4705-9F87-3B4373B8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A75FC4F-A4A6-4578-8E88-F0910D52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C63-4902-42AA-B97A-F9C645467E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96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E218C3-8CD0-42F1-9B52-253DF7CE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313B171-04DF-40DD-968B-1AA52BB3E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D71CB2-A7EF-44BB-B2D5-36C75EB4C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F096FF7-401D-4A53-95B8-7A6E906B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9BF-66CA-4AE5-8F20-B4F32054EACE}" type="datetimeFigureOut">
              <a:rPr lang="hr-HR" smtClean="0"/>
              <a:t>7.11.2017.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5FBEDF-5648-4685-A4D1-A0A2E393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ABF549E-BD2E-42AF-AF87-EF3E1415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C63-4902-42AA-B97A-F9C645467E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13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0D75E0C-F782-4F65-80B1-586A50E9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AEC611-E6C6-456F-92F1-20D801181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AB807E-B41D-4E25-8B0B-86944CB96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CA9BF-66CA-4AE5-8F20-B4F32054EACE}" type="datetimeFigureOut">
              <a:rPr lang="hr-HR" smtClean="0"/>
              <a:t>7.11.2017.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0A9419-79BD-455E-8FAD-62FDD3EE8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50A136F-0392-47D2-BD04-C7A090ECB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7C63-4902-42AA-B97A-F9C645467E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853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zervirano mjesto sadržaja 14">
            <a:extLst>
              <a:ext uri="{FF2B5EF4-FFF2-40B4-BE49-F238E27FC236}">
                <a16:creationId xmlns:a16="http://schemas.microsoft.com/office/drawing/2014/main" id="{93206737-5A1F-425B-945C-8A21FA08C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6" name="Pravokutnik 15">
            <a:extLst>
              <a:ext uri="{FF2B5EF4-FFF2-40B4-BE49-F238E27FC236}">
                <a16:creationId xmlns:a16="http://schemas.microsoft.com/office/drawing/2014/main" id="{89D53471-5892-4044-97DE-E0B1FA8614BC}"/>
              </a:ext>
            </a:extLst>
          </p:cNvPr>
          <p:cNvSpPr/>
          <p:nvPr/>
        </p:nvSpPr>
        <p:spPr>
          <a:xfrm>
            <a:off x="10147112" y="6402847"/>
            <a:ext cx="17003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i="1" dirty="0">
                <a:solidFill>
                  <a:schemeClr val="bg1"/>
                </a:solidFill>
                <a:latin typeface="Verdana" panose="020B0604030504040204" pitchFamily="34" charset="0"/>
              </a:rPr>
              <a:t>Izvor: govtech.com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6217EA4-D245-4A0F-B677-84C0728B2541}"/>
              </a:ext>
            </a:extLst>
          </p:cNvPr>
          <p:cNvSpPr txBox="1"/>
          <p:nvPr/>
        </p:nvSpPr>
        <p:spPr>
          <a:xfrm>
            <a:off x="294131" y="5349895"/>
            <a:ext cx="393530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z="4400" dirty="0"/>
              <a:t>Otvoreni podaci</a:t>
            </a:r>
          </a:p>
          <a:p>
            <a:pPr algn="ctr"/>
            <a:r>
              <a:rPr lang="hr-HR" sz="1600" i="1" dirty="0">
                <a:solidFill>
                  <a:srgbClr val="92D050"/>
                </a:solidFill>
              </a:rPr>
              <a:t>Kako ih prikupiti, obraditi i vizualizirati</a:t>
            </a:r>
          </a:p>
          <a:p>
            <a:pPr algn="ctr"/>
            <a:r>
              <a:rPr lang="hr-HR" sz="1600" dirty="0"/>
              <a:t>Ratko Medan, Geodetska škola Zagreb</a:t>
            </a:r>
          </a:p>
          <a:p>
            <a:pPr algn="ctr"/>
            <a:r>
              <a:rPr lang="hr-HR" sz="1600" dirty="0"/>
              <a:t>rmedan@geoskola.hr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299E4F9-226B-46F1-8FC8-A2EA5903D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77" y="5633406"/>
            <a:ext cx="2531468" cy="77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181E26-89C4-4A14-92DE-0F4C4B0E9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zervirano mjesto sadržaja 9" descr="Slika na kojoj se prikazuje osoba, muškarac, kravata, odijelo&#10;&#10;Opis je generiran uz vrlo visoku pouzdanost">
            <a:extLst>
              <a:ext uri="{FF2B5EF4-FFF2-40B4-BE49-F238E27FC236}">
                <a16:creationId xmlns:a16="http://schemas.microsoft.com/office/drawing/2014/main" id="{DE01A53D-DC18-4969-9CFF-59BF96EB7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6" r="2" b="14276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Rezervirano mjesto sadržaja 11" descr="Slika na kojoj se prikazuje muškarac, osoba, odijelo&#10;&#10;Opis je generiran uz vrlo visoku pouzdanost">
            <a:extLst>
              <a:ext uri="{FF2B5EF4-FFF2-40B4-BE49-F238E27FC236}">
                <a16:creationId xmlns:a16="http://schemas.microsoft.com/office/drawing/2014/main" id="{BC7E177D-23C4-4AE1-85A8-8E61E421EC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 r="-2" b="38365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DB6E65B-4D45-439C-982C-17B23E0D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932602F6-FB70-4856-9893-9FC68872B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14" y="671762"/>
            <a:ext cx="2619737" cy="1997932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C1390E5-1778-4803-BC3E-77C45A38D346}"/>
              </a:ext>
            </a:extLst>
          </p:cNvPr>
          <p:cNvSpPr txBox="1"/>
          <p:nvPr/>
        </p:nvSpPr>
        <p:spPr>
          <a:xfrm>
            <a:off x="10795662" y="1854326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1994.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276F875-3C5F-44B3-AC2C-2EDC6BBDA1F4}"/>
              </a:ext>
            </a:extLst>
          </p:cNvPr>
          <p:cNvSpPr txBox="1"/>
          <p:nvPr/>
        </p:nvSpPr>
        <p:spPr>
          <a:xfrm>
            <a:off x="10802074" y="4356164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AAEF44A-D8C7-4C38-8CC6-4B03AA8D6902}"/>
              </a:ext>
            </a:extLst>
          </p:cNvPr>
          <p:cNvSpPr txBox="1"/>
          <p:nvPr/>
        </p:nvSpPr>
        <p:spPr>
          <a:xfrm>
            <a:off x="184623" y="5099727"/>
            <a:ext cx="5260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 milijardi EUR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8BFB065-00E7-43E8-89CC-1727E06B2C50}"/>
              </a:ext>
            </a:extLst>
          </p:cNvPr>
          <p:cNvSpPr txBox="1"/>
          <p:nvPr/>
        </p:nvSpPr>
        <p:spPr>
          <a:xfrm>
            <a:off x="356303" y="2516548"/>
            <a:ext cx="5649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milijardi EUR</a:t>
            </a:r>
          </a:p>
        </p:txBody>
      </p:sp>
    </p:spTree>
    <p:extLst>
      <p:ext uri="{BB962C8B-B14F-4D97-AF65-F5344CB8AC3E}">
        <p14:creationId xmlns:p14="http://schemas.microsoft.com/office/powerpoint/2010/main" val="385931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C1817-DCFF-42FB-98FF-7E5FC9E4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CA5F5E-52B9-4BF5-A98B-8A007211E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BB8D216-C012-41E8-8555-E95BBB561E2F}"/>
              </a:ext>
            </a:extLst>
          </p:cNvPr>
          <p:cNvSpPr txBox="1"/>
          <p:nvPr/>
        </p:nvSpPr>
        <p:spPr>
          <a:xfrm>
            <a:off x="1421354" y="2941982"/>
            <a:ext cx="94764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325mld eur i 25.000 radnih mjesta i </a:t>
            </a:r>
          </a:p>
          <a:p>
            <a:pPr algn="ctr"/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mld eur ušteda u EU do 2020 </a:t>
            </a:r>
            <a:endParaRPr lang="hr-H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28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2221A3-B864-40BD-B566-A8540281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1D163E-D9BF-4530-93A8-4F3884215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44E9BD3-B636-4B85-8F1A-70AE2E21BBAF}"/>
              </a:ext>
            </a:extLst>
          </p:cNvPr>
          <p:cNvSpPr/>
          <p:nvPr/>
        </p:nvSpPr>
        <p:spPr>
          <a:xfrm>
            <a:off x="424070" y="3022735"/>
            <a:ext cx="6096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Broj izostanaka u školama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Broj birača na adresi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Temperatura zraka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Broj i lokacije ukradenih vozila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3E1EF824-954A-4AD1-B66E-9A3BF6D5745C}"/>
              </a:ext>
            </a:extLst>
          </p:cNvPr>
          <p:cNvSpPr/>
          <p:nvPr/>
        </p:nvSpPr>
        <p:spPr>
          <a:xfrm>
            <a:off x="6520070" y="3022735"/>
            <a:ext cx="6096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Popis izostanaka (po imenu)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Imena birača na adresi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Vremenska prognoza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Imena vlasnika ukradenih </a:t>
            </a:r>
            <a:br>
              <a:rPr lang="hr-HR" altLang="sr-Latn-R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vozila</a:t>
            </a:r>
          </a:p>
          <a:p>
            <a:pPr>
              <a:lnSpc>
                <a:spcPct val="90000"/>
              </a:lnSpc>
            </a:pPr>
            <a:endParaRPr lang="hr-HR" altLang="sr-Latn-RS" sz="2800" b="1" dirty="0">
              <a:solidFill>
                <a:srgbClr val="C373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049A99BE-C9A0-4705-BDC4-7CF57C333668}"/>
              </a:ext>
            </a:extLst>
          </p:cNvPr>
          <p:cNvCxnSpPr>
            <a:cxnSpLocks/>
          </p:cNvCxnSpPr>
          <p:nvPr/>
        </p:nvCxnSpPr>
        <p:spPr>
          <a:xfrm>
            <a:off x="6312976" y="2478157"/>
            <a:ext cx="0" cy="2963702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utnik 9">
            <a:extLst>
              <a:ext uri="{FF2B5EF4-FFF2-40B4-BE49-F238E27FC236}">
                <a16:creationId xmlns:a16="http://schemas.microsoft.com/office/drawing/2014/main" id="{4544522B-81BC-44D3-87F8-8C7203D71C2D}"/>
              </a:ext>
            </a:extLst>
          </p:cNvPr>
          <p:cNvSpPr/>
          <p:nvPr/>
        </p:nvSpPr>
        <p:spPr>
          <a:xfrm>
            <a:off x="2293527" y="2518466"/>
            <a:ext cx="213552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altLang="sr-Latn-R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Otvoreni podaci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A5C1B74C-9269-4F4E-9EA2-5816BAFC6C42}"/>
              </a:ext>
            </a:extLst>
          </p:cNvPr>
          <p:cNvSpPr/>
          <p:nvPr/>
        </p:nvSpPr>
        <p:spPr>
          <a:xfrm>
            <a:off x="7904010" y="2478157"/>
            <a:ext cx="272061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altLang="sr-Latn-RS" sz="20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Nisu otvoreni podaci</a:t>
            </a:r>
          </a:p>
        </p:txBody>
      </p:sp>
    </p:spTree>
    <p:extLst>
      <p:ext uri="{BB962C8B-B14F-4D97-AF65-F5344CB8AC3E}">
        <p14:creationId xmlns:p14="http://schemas.microsoft.com/office/powerpoint/2010/main" val="234774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9F63A-5D4D-46E8-8AE9-95D6C5C6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zvjezdica otvorenih podataka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6BEDFBC-6123-49EC-9649-140241611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15" y="1825625"/>
            <a:ext cx="7665569" cy="4351338"/>
          </a:xfr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1632D93E-4654-494F-B4B4-1B5F6ECBA93F}"/>
              </a:ext>
            </a:extLst>
          </p:cNvPr>
          <p:cNvSpPr/>
          <p:nvPr/>
        </p:nvSpPr>
        <p:spPr>
          <a:xfrm>
            <a:off x="5168347" y="2743200"/>
            <a:ext cx="1855304" cy="2279374"/>
          </a:xfrm>
          <a:prstGeom prst="ellipse">
            <a:avLst/>
          </a:prstGeom>
          <a:solidFill>
            <a:srgbClr val="FFC000">
              <a:alpha val="45882"/>
            </a:srgbClr>
          </a:solidFill>
          <a:ln>
            <a:solidFill>
              <a:srgbClr val="BC8C00">
                <a:alpha val="25098"/>
              </a:srgb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86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7F81C6-7E3D-4B2F-85A4-9F5094BD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2BEACE-9A72-4D61-BBA8-F457B101D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51BCF2C7-DD34-4566-9571-5D0F789904D4}"/>
              </a:ext>
            </a:extLst>
          </p:cNvPr>
          <p:cNvSpPr/>
          <p:nvPr/>
        </p:nvSpPr>
        <p:spPr>
          <a:xfrm>
            <a:off x="838200" y="1825625"/>
            <a:ext cx="97668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Građani imaju puno više pitanja, nego što institucije mogu pretpostaviti i prirediti same sve odgovore.</a:t>
            </a:r>
          </a:p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3600" b="1" dirty="0">
                <a:solidFill>
                  <a:srgbClr val="C37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data 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omogućuju korisnicima da sami odgovore na svoja pitanja</a:t>
            </a:r>
          </a:p>
        </p:txBody>
      </p:sp>
    </p:spTree>
    <p:extLst>
      <p:ext uri="{BB962C8B-B14F-4D97-AF65-F5344CB8AC3E}">
        <p14:creationId xmlns:p14="http://schemas.microsoft.com/office/powerpoint/2010/main" val="22187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18D39-863C-4297-A865-A401ADC8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B16C07A3-E9C2-49BB-BDEA-011EFBBA9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17920"/>
          </a:xfrm>
        </p:spPr>
      </p:pic>
    </p:spTree>
    <p:extLst>
      <p:ext uri="{BB962C8B-B14F-4D97-AF65-F5344CB8AC3E}">
        <p14:creationId xmlns:p14="http://schemas.microsoft.com/office/powerpoint/2010/main" val="258326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6">
            <a:extLst>
              <a:ext uri="{FF2B5EF4-FFF2-40B4-BE49-F238E27FC236}">
                <a16:creationId xmlns:a16="http://schemas.microsoft.com/office/drawing/2014/main" id="{3E4FAFBA-24E5-4215-A2E2-DE08EEF22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DE25D80E-3F4F-4A1A-9DD8-4D2F28C0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92888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PROMOCIJA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Hackathon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Ediburgh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Okrugli stolovi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Nagradni natječaji za najbolje aplikacije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360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B96404B3-3CBD-4BFF-80F6-0EC28110C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534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E67AED-0AC3-476A-B7A1-053E415B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A7DB14-8ACC-4C7E-9F85-366550F1E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F07AE46-493D-441D-A303-DC68C8797C78}"/>
              </a:ext>
            </a:extLst>
          </p:cNvPr>
          <p:cNvSpPr txBox="1"/>
          <p:nvPr/>
        </p:nvSpPr>
        <p:spPr>
          <a:xfrm>
            <a:off x="1723008" y="2985631"/>
            <a:ext cx="8745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Portali otvorenih podataka</a:t>
            </a:r>
          </a:p>
        </p:txBody>
      </p:sp>
    </p:spTree>
    <p:extLst>
      <p:ext uri="{BB962C8B-B14F-4D97-AF65-F5344CB8AC3E}">
        <p14:creationId xmlns:p14="http://schemas.microsoft.com/office/powerpoint/2010/main" val="27841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2D3A1E16-AA9C-47B8-9279-AA3AAAB13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869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1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931080-B30C-4A22-AA48-24F67682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DB1F6F-D37C-42AD-A7E5-ACCFDA485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2C647BF-1EB7-437D-A14A-7C10B4771BD3}"/>
              </a:ext>
            </a:extLst>
          </p:cNvPr>
          <p:cNvSpPr/>
          <p:nvPr/>
        </p:nvSpPr>
        <p:spPr>
          <a:xfrm>
            <a:off x="536713" y="2628756"/>
            <a:ext cx="111185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"Otvoreni podaci su kao NLO. </a:t>
            </a:r>
          </a:p>
          <a:p>
            <a:pPr algn="ctr"/>
            <a:r>
              <a:rPr lang="hr-H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Znamo da tako nešto postoji, da je “tamo vani”, ali teško je do toga doći."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4F7D3A4-0096-4965-90E8-14D4D17ACEA9}"/>
              </a:ext>
            </a:extLst>
          </p:cNvPr>
          <p:cNvSpPr/>
          <p:nvPr/>
        </p:nvSpPr>
        <p:spPr>
          <a:xfrm>
            <a:off x="6095999" y="4887351"/>
            <a:ext cx="5352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b="1" dirty="0"/>
              <a:t>Tamara </a:t>
            </a:r>
            <a:r>
              <a:rPr lang="hr-HR" sz="1400" b="1" dirty="0" err="1"/>
              <a:t>Puhovski</a:t>
            </a:r>
            <a:r>
              <a:rPr lang="hr-HR" sz="1400" dirty="0"/>
              <a:t>, CEO i osnivačica zagrebačkog </a:t>
            </a:r>
            <a:r>
              <a:rPr lang="hr-HR" sz="1400" dirty="0" err="1"/>
              <a:t>ProPuh</a:t>
            </a:r>
            <a:r>
              <a:rPr lang="hr-HR" sz="1400" dirty="0"/>
              <a:t> </a:t>
            </a:r>
            <a:r>
              <a:rPr lang="hr-HR" sz="1400" dirty="0" err="1"/>
              <a:t>Policy</a:t>
            </a:r>
            <a:r>
              <a:rPr lang="hr-HR" sz="1400" dirty="0"/>
              <a:t> </a:t>
            </a:r>
            <a:r>
              <a:rPr lang="hr-HR" sz="1400" dirty="0" err="1"/>
              <a:t>Solutions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23082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8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EDA862FC-58EF-44FF-A0A5-1BDA6FBF1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39047"/>
            <a:ext cx="10905066" cy="51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5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2900C0A3-64AD-4124-9E30-719B44719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52678"/>
            <a:ext cx="10905066" cy="51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86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6AB36131-252B-48F0-9AE6-FD701DA79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r="3311" b="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4E894B-1D69-4302-9EB3-2F44B855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3188384D-C53A-40D7-A2F8-7431B88D7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58" cy="6176963"/>
          </a:xfrm>
        </p:spPr>
      </p:pic>
    </p:spTree>
    <p:extLst>
      <p:ext uri="{BB962C8B-B14F-4D97-AF65-F5344CB8AC3E}">
        <p14:creationId xmlns:p14="http://schemas.microsoft.com/office/powerpoint/2010/main" val="3905677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DF1FF728-20E5-479E-8ADC-3ADD6CDFD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451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81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48BFD023-DABD-44D5-BF9A-686A79EDD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1429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8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B6C0EE-2371-4E98-9D56-CA1CD42C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E19FF2B-A250-444C-9E41-751523FF3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434" cy="6212114"/>
          </a:xfrm>
        </p:spPr>
      </p:pic>
    </p:spTree>
    <p:extLst>
      <p:ext uri="{BB962C8B-B14F-4D97-AF65-F5344CB8AC3E}">
        <p14:creationId xmlns:p14="http://schemas.microsoft.com/office/powerpoint/2010/main" val="2756376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7ECCF6-39CB-4549-A471-A62D9413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7DAFD00B-E564-4969-AD66-3FB0701F5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" y="0"/>
            <a:ext cx="12176335" cy="6176963"/>
          </a:xfrm>
        </p:spPr>
      </p:pic>
    </p:spTree>
    <p:extLst>
      <p:ext uri="{BB962C8B-B14F-4D97-AF65-F5344CB8AC3E}">
        <p14:creationId xmlns:p14="http://schemas.microsoft.com/office/powerpoint/2010/main" val="3067729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F29110-2DE8-431E-B150-221AF600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FF3ACCC-E524-4792-83D9-DBC512B83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68" y="0"/>
            <a:ext cx="12244444" cy="6176964"/>
          </a:xfrm>
        </p:spPr>
      </p:pic>
    </p:spTree>
    <p:extLst>
      <p:ext uri="{BB962C8B-B14F-4D97-AF65-F5344CB8AC3E}">
        <p14:creationId xmlns:p14="http://schemas.microsoft.com/office/powerpoint/2010/main" val="2706025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E67AED-0AC3-476A-B7A1-053E415B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A7DB14-8ACC-4C7E-9F85-366550F1E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F07AE46-493D-441D-A303-DC68C8797C78}"/>
              </a:ext>
            </a:extLst>
          </p:cNvPr>
          <p:cNvSpPr txBox="1"/>
          <p:nvPr/>
        </p:nvSpPr>
        <p:spPr>
          <a:xfrm>
            <a:off x="4476806" y="2800965"/>
            <a:ext cx="3238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Primjeri</a:t>
            </a:r>
          </a:p>
        </p:txBody>
      </p:sp>
    </p:spTree>
    <p:extLst>
      <p:ext uri="{BB962C8B-B14F-4D97-AF65-F5344CB8AC3E}">
        <p14:creationId xmlns:p14="http://schemas.microsoft.com/office/powerpoint/2010/main" val="385869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elektronički&#10;&#10;Opis je generiran uz vrlo visoku pouzdanost">
            <a:extLst>
              <a:ext uri="{FF2B5EF4-FFF2-40B4-BE49-F238E27FC236}">
                <a16:creationId xmlns:a16="http://schemas.microsoft.com/office/drawing/2014/main" id="{AF3E9529-B51F-4CF9-8376-97386F548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2148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DCD31A0-1F8C-4A79-89F3-B5D9417C7A7B}"/>
              </a:ext>
            </a:extLst>
          </p:cNvPr>
          <p:cNvSpPr txBox="1"/>
          <p:nvPr/>
        </p:nvSpPr>
        <p:spPr>
          <a:xfrm>
            <a:off x="3620290" y="5744511"/>
            <a:ext cx="156966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5400" b="1" dirty="0">
                <a:solidFill>
                  <a:schemeClr val="bg1"/>
                </a:solidFill>
              </a:rPr>
              <a:t>Z970</a:t>
            </a:r>
          </a:p>
        </p:txBody>
      </p:sp>
    </p:spTree>
    <p:extLst>
      <p:ext uri="{BB962C8B-B14F-4D97-AF65-F5344CB8AC3E}">
        <p14:creationId xmlns:p14="http://schemas.microsoft.com/office/powerpoint/2010/main" val="23991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6B4F10-9E1E-4632-AF19-C53C5D01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9328719A-6249-438F-A158-342C6118E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83" y="0"/>
            <a:ext cx="5953017" cy="4212742"/>
          </a:xfrm>
        </p:spPr>
      </p:pic>
      <p:pic>
        <p:nvPicPr>
          <p:cNvPr id="7" name="Slika 6" descr="Slika na kojoj se prikazuje na otvorenom, osoba, fotografija&#10;&#10;Opis je generiran uz visoku pouzdanost">
            <a:extLst>
              <a:ext uri="{FF2B5EF4-FFF2-40B4-BE49-F238E27FC236}">
                <a16:creationId xmlns:a16="http://schemas.microsoft.com/office/drawing/2014/main" id="{32E4BF97-DD3B-4BCC-8A03-D4A56F910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364"/>
            <a:ext cx="6249031" cy="463163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11BEF9B9-5744-44C4-B08E-5175D54B084C}"/>
              </a:ext>
            </a:extLst>
          </p:cNvPr>
          <p:cNvSpPr/>
          <p:nvPr/>
        </p:nvSpPr>
        <p:spPr>
          <a:xfrm>
            <a:off x="838200" y="1027906"/>
            <a:ext cx="4262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Snow i suzbijanje kolere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FDBF1297-90DE-4D4D-9006-D4D2FC630E74}"/>
              </a:ext>
            </a:extLst>
          </p:cNvPr>
          <p:cNvSpPr/>
          <p:nvPr/>
        </p:nvSpPr>
        <p:spPr>
          <a:xfrm>
            <a:off x="7042098" y="5212159"/>
            <a:ext cx="4356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 1854. (Broad street)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726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računalo, tipkovnica, objekt, na zatvorenom&#10;&#10;Opis je generiran uz vrlo visoku pouzdanost">
            <a:extLst>
              <a:ext uri="{FF2B5EF4-FFF2-40B4-BE49-F238E27FC236}">
                <a16:creationId xmlns:a16="http://schemas.microsoft.com/office/drawing/2014/main" id="{78158177-9661-4A34-B3C5-7B71200D9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F6713D-1D96-48BA-83FB-4CAD9ADFCB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2975"/>
            <a:ext cx="4610100" cy="1323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ABA092-D288-4583-86E4-9AC142BE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" y="4867275"/>
            <a:ext cx="4371561" cy="1066800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Mapiranje</a:t>
            </a:r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javnih WC-a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247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A5D93F-A6A3-42EC-9C11-04416B35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05BDE1B4-A254-40A7-A144-F22FD17BB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863" cy="6857999"/>
          </a:xfr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AB0C5B08-DD02-4BE6-BEF0-E542F6E3185A}"/>
              </a:ext>
            </a:extLst>
          </p:cNvPr>
          <p:cNvSpPr/>
          <p:nvPr/>
        </p:nvSpPr>
        <p:spPr>
          <a:xfrm>
            <a:off x="2424704" y="205307"/>
            <a:ext cx="735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Nizozemsko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ministarstvo obrazovanja</a:t>
            </a:r>
            <a:endParaRPr lang="hr-H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084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BEBB8-6A3E-49F7-8B11-BB8B3D76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0EE2873-66AD-4492-B3D6-3A988CB66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439" cy="6386732"/>
          </a:xfrm>
        </p:spPr>
      </p:pic>
    </p:spTree>
    <p:extLst>
      <p:ext uri="{BB962C8B-B14F-4D97-AF65-F5344CB8AC3E}">
        <p14:creationId xmlns:p14="http://schemas.microsoft.com/office/powerpoint/2010/main" val="1906091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235F-E949-420C-BCB9-92F47CD2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F5DEEB8-7E2C-492F-8AB1-BEAA56E33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0"/>
            <a:ext cx="9862625" cy="6912484"/>
          </a:xfr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835EE568-ACFA-4713-AFFA-F7DD4DC8B695}"/>
              </a:ext>
            </a:extLst>
          </p:cNvPr>
          <p:cNvSpPr/>
          <p:nvPr/>
        </p:nvSpPr>
        <p:spPr>
          <a:xfrm>
            <a:off x="6443003" y="1578146"/>
            <a:ext cx="3151163" cy="3458088"/>
          </a:xfrm>
          <a:prstGeom prst="rect">
            <a:avLst/>
          </a:prstGeom>
          <a:solidFill>
            <a:srgbClr val="4472C4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847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AA1EE5-CED0-40EC-A799-5105C684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3490031-4CBE-4A55-895C-DED6B6413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828" cy="6752492"/>
          </a:xfr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625A04D-2B2E-4059-AA2F-24781F034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3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E67AED-0AC3-476A-B7A1-053E415B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F07AE46-493D-441D-A303-DC68C8797C78}"/>
              </a:ext>
            </a:extLst>
          </p:cNvPr>
          <p:cNvSpPr txBox="1"/>
          <p:nvPr/>
        </p:nvSpPr>
        <p:spPr>
          <a:xfrm>
            <a:off x="3588134" y="2985631"/>
            <a:ext cx="5015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Radovi učenika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801A0B33-614A-495E-AB20-D536689D2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177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6A4A4-8131-4EBA-8122-498B550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F77057-A643-4430-B1DA-B68A105E2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6DE41C9-CAE6-4D73-A98C-A6834235AA9B}"/>
              </a:ext>
            </a:extLst>
          </p:cNvPr>
          <p:cNvSpPr/>
          <p:nvPr/>
        </p:nvSpPr>
        <p:spPr>
          <a:xfrm>
            <a:off x="8475346" y="5515243"/>
            <a:ext cx="36186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Priredio: </a:t>
            </a:r>
          </a:p>
          <a:p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RATKO MEDAN, prof. mentor</a:t>
            </a:r>
          </a:p>
          <a:p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rmedan@geoskola.hr</a:t>
            </a:r>
          </a:p>
          <a:p>
            <a:r>
              <a:rPr lang="hr-HR" sz="2000" b="1" dirty="0">
                <a:solidFill>
                  <a:srgbClr val="C37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studeni 2017.</a:t>
            </a:r>
          </a:p>
        </p:txBody>
      </p:sp>
    </p:spTree>
    <p:extLst>
      <p:ext uri="{BB962C8B-B14F-4D97-AF65-F5344CB8AC3E}">
        <p14:creationId xmlns:p14="http://schemas.microsoft.com/office/powerpoint/2010/main" val="3433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D0FE3F-BE42-476B-BF09-DDC18D28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6FE34F-BECA-4169-9577-4CF47C288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Otvoreni podaci (osnovno o podacima,  razine otvorenosti, izvori…)  </a:t>
            </a:r>
          </a:p>
          <a:p>
            <a:r>
              <a:rPr lang="hr-HR" dirty="0"/>
              <a:t>Stanje otvorenih podataka –primjeri portala OD (Svijet, Europa i RH)</a:t>
            </a:r>
          </a:p>
          <a:p>
            <a:r>
              <a:rPr lang="hr-HR" dirty="0"/>
              <a:t>Primjeri rada s otvorenim podacima</a:t>
            </a:r>
          </a:p>
          <a:p>
            <a:r>
              <a:rPr lang="hr-HR" dirty="0"/>
              <a:t>QGIS – GIS </a:t>
            </a:r>
            <a:r>
              <a:rPr lang="hr-HR" dirty="0" err="1"/>
              <a:t>open</a:t>
            </a:r>
            <a:r>
              <a:rPr lang="hr-HR" dirty="0"/>
              <a:t> </a:t>
            </a:r>
            <a:r>
              <a:rPr lang="hr-HR" dirty="0" err="1"/>
              <a:t>source</a:t>
            </a:r>
            <a:r>
              <a:rPr lang="hr-HR" dirty="0"/>
              <a:t> (osnove)</a:t>
            </a:r>
          </a:p>
          <a:p>
            <a:r>
              <a:rPr lang="hr-HR" dirty="0"/>
              <a:t>Rad s otvorenim podacima</a:t>
            </a:r>
          </a:p>
          <a:p>
            <a:pPr lvl="1"/>
            <a:r>
              <a:rPr lang="hr-HR" dirty="0"/>
              <a:t>Preuzimanje podataka (Natural </a:t>
            </a:r>
            <a:r>
              <a:rPr lang="hr-HR" dirty="0" err="1"/>
              <a:t>Earth</a:t>
            </a:r>
            <a:r>
              <a:rPr lang="hr-HR" dirty="0"/>
              <a:t>, data.gov.hr, dana.zagreb.hr)</a:t>
            </a:r>
          </a:p>
          <a:p>
            <a:pPr lvl="1"/>
            <a:r>
              <a:rPr lang="hr-HR" dirty="0"/>
              <a:t>Obrada i analiza otvorenih podataka (</a:t>
            </a:r>
            <a:r>
              <a:rPr lang="hr-HR" dirty="0" err="1"/>
              <a:t>Batchgeo</a:t>
            </a:r>
            <a:r>
              <a:rPr lang="hr-HR" dirty="0"/>
              <a:t>, QGIS, QGIS/OSM)</a:t>
            </a:r>
          </a:p>
          <a:p>
            <a:pPr lvl="1"/>
            <a:r>
              <a:rPr lang="hr-HR" dirty="0"/>
              <a:t>Vizualizacija i grafički prikaz otvorenih podataka (QGIS)</a:t>
            </a:r>
          </a:p>
          <a:p>
            <a:pPr lvl="1"/>
            <a:r>
              <a:rPr lang="hr-HR" dirty="0"/>
              <a:t>Objava grafičkih prikaza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743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C92C6D-86D2-43C6-B79B-7D266BCA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E8478EC1-C0EA-41B7-820C-DAE6CB674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" y="0"/>
            <a:ext cx="12234144" cy="6858801"/>
          </a:xfrm>
        </p:spPr>
      </p:pic>
    </p:spTree>
    <p:extLst>
      <p:ext uri="{BB962C8B-B14F-4D97-AF65-F5344CB8AC3E}">
        <p14:creationId xmlns:p14="http://schemas.microsoft.com/office/powerpoint/2010/main" val="243179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40BE20-1246-488A-940B-F32EF88D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283BE3-08B2-4F44-A447-6DC0F6D9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F7AEB50-48F5-4FCD-A040-3F3F8A023352}"/>
              </a:ext>
            </a:extLst>
          </p:cNvPr>
          <p:cNvSpPr/>
          <p:nvPr/>
        </p:nvSpPr>
        <p:spPr>
          <a:xfrm>
            <a:off x="1032854" y="3018503"/>
            <a:ext cx="10588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podaci koji se mogu slobodno koristiti bez ograničenja, ponovno koristiti i podijeliti bilo s kime </a:t>
            </a:r>
          </a:p>
          <a:p>
            <a:pPr algn="ctr"/>
            <a:r>
              <a:rPr lang="hr-HR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uz uvjet imenovanja autora i dijeljen pod jednakim uvjetima.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7396FAF-1298-4116-9E8B-8E62AD9B3016}"/>
              </a:ext>
            </a:extLst>
          </p:cNvPr>
          <p:cNvSpPr/>
          <p:nvPr/>
        </p:nvSpPr>
        <p:spPr>
          <a:xfrm>
            <a:off x="3818237" y="2187506"/>
            <a:ext cx="5017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Otvoreni</a:t>
            </a:r>
            <a:r>
              <a:rPr lang="hr-HR" sz="4800" i="1" dirty="0">
                <a:solidFill>
                  <a:srgbClr val="333333"/>
                </a:solidFill>
                <a:latin typeface="Lora"/>
              </a:rPr>
              <a:t> </a:t>
            </a:r>
            <a:r>
              <a:rPr lang="hr-H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podaci 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329914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8E41E4-DCF5-423A-8DF3-2D33D6F6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E074C4-AB77-4943-BF2D-504113B6E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OP - podaci za </a:t>
            </a:r>
            <a:r>
              <a:rPr lang="hr-HR" b="1" dirty="0"/>
              <a:t>ponovnu uporabu </a:t>
            </a:r>
            <a:r>
              <a:rPr lang="hr-HR" dirty="0"/>
              <a:t>objavljeni na internetskim stranicama tijela javne vlasti ili portalima otvorenih podataka</a:t>
            </a:r>
          </a:p>
          <a:p>
            <a:r>
              <a:rPr lang="hr-HR" dirty="0"/>
              <a:t>U strojno čitljivom i otvorenom formatu (ne PDF)</a:t>
            </a:r>
          </a:p>
          <a:p>
            <a:r>
              <a:rPr lang="hr-HR" dirty="0"/>
              <a:t>Komercijalna ili nekomercijalna upotreba</a:t>
            </a:r>
          </a:p>
          <a:p>
            <a:r>
              <a:rPr lang="hr-HR" dirty="0"/>
              <a:t>Zakon o pravu na pristup informacijama, NN 25/13, 85/15</a:t>
            </a:r>
          </a:p>
          <a:p>
            <a:r>
              <a:rPr lang="pt-BR" dirty="0"/>
              <a:t>Direktiva o ponovnoj uporabi informacija 2003/98/EZ, 2013/97/EU</a:t>
            </a:r>
            <a:r>
              <a:rPr lang="hr-HR" dirty="0"/>
              <a:t> (PSI direktiva)</a:t>
            </a:r>
          </a:p>
          <a:p>
            <a:r>
              <a:rPr lang="hr-HR" dirty="0"/>
              <a:t>Otvorena dozvola</a:t>
            </a:r>
          </a:p>
          <a:p>
            <a:endParaRPr lang="hr-HR" dirty="0"/>
          </a:p>
        </p:txBody>
      </p:sp>
      <p:pic>
        <p:nvPicPr>
          <p:cNvPr id="4" name="Slika 3" descr="Slika na kojoj se prikazuje snimka zaslona&#10;&#10;Opis je generiran uz visoku pouzdanost">
            <a:extLst>
              <a:ext uri="{FF2B5EF4-FFF2-40B4-BE49-F238E27FC236}">
                <a16:creationId xmlns:a16="http://schemas.microsoft.com/office/drawing/2014/main" id="{78CDD6B6-EC32-4A1D-B42B-118A3C18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20" y="4950060"/>
            <a:ext cx="2205580" cy="9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nebo, zgrada, velik&#10;&#10;Opis je generiran uz vrlo visoku pouzdanost">
            <a:extLst>
              <a:ext uri="{FF2B5EF4-FFF2-40B4-BE49-F238E27FC236}">
                <a16:creationId xmlns:a16="http://schemas.microsoft.com/office/drawing/2014/main" id="{7EA430B3-D17D-4425-A11D-EEC1B8382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b="161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9EC0B55-65E2-4AB2-9B81-C71741874825}"/>
              </a:ext>
            </a:extLst>
          </p:cNvPr>
          <p:cNvSpPr txBox="1"/>
          <p:nvPr/>
        </p:nvSpPr>
        <p:spPr>
          <a:xfrm>
            <a:off x="7984222" y="1823774"/>
            <a:ext cx="4404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z="4400" dirty="0" err="1"/>
              <a:t>Interoperabilnost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53969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6378F-E719-4063-9EDE-072FEFCF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karta, tekst&#10;&#10;Opis je generiran uz vrlo visoku pouzdanost">
            <a:extLst>
              <a:ext uri="{FF2B5EF4-FFF2-40B4-BE49-F238E27FC236}">
                <a16:creationId xmlns:a16="http://schemas.microsoft.com/office/drawing/2014/main" id="{5ED1230B-EE40-447E-815B-4D7518981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5" y="0"/>
            <a:ext cx="11183816" cy="6858000"/>
          </a:xfrm>
        </p:spPr>
      </p:pic>
    </p:spTree>
    <p:extLst>
      <p:ext uri="{BB962C8B-B14F-4D97-AF65-F5344CB8AC3E}">
        <p14:creationId xmlns:p14="http://schemas.microsoft.com/office/powerpoint/2010/main" val="768133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13319</TotalTime>
  <Words>387</Words>
  <Application>Microsoft Office PowerPoint</Application>
  <PresentationFormat>Široki zaslon</PresentationFormat>
  <Paragraphs>65</Paragraphs>
  <Slides>37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Lora</vt:lpstr>
      <vt:lpstr>Open Sans</vt:lpstr>
      <vt:lpstr>Verdana</vt:lpstr>
      <vt:lpstr>Wingdings</vt:lpstr>
      <vt:lpstr>Tema sustava Office</vt:lpstr>
      <vt:lpstr>PowerPoint prezentacija</vt:lpstr>
      <vt:lpstr>PowerPoint prezentacija</vt:lpstr>
      <vt:lpstr>PowerPoint prezentacija</vt:lpstr>
      <vt:lpstr>Sadržaj</vt:lpstr>
      <vt:lpstr>PowerPoint prezentacija</vt:lpstr>
      <vt:lpstr>PowerPoint prezentacija</vt:lpstr>
      <vt:lpstr>Osnovno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5 zvjezdica otvorenih podataka</vt:lpstr>
      <vt:lpstr>PowerPoint prezentacija</vt:lpstr>
      <vt:lpstr>PowerPoint prezentacija</vt:lpstr>
      <vt:lpstr>PROMOCIJA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Mapiranje javnih WC-a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Ratko Medan</dc:creator>
  <cp:lastModifiedBy>Ratko Medan</cp:lastModifiedBy>
  <cp:revision>59</cp:revision>
  <dcterms:created xsi:type="dcterms:W3CDTF">2017-10-30T22:21:24Z</dcterms:created>
  <dcterms:modified xsi:type="dcterms:W3CDTF">2017-11-09T11:35:41Z</dcterms:modified>
</cp:coreProperties>
</file>