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0" r:id="rId3"/>
    <p:sldMasterId id="214748368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6858000" cx="12192000"/>
  <p:notesSz cx="6735750" cy="98663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slide" Target="slides/slide43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6" name="Shape 286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5" name="Shape 345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9" name="Shape 379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6" name="Shape 386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Shape 399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Shape 416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Shape 423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1" name="Shape 431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7" name="Shape 437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4" name="Shape 444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0" name="Shape 450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Shape 456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4" name="Shape 464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Shape 471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/>
          <p:nvPr>
            <p:ph idx="1" type="body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8" name="Shape 478"/>
          <p:cNvSpPr/>
          <p:nvPr>
            <p:ph idx="2" type="sldImg"/>
          </p:nvPr>
        </p:nvSpPr>
        <p:spPr>
          <a:xfrm>
            <a:off x="409575" y="1233488"/>
            <a:ext cx="5916613" cy="33289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1100">
                <a:latin typeface="Arial"/>
                <a:ea typeface="Arial"/>
                <a:cs typeface="Arial"/>
                <a:sym typeface="Arial"/>
              </a:rPr>
              <a:t>11.35 - 11.45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1100">
                <a:latin typeface="Arial"/>
                <a:ea typeface="Arial"/>
                <a:cs typeface="Arial"/>
                <a:sym typeface="Arial"/>
              </a:rPr>
              <a:t>10’</a:t>
            </a:r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74503" y="739972"/>
            <a:ext cx="5987400" cy="3699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73575" y="4686493"/>
            <a:ext cx="5388600" cy="443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hr-HR" sz="1100">
                <a:latin typeface="Arial"/>
                <a:ea typeface="Arial"/>
                <a:cs typeface="Arial"/>
                <a:sym typeface="Arial"/>
              </a:rPr>
              <a:t>didaktičko metodičke upute za primjenu u nastavi s inkluzijom</a:t>
            </a:r>
          </a:p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3815373" y="9371286"/>
            <a:ext cx="2918700" cy="4950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73577" y="4748163"/>
            <a:ext cx="5388600" cy="3885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409575" y="1233488"/>
            <a:ext cx="5916600" cy="3329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59489" cy="68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/>
          <p:nvPr>
            <p:ph type="ctrTitle"/>
          </p:nvPr>
        </p:nvSpPr>
        <p:spPr>
          <a:xfrm>
            <a:off x="2209800" y="4547937"/>
            <a:ext cx="9144000" cy="77478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8" name="Shape 18"/>
          <p:cNvSpPr txBox="1"/>
          <p:nvPr>
            <p:ph idx="1" type="subTitle"/>
          </p:nvPr>
        </p:nvSpPr>
        <p:spPr>
          <a:xfrm>
            <a:off x="2209800" y="5414796"/>
            <a:ext cx="9144000" cy="4325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11296609" y="621762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type="ctrTitle"/>
          </p:nvPr>
        </p:nvSpPr>
        <p:spPr>
          <a:xfrm>
            <a:off x="2209800" y="4547937"/>
            <a:ext cx="91440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2209800" y="5414796"/>
            <a:ext cx="9144000" cy="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90000"/>
              </a:lnSpc>
              <a:spcBef>
                <a:spcPts val="1100"/>
              </a:spcBef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Font typeface="Arial"/>
              <a:buNone/>
              <a:defRPr b="0" i="0" sz="32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55387" y="2210260"/>
            <a:ext cx="105156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65" y="5999747"/>
            <a:ext cx="1873500" cy="6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621631" y="48649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0147" y="659541"/>
            <a:ext cx="1719300" cy="225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>
            <p:ph type="title"/>
          </p:nvPr>
        </p:nvSpPr>
        <p:spPr>
          <a:xfrm>
            <a:off x="621631" y="48649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59488" cy="6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/>
          <p:nvPr>
            <p:ph type="title"/>
          </p:nvPr>
        </p:nvSpPr>
        <p:spPr>
          <a:xfrm>
            <a:off x="655387" y="1325521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100000"/>
              <a:buFont typeface="Arial"/>
              <a:buNone/>
              <a:defRPr b="0" i="0" sz="32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655387" y="2210260"/>
            <a:ext cx="10515600" cy="273375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ct val="1000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65" y="5999747"/>
            <a:ext cx="1871360" cy="613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381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839788" y="457200"/>
            <a:ext cx="3932400" cy="15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50" name="Shape 150"/>
          <p:cNvSpPr/>
          <p:nvPr>
            <p:ph idx="2" type="pic"/>
          </p:nvPr>
        </p:nvSpPr>
        <p:spPr>
          <a:xfrm>
            <a:off x="5183188" y="987425"/>
            <a:ext cx="61719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46875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53571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625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75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None/>
              <a:defRPr sz="1900"/>
            </a:lvl2pPr>
            <a:lvl3pPr indent="0" lvl="2" rtl="0">
              <a:spcBef>
                <a:spcPts val="0"/>
              </a:spcBef>
              <a:buNone/>
              <a:defRPr sz="1900"/>
            </a:lvl3pPr>
            <a:lvl4pPr indent="0" lvl="3" rtl="0">
              <a:spcBef>
                <a:spcPts val="0"/>
              </a:spcBef>
              <a:buNone/>
              <a:defRPr sz="1900"/>
            </a:lvl4pPr>
            <a:lvl5pPr indent="0" lvl="4" rtl="0">
              <a:spcBef>
                <a:spcPts val="0"/>
              </a:spcBef>
              <a:buNone/>
              <a:defRPr sz="1900"/>
            </a:lvl5pPr>
            <a:lvl6pPr indent="0" lvl="5" rtl="0">
              <a:spcBef>
                <a:spcPts val="0"/>
              </a:spcBef>
              <a:buNone/>
              <a:defRPr sz="1900"/>
            </a:lvl6pPr>
            <a:lvl7pPr indent="0" lvl="6" rtl="0">
              <a:spcBef>
                <a:spcPts val="0"/>
              </a:spcBef>
              <a:buNone/>
              <a:defRPr sz="1900"/>
            </a:lvl7pPr>
            <a:lvl8pPr indent="0" lvl="7" rtl="0">
              <a:spcBef>
                <a:spcPts val="0"/>
              </a:spcBef>
              <a:buNone/>
              <a:defRPr sz="1900"/>
            </a:lvl8pPr>
            <a:lvl9pPr indent="0" lvl="8" rtl="0">
              <a:spcBef>
                <a:spcPts val="0"/>
              </a:spcBef>
              <a:buNone/>
              <a:defRPr sz="1900"/>
            </a:lvl9pPr>
          </a:lstStyle>
          <a:p/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3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4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5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6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7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8_Title and Content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946953" y="639192"/>
            <a:ext cx="104067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Font typeface="Arial"/>
              <a:buNone/>
              <a:defRPr sz="1900"/>
            </a:lvl2pPr>
            <a:lvl3pPr indent="0" lvl="2" rtl="0">
              <a:spcBef>
                <a:spcPts val="0"/>
              </a:spcBef>
              <a:buFont typeface="Arial"/>
              <a:buNone/>
              <a:defRPr sz="1900"/>
            </a:lvl3pPr>
            <a:lvl4pPr indent="0" lvl="3" rtl="0">
              <a:spcBef>
                <a:spcPts val="0"/>
              </a:spcBef>
              <a:buFont typeface="Arial"/>
              <a:buNone/>
              <a:defRPr sz="1900"/>
            </a:lvl4pPr>
            <a:lvl5pPr indent="0" lvl="4" rtl="0">
              <a:spcBef>
                <a:spcPts val="0"/>
              </a:spcBef>
              <a:buFont typeface="Arial"/>
              <a:buNone/>
              <a:defRPr sz="1900"/>
            </a:lvl5pPr>
            <a:lvl6pPr indent="0" lvl="5" rtl="0">
              <a:spcBef>
                <a:spcPts val="0"/>
              </a:spcBef>
              <a:buFont typeface="Arial"/>
              <a:buNone/>
              <a:defRPr sz="1900"/>
            </a:lvl6pPr>
            <a:lvl7pPr indent="0" lvl="6" rtl="0">
              <a:spcBef>
                <a:spcPts val="0"/>
              </a:spcBef>
              <a:buFont typeface="Arial"/>
              <a:buNone/>
              <a:defRPr sz="1900"/>
            </a:lvl7pPr>
            <a:lvl8pPr indent="0" lvl="7" rtl="0">
              <a:spcBef>
                <a:spcPts val="0"/>
              </a:spcBef>
              <a:buFont typeface="Arial"/>
              <a:buNone/>
              <a:defRPr sz="1900"/>
            </a:lvl8pPr>
            <a:lvl9pPr indent="0" lvl="8" rtl="0">
              <a:spcBef>
                <a:spcPts val="0"/>
              </a:spcBef>
              <a:buFont typeface="Arial"/>
              <a:buNone/>
              <a:defRPr sz="1900"/>
            </a:lvl9pPr>
          </a:lstStyle>
          <a:p/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946953" y="1825626"/>
            <a:ext cx="10406700" cy="42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143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635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hr-HR" sz="1700">
                <a:solidFill>
                  <a:schemeClr val="dk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pe 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59489" cy="68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/>
          <p:nvPr>
            <p:ph type="title"/>
          </p:nvPr>
        </p:nvSpPr>
        <p:spPr>
          <a:xfrm>
            <a:off x="621631" y="48649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pic>
        <p:nvPicPr>
          <p:cNvPr id="34" name="Shape 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0147" y="659541"/>
            <a:ext cx="1718080" cy="224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59489" cy="684599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>
            <p:ph type="title"/>
          </p:nvPr>
        </p:nvSpPr>
        <p:spPr>
          <a:xfrm>
            <a:off x="621631" y="48649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hr-HR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32.xml"/><Relationship Id="rId6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3409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buSzPct val="78947"/>
              <a:buNone/>
              <a:defRPr sz="1900"/>
            </a:lvl2pPr>
            <a:lvl3pPr indent="0" lvl="2" rtl="0">
              <a:spcBef>
                <a:spcPts val="0"/>
              </a:spcBef>
              <a:buSzPct val="78947"/>
              <a:buNone/>
              <a:defRPr sz="1900"/>
            </a:lvl3pPr>
            <a:lvl4pPr indent="0" lvl="3" rtl="0">
              <a:spcBef>
                <a:spcPts val="0"/>
              </a:spcBef>
              <a:buSzPct val="78947"/>
              <a:buNone/>
              <a:defRPr sz="1900"/>
            </a:lvl4pPr>
            <a:lvl5pPr indent="0" lvl="4" rtl="0">
              <a:spcBef>
                <a:spcPts val="0"/>
              </a:spcBef>
              <a:buSzPct val="78947"/>
              <a:buNone/>
              <a:defRPr sz="1900"/>
            </a:lvl5pPr>
            <a:lvl6pPr indent="0" lvl="5" rtl="0">
              <a:spcBef>
                <a:spcPts val="0"/>
              </a:spcBef>
              <a:buSzPct val="78947"/>
              <a:buNone/>
              <a:defRPr sz="1900"/>
            </a:lvl6pPr>
            <a:lvl7pPr indent="0" lvl="6" rtl="0">
              <a:spcBef>
                <a:spcPts val="0"/>
              </a:spcBef>
              <a:buSzPct val="78947"/>
              <a:buNone/>
              <a:defRPr sz="1900"/>
            </a:lvl7pPr>
            <a:lvl8pPr indent="0" lvl="7" rtl="0">
              <a:spcBef>
                <a:spcPts val="0"/>
              </a:spcBef>
              <a:buSzPct val="78947"/>
              <a:buNone/>
              <a:defRPr sz="1900"/>
            </a:lvl8pPr>
            <a:lvl9pPr indent="0" lvl="8" rtl="0">
              <a:spcBef>
                <a:spcPts val="0"/>
              </a:spcBef>
              <a:buSzPct val="78947"/>
              <a:buNone/>
              <a:defRPr sz="1900"/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50800" lvl="0" marL="241300" marR="0" rtl="0" algn="l">
              <a:lnSpc>
                <a:spcPct val="90000"/>
              </a:lnSpc>
              <a:spcBef>
                <a:spcPts val="11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698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55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12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701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273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845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417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989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ct val="1250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buSzPct val="1250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SzPct val="78947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hr-HR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edutorij.e-skole.hr/share/page/dos-eskole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scenariji-poucavanja.e-skole.hr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s://github.com/bakerframework/baker/wiki/hpub-specification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edutorij.e-skole.hr/share/page/dos-eskole" TargetMode="External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boardthing.com/main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://www.superteachertools.us/spinner/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helpdesk@carnet.hr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idx="1" type="subTitle"/>
          </p:nvPr>
        </p:nvSpPr>
        <p:spPr>
          <a:xfrm>
            <a:off x="8592175" y="4079000"/>
            <a:ext cx="3396300" cy="18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Renata Ivanković</a:t>
            </a:r>
            <a:r>
              <a:rPr b="0" i="0" lang="hr-H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CARNet</a:t>
            </a:r>
          </a:p>
          <a:p>
            <a:pPr indent="-12700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Maja Quien</a:t>
            </a:r>
            <a:r>
              <a:rPr b="0" i="0" lang="hr-HR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CARNet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Boris Brdarić, CARNet</a:t>
            </a:r>
          </a:p>
          <a:p>
            <a:pPr lv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/>
              <a:t>Daria Jandrečić, CARNet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909943" y="6137252"/>
            <a:ext cx="707857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hr-HR" sz="1800">
                <a:solidFill>
                  <a:schemeClr val="lt1"/>
                </a:solidFill>
              </a:rPr>
              <a:t>Radionica, CUC 2017, Dubrovnik 8.11.2017.</a:t>
            </a:r>
          </a:p>
        </p:txBody>
      </p:sp>
      <p:sp>
        <p:nvSpPr>
          <p:cNvPr id="201" name="Shape 201"/>
          <p:cNvSpPr txBox="1"/>
          <p:nvPr>
            <p:ph type="ctrTitle"/>
          </p:nvPr>
        </p:nvSpPr>
        <p:spPr>
          <a:xfrm>
            <a:off x="5507450" y="2129000"/>
            <a:ext cx="6480900" cy="16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 sz="3600"/>
              <a:t>Suvremena nastava uz scenarije poučavanja i digitalne obrazovne sadržaje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655386" y="915213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Digitalni obrazovni sadržaji (DOS) na p</a:t>
            </a:r>
            <a:r>
              <a:rPr b="1" lang="hr-HR" sz="2880"/>
              <a:t>rojektu </a:t>
            </a: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e-Škol</a:t>
            </a:r>
            <a:r>
              <a:rPr b="1" lang="hr-HR" sz="2880"/>
              <a:t>e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55386" y="1969477"/>
            <a:ext cx="5484157" cy="35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Otvoreni 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digitalni obrazovni sadržaji za: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Matematiku, Fiziku, Biologiju i Kemiju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7. i 8. razred osnovne škole </a:t>
            </a:r>
          </a:p>
          <a:p>
            <a: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Calibri"/>
              <a:buAutoNum type="arabicPeriod"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1. i 2. razred gimnazije (opći program)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b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263" name="Shape 263"/>
          <p:cNvSpPr txBox="1"/>
          <p:nvPr/>
        </p:nvSpPr>
        <p:spPr>
          <a:xfrm>
            <a:off x="6946760" y="1969476"/>
            <a:ext cx="4844906" cy="3572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Za </a:t>
            </a:r>
            <a:r>
              <a:rPr b="0" i="0" lang="hr-HR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cjelokupni nastavni plan i program 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za predmet/razred </a:t>
            </a:r>
            <a:b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(za 70/140 sati godišnje) 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+ aktivnosti za </a:t>
            </a:r>
            <a:r>
              <a:rPr b="0" i="0" lang="hr-HR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samostalan rad učenika.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Dostupan </a:t>
            </a:r>
            <a:r>
              <a:rPr b="0" i="0" lang="hr-HR" sz="20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online, offline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, na mobilnim i desktop uređajima.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55387" y="1325521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Namjena DOS-a na e-Školama..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55387" y="2526783"/>
            <a:ext cx="10515600" cy="27337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397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I. DOS je </a:t>
            </a:r>
            <a:r>
              <a:rPr b="0" i="0" lang="hr-HR" sz="22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namijenjen učenicima za učenje</a:t>
            </a:r>
            <a:r>
              <a:rPr b="0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, procjenu znanja i korištenje na nastavnom satu, ali i samostalno učenje i rad kod kuće..  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II. S pripadajućim </a:t>
            </a:r>
            <a:r>
              <a:rPr b="0" i="0" lang="hr-HR" sz="2200" u="none" cap="none" strike="noStrike">
                <a:solidFill>
                  <a:srgbClr val="2E75B5"/>
                </a:solidFill>
                <a:latin typeface="Arial"/>
                <a:ea typeface="Arial"/>
                <a:cs typeface="Arial"/>
                <a:sym typeface="Arial"/>
              </a:rPr>
              <a:t>Priručnikom za nastavnike</a:t>
            </a:r>
            <a:r>
              <a:rPr b="0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nastavnicima za primjenu u nastavi.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-163774" y="754939"/>
            <a:ext cx="6455391" cy="5052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E3"/>
              </a:buClr>
              <a:buSzPct val="100000"/>
              <a:buFont typeface="Arial"/>
              <a:buNone/>
            </a:pPr>
            <a:r>
              <a:rPr b="1" i="0" lang="hr-HR" sz="22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Optimizira prednosti digitalnih tehnologija:</a:t>
            </a:r>
          </a:p>
          <a:p>
            <a:pPr indent="-1270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1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interaktivnost, multimedijalnost, nelinearnost, </a:t>
            </a:r>
            <a:br>
              <a:rPr b="1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modularnost i prilagodljivost</a:t>
            </a:r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9090"/>
              <a:buFont typeface="Arial"/>
              <a:buNone/>
            </a:pPr>
            <a:br>
              <a:rPr b="0" i="0" lang="hr-HR" sz="22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hr-HR" sz="2200" u="none" cap="none" strike="noStrike">
                <a:latin typeface="Arial"/>
                <a:ea typeface="Arial"/>
                <a:cs typeface="Arial"/>
                <a:sym typeface="Arial"/>
              </a:rPr>
              <a:t>Cjeloviti DOS </a:t>
            </a:r>
            <a:r>
              <a:rPr lang="hr-HR" sz="3600">
                <a:highlight>
                  <a:srgbClr val="FFFFFF"/>
                </a:highlight>
              </a:rPr>
              <a:t>›</a:t>
            </a:r>
            <a:r>
              <a:rPr b="0" i="0" lang="hr-HR" sz="2200" u="none" cap="none" strike="noStrike">
                <a:latin typeface="Arial"/>
                <a:ea typeface="Arial"/>
                <a:cs typeface="Arial"/>
                <a:sym typeface="Arial"/>
              </a:rPr>
              <a:t> Modul </a:t>
            </a:r>
            <a:r>
              <a:rPr lang="hr-HR" sz="3600">
                <a:highlight>
                  <a:srgbClr val="FFFFFF"/>
                </a:highlight>
              </a:rPr>
              <a:t>›</a:t>
            </a:r>
            <a:r>
              <a:rPr b="0" i="0" lang="hr-HR" sz="2200" u="none" cap="none" strike="noStrike">
                <a:latin typeface="Arial"/>
                <a:ea typeface="Arial"/>
                <a:cs typeface="Arial"/>
                <a:sym typeface="Arial"/>
              </a:rPr>
              <a:t> Jedinica DOS-a</a:t>
            </a:r>
          </a:p>
          <a:p>
            <a:pPr indent="-1270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ct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Moduli iskoristivi zasebno ili cjelovito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8731" l="24474" r="25263" t="12322"/>
          <a:stretch/>
        </p:blipFill>
        <p:spPr>
          <a:xfrm>
            <a:off x="6063916" y="-74428"/>
            <a:ext cx="6079060" cy="692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679162" y="10837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hr-HR" sz="2880"/>
              <a:t>Slijedi suvremena odgojno-obrazovna načela:</a:t>
            </a:r>
          </a:p>
        </p:txBody>
      </p:sp>
      <p:sp>
        <p:nvSpPr>
          <p:cNvPr id="282" name="Shape 282"/>
          <p:cNvSpPr txBox="1"/>
          <p:nvPr>
            <p:ph idx="4294967295" type="body"/>
          </p:nvPr>
        </p:nvSpPr>
        <p:spPr>
          <a:xfrm>
            <a:off x="6184100" y="1611725"/>
            <a:ext cx="51816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hr-HR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Zanimljivost kao osnova pozitivne motivacije</a:t>
            </a:r>
          </a:p>
          <a:p>
            <a:pPr indent="-342900" lvl="0" marL="3429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hr-HR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Vertikalna i horizontalna povezanost s drugim sadržajima, predmetima, međupredmetnim temama, generičkim kompetencijama, modulima</a:t>
            </a:r>
          </a:p>
          <a:p>
            <a:pPr indent="-342900" lvl="0" marL="3429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hr-HR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Odgovarajući omjer širine i dubine znanja i vještine</a:t>
            </a:r>
          </a:p>
          <a:p>
            <a:pPr indent="-342900" lvl="0" marL="342900" rtl="0">
              <a:spcBef>
                <a:spcPts val="0"/>
              </a:spcBef>
              <a:buClr>
                <a:srgbClr val="009FE3"/>
              </a:buClr>
              <a:buSzPct val="100000"/>
            </a:pPr>
            <a:r>
              <a:rPr lang="hr-HR" sz="2000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Poticanje inkluzije i uvažavanje različitosti</a:t>
            </a:r>
          </a:p>
        </p:txBody>
      </p:sp>
      <p:sp>
        <p:nvSpPr>
          <p:cNvPr id="283" name="Shape 283"/>
          <p:cNvSpPr txBox="1"/>
          <p:nvPr>
            <p:ph idx="4294967295" type="body"/>
          </p:nvPr>
        </p:nvSpPr>
        <p:spPr>
          <a:xfrm>
            <a:off x="597000" y="1742450"/>
            <a:ext cx="5181600" cy="435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3429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hr-HR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Poticanje cjelovitog razvoja i dobrobiti učenika</a:t>
            </a:r>
          </a:p>
          <a:p>
            <a:pPr indent="-342900" lvl="0" marL="342900" rtl="0">
              <a:spcBef>
                <a:spcPts val="0"/>
              </a:spcBef>
              <a:buClr>
                <a:srgbClr val="009FE3"/>
              </a:buClr>
              <a:buSzPct val="100000"/>
            </a:pPr>
            <a:r>
              <a:rPr lang="hr-HR" sz="2000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Povezanost sa životnim iskustvima, očekivanjima i usvojenim znanjima</a:t>
            </a:r>
          </a:p>
          <a:p>
            <a:pPr indent="-342900" lvl="0" marL="342900" rtl="0">
              <a:spcBef>
                <a:spcPts val="0"/>
              </a:spcBef>
              <a:buClr>
                <a:srgbClr val="009FE3"/>
              </a:buClr>
              <a:buSzPct val="100000"/>
            </a:pPr>
            <a:r>
              <a:rPr lang="hr-HR" sz="2000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Aktivna uloga učenika u učenju</a:t>
            </a:r>
          </a:p>
          <a:p>
            <a:pPr indent="-342900" lvl="0" marL="342900" rtl="0">
              <a:spcBef>
                <a:spcPts val="0"/>
              </a:spcBef>
              <a:buClr>
                <a:srgbClr val="888888"/>
              </a:buClr>
              <a:buSzPct val="100000"/>
            </a:pPr>
            <a:r>
              <a:rPr lang="hr-HR"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Izbornost i individualizacija</a:t>
            </a:r>
          </a:p>
          <a:p>
            <a:pPr indent="-342900" lvl="0" marL="342900" rtl="0">
              <a:spcBef>
                <a:spcPts val="0"/>
              </a:spcBef>
              <a:buClr>
                <a:srgbClr val="009FE3"/>
              </a:buClr>
              <a:buSzPct val="100000"/>
            </a:pPr>
            <a:r>
              <a:rPr lang="hr-HR" sz="2000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Usmjerenost prema suradnji</a:t>
            </a:r>
          </a:p>
          <a:p>
            <a:pPr indent="-342900" lvl="0" marL="342900" rtl="0">
              <a:spcBef>
                <a:spcPts val="0"/>
              </a:spcBef>
              <a:buClr>
                <a:srgbClr val="7F7F7F"/>
              </a:buClr>
              <a:buSzPct val="100000"/>
            </a:pPr>
            <a:r>
              <a:rPr lang="hr-H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Relevantnost za sadašnji život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655387" y="1008998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Kroz aktivnosti, pokuse i istraživačke zadatke…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655387" y="2023069"/>
            <a:ext cx="11090299" cy="3049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397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1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Promiče suvremene nastavne metode i postupke: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rješavanje problema, istraživačka i projektna nastava, suradničko učenje, razvoj kritičkog mišljenja, razvoj generičkih kompetencija</a:t>
            </a:r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1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Potiče složene oblike mišljenja i primjene naučenog.</a:t>
            </a:r>
            <a:r>
              <a:rPr b="0" i="0" lang="hr-HR" sz="2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Razvoj opažanja i mjerenja varijabli kod učenika, poticanje razvoja prirodoznanstvenog pristupa. </a:t>
            </a:r>
          </a:p>
          <a:p>
            <a:pPr indent="-15240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9334" l="0" r="-132" t="8921"/>
          <a:stretch/>
        </p:blipFill>
        <p:spPr>
          <a:xfrm>
            <a:off x="0" y="1"/>
            <a:ext cx="12110378" cy="6847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8681" y="0"/>
            <a:ext cx="11178002" cy="701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655387" y="1325521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Priručnik za nastavnike</a:t>
            </a:r>
            <a:r>
              <a:rPr b="0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 (uz DOS – cjeloviti i uz module)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55386" y="2210259"/>
            <a:ext cx="10754141" cy="3135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Metodološki priručnik - </a:t>
            </a:r>
            <a:r>
              <a:rPr b="0" i="0" lang="hr-HR" sz="20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proširena cjelovita metodička priprema usmjerena na primjenu DOS-a 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u odgojno-obrazovnom procesu.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9FE3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Težište na promicanje suvremenih nastavnih metoda, na strategije i pristupe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kao što su rješavanje problema, istraživačka i projektna nastava i suradničko učenje te razvoj kritičkog mišljenja i aktivno sudjelovanje učenika u odgojno-obrazovnom procesu.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Daje smjernice i sadržaje za </a:t>
            </a:r>
            <a:r>
              <a:rPr b="0" i="0" lang="hr-HR" sz="20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rad s učenicima s posebnim odgojno-obrazovnim potrebama.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655387" y="962105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Inkluzija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655387" y="1307590"/>
            <a:ext cx="10515600" cy="18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just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1" i="1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Inkluzivni odgoj i obrazovanje </a:t>
            </a:r>
            <a:r>
              <a:rPr b="0" i="1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(uključivi odgoj i obrazovanje, inkluzija) podrazumijeva uvažavanje različitosti i specifičnosti svakog pojedinca kroz odgoj i obrazovanje koji odgovara na različite odgojno-obrazovne potrebe sve djece i svih učenika, a temelji se na uključivanju i ravnopravnom sudjelovanju svih u odgojno-obrazovnom procesu.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4091353" y="5311634"/>
            <a:ext cx="7736125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0" i="0" lang="hr-HR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*definicija preuzeta i prilagođena iz Prijedloga okvira za poticanje i prilagodbu iskustava učenja te vrednovanje postignuća djece i učenika s teškoćama, 2016.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545909" y="3344172"/>
            <a:ext cx="5199797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hr-HR" sz="2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Daroviti učenici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aktivnosti </a:t>
            </a:r>
            <a:r>
              <a:rPr lang="hr-HR" sz="1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Za znatiželjne </a:t>
            </a: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materijalima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009FE3"/>
              </a:buClr>
              <a:buSzPct val="100000"/>
              <a:buFont typeface="Arial"/>
              <a:buChar char="•"/>
            </a:pPr>
            <a:r>
              <a:rPr lang="hr-HR" sz="1900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specifične upute i smjernice </a:t>
            </a: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Priručniku za nastavnike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6040215" y="3259904"/>
            <a:ext cx="5928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hr-HR" sz="2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Učenici s teškoćama 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0"/>
              </a:spcBef>
              <a:buClr>
                <a:srgbClr val="7F7F7F"/>
              </a:buClr>
              <a:buSzPct val="100000"/>
              <a:buFont typeface="Arial"/>
              <a:buChar char="•"/>
            </a:pP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mogućnosti </a:t>
            </a:r>
            <a:r>
              <a:rPr lang="hr-HR" sz="1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inkluzivnih prikaza i individualne prilagodbe pristupačnosti </a:t>
            </a: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materijalima</a:t>
            </a:r>
          </a:p>
          <a:p>
            <a:pPr indent="-342900" lvl="0" marL="342900" marR="0" rtl="0" algn="l">
              <a:spcBef>
                <a:spcPts val="0"/>
              </a:spcBef>
              <a:buClr>
                <a:srgbClr val="00B0F0"/>
              </a:buClr>
              <a:buSzPct val="100000"/>
              <a:buFont typeface="Arial"/>
              <a:buChar char="•"/>
            </a:pPr>
            <a:r>
              <a:rPr lang="hr-HR" sz="19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specifične upute i smjernice </a:t>
            </a:r>
            <a:r>
              <a:rPr lang="hr-HR" sz="19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 Priručniku za   nastavnike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Shape 319"/>
          <p:cNvPicPr preferRelativeResize="0"/>
          <p:nvPr/>
        </p:nvPicPr>
        <p:blipFill rotWithShape="1">
          <a:blip r:embed="rId3">
            <a:alphaModFix/>
          </a:blip>
          <a:srcRect b="9036" l="0" r="709" t="8827"/>
          <a:stretch/>
        </p:blipFill>
        <p:spPr>
          <a:xfrm>
            <a:off x="0" y="0"/>
            <a:ext cx="12094464" cy="6844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55387" y="9451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U sljedećih 135 minuta čeka </a:t>
            </a:r>
            <a:r>
              <a:rPr lang="hr-HR"/>
              <a:t>nas</a:t>
            </a:r>
            <a:r>
              <a:rPr lang="hr-HR"/>
              <a:t>: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55375" y="1911550"/>
            <a:ext cx="10515600" cy="3617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/>
              <a:t>45’ Upoznavanje s konceptom DOS-a i SP-a, njihovim tehničkim karakteristikama</a:t>
            </a:r>
          </a:p>
          <a:p>
            <a:pPr lvl="0">
              <a:spcBef>
                <a:spcPts val="0"/>
              </a:spcBef>
              <a:buNone/>
            </a:pPr>
            <a:r>
              <a:rPr lang="hr-HR"/>
              <a:t>45’ Grupni rad: Priprema nastavnog sata/aktivnosti uz korištenje DOS-a i SP-a</a:t>
            </a:r>
          </a:p>
          <a:p>
            <a:pPr lvl="0" rtl="0" algn="ctr">
              <a:spcBef>
                <a:spcPts val="0"/>
              </a:spcBef>
              <a:buNone/>
            </a:pPr>
            <a:br>
              <a:rPr lang="hr-HR">
                <a:solidFill>
                  <a:srgbClr val="6D9EEB"/>
                </a:solidFill>
              </a:rPr>
            </a:br>
            <a:r>
              <a:rPr lang="hr-HR">
                <a:solidFill>
                  <a:srgbClr val="00B0F0"/>
                </a:solidFill>
              </a:rPr>
              <a:t>Pauza za ručak</a:t>
            </a:r>
          </a:p>
          <a:p>
            <a:pPr lvl="0" algn="ctr">
              <a:spcBef>
                <a:spcPts val="0"/>
              </a:spcBef>
              <a:buNone/>
            </a:pPr>
            <a:r>
              <a:rPr lang="hr-HR"/>
              <a:t>(tko se vrati, ima dužu pauzu prije iduće sesije :D )</a:t>
            </a:r>
          </a:p>
          <a:p>
            <a:pPr lvl="0">
              <a:spcBef>
                <a:spcPts val="0"/>
              </a:spcBef>
              <a:buNone/>
            </a:pPr>
            <a:br>
              <a:rPr lang="hr-HR"/>
            </a:br>
            <a:r>
              <a:rPr lang="hr-HR"/>
              <a:t>45’ Razmjena iskustava i izlaganje rezultata grupnog rada</a:t>
            </a:r>
          </a:p>
          <a:p>
            <a:pPr lvl="0">
              <a:spcBef>
                <a:spcPts val="0"/>
              </a:spcBef>
              <a:buNone/>
            </a:pPr>
            <a:r>
              <a:rPr i="1" lang="hr-HR">
                <a:solidFill>
                  <a:srgbClr val="00B0F0"/>
                </a:solidFill>
              </a:rPr>
              <a:t>45’ Slobodno vrijeme, radionica je gotova!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Shape 324"/>
          <p:cNvPicPr preferRelativeResize="0"/>
          <p:nvPr/>
        </p:nvPicPr>
        <p:blipFill rotWithShape="1">
          <a:blip r:embed="rId3">
            <a:alphaModFix/>
          </a:blip>
          <a:srcRect b="9177" l="0" r="-297" t="8267"/>
          <a:stretch/>
        </p:blipFill>
        <p:spPr>
          <a:xfrm>
            <a:off x="0" y="-70829"/>
            <a:ext cx="12094464" cy="6917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type="title"/>
          </p:nvPr>
        </p:nvSpPr>
        <p:spPr>
          <a:xfrm>
            <a:off x="655387" y="875144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415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100000"/>
              <a:buFont typeface="Arial"/>
              <a:buNone/>
            </a:pPr>
            <a:r>
              <a:rPr b="1" i="0" lang="hr-HR" sz="290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Pristupačnost</a:t>
            </a:r>
          </a:p>
        </p:txBody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55387" y="3103049"/>
            <a:ext cx="5322300" cy="2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065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Prilagodba za korisnike s oštećenjem: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vida, 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sluha, 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jezično-govorne komunikacije, 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•"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za specifične teškoće učenja </a:t>
            </a:r>
          </a:p>
          <a:p>
            <a:pPr indent="-342900" lvl="0" marL="342900" marR="0" rtl="0" algn="just">
              <a:lnSpc>
                <a:spcPct val="90000"/>
              </a:lnSpc>
              <a:spcBef>
                <a:spcPts val="600"/>
              </a:spcBef>
              <a:buClr>
                <a:srgbClr val="888888"/>
              </a:buClr>
              <a:buSzPct val="100000"/>
              <a:buFont typeface="Arial"/>
              <a:buChar char="•"/>
            </a:pPr>
            <a:r>
              <a:rPr b="0" i="0" lang="hr-HR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za motoričke poremećaje.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6743338" y="3026849"/>
            <a:ext cx="4631700" cy="31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7475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97368"/>
              <a:buFont typeface="Arial"/>
              <a:buNone/>
            </a:pPr>
            <a:r>
              <a:rPr lang="hr-HR" sz="18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Tehnička izvedba materijala osigurava da principi pristupačnosti budu poštovani.</a:t>
            </a:r>
          </a:p>
          <a:p>
            <a:pPr indent="-117475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185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97368"/>
              <a:buFont typeface="Arial"/>
              <a:buNone/>
            </a:pPr>
            <a:r>
              <a:rPr lang="hr-HR" sz="18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Sadržaji trebaju biti pristupačni za korištenje pomoću asistivnih tehnologija.</a:t>
            </a:r>
          </a:p>
          <a:p>
            <a:pPr indent="-117475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185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7475" lvl="0" marL="0" marR="0" rtl="0" algn="l">
              <a:lnSpc>
                <a:spcPct val="80000"/>
              </a:lnSpc>
              <a:spcBef>
                <a:spcPts val="1000"/>
              </a:spcBef>
              <a:buClr>
                <a:srgbClr val="888888"/>
              </a:buClr>
              <a:buSzPct val="97368"/>
              <a:buFont typeface="Arial"/>
              <a:buNone/>
            </a:pPr>
            <a:r>
              <a:rPr lang="hr-HR" sz="185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Stručnjak sa strane dobavljača + tehnička provjera stručnjaka za pristupačnost kod tehničke recenzije materijala.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655387" y="1637731"/>
            <a:ext cx="1071967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buSzPct val="25000"/>
              <a:buNone/>
            </a:pPr>
            <a:r>
              <a:rPr b="1" i="1" lang="hr-H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E-pristupačnost</a:t>
            </a:r>
            <a:r>
              <a:rPr i="1" lang="hr-H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je nadilaženje prepreka i poteškoća na koje osobe nailaze kada pokušavaju pristupiti proizvodima i uslugama koji se zasnivaju na informacijskim i komunikacijskim tehnologijama </a:t>
            </a:r>
            <a:r>
              <a:rPr lang="hr-HR" sz="2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(Europska komisija, 2005.)</a:t>
            </a:r>
          </a:p>
          <a:p>
            <a:pPr indent="0" lvl="0" marL="0" marR="0" rtl="0" algn="just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 rotWithShape="1">
          <a:blip r:embed="rId3">
            <a:alphaModFix/>
          </a:blip>
          <a:srcRect b="8617" l="0" r="-186" t="8547"/>
          <a:stretch/>
        </p:blipFill>
        <p:spPr>
          <a:xfrm>
            <a:off x="928048" y="-27081"/>
            <a:ext cx="10325761" cy="6874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ape 342"/>
          <p:cNvPicPr preferRelativeResize="0"/>
          <p:nvPr/>
        </p:nvPicPr>
        <p:blipFill rotWithShape="1">
          <a:blip r:embed="rId3">
            <a:alphaModFix/>
          </a:blip>
          <a:srcRect b="8477" l="0" r="150" t="8547"/>
          <a:stretch/>
        </p:blipFill>
        <p:spPr>
          <a:xfrm>
            <a:off x="934077" y="-1"/>
            <a:ext cx="10233386" cy="6847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type="title"/>
          </p:nvPr>
        </p:nvSpPr>
        <p:spPr>
          <a:xfrm>
            <a:off x="655387" y="817737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  <a:latin typeface="Arial"/>
                <a:ea typeface="Arial"/>
                <a:cs typeface="Arial"/>
                <a:sym typeface="Arial"/>
              </a:rPr>
              <a:t>Otvoreni digitalni obrazovni sadržaji</a:t>
            </a:r>
          </a:p>
        </p:txBody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1070787" y="1604714"/>
            <a:ext cx="10515600" cy="37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br>
              <a:rPr lang="hr-HR"/>
            </a:br>
          </a:p>
          <a:p>
            <a:pPr indent="-1270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Imenovanje – Nekomercijalno – Dijeli pod istim uvjetima</a:t>
            </a:r>
            <a:br>
              <a:rPr lang="hr-HR"/>
            </a:br>
          </a:p>
          <a:p>
            <a:pPr indent="-127000" lvl="0" marL="0" marR="0" rtl="0" algn="just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Ova licenca dopušta drugima da remiksiraju, mijenjaju i prerađuju Vaše djelo u nekomercijalne svrhe, pod uvjetom da Vas navedu kao autora izvornog djela i licenciraju svoja djela nastala na bazi Vašeg pod istim uvjetima.</a:t>
            </a: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569" y="1770185"/>
            <a:ext cx="4511426" cy="158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type="title"/>
          </p:nvPr>
        </p:nvSpPr>
        <p:spPr>
          <a:xfrm>
            <a:off x="655387" y="985552"/>
            <a:ext cx="10515600" cy="5281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182880" lvl="0" marL="0" marR="0" rtl="0" algn="l">
              <a:lnSpc>
                <a:spcPct val="90000"/>
              </a:lnSpc>
              <a:spcBef>
                <a:spcPts val="0"/>
              </a:spcBef>
              <a:buClr>
                <a:srgbClr val="009FE3"/>
              </a:buClr>
              <a:buSzPct val="99310"/>
              <a:buFont typeface="Arial"/>
              <a:buNone/>
            </a:pPr>
            <a:r>
              <a:rPr b="1" i="0" lang="hr-HR" sz="2880" u="none" cap="none" strike="noStrike">
                <a:solidFill>
                  <a:srgbClr val="009FE3"/>
                </a:solidFill>
              </a:rPr>
              <a:t>Izrađeni DOS-evi</a:t>
            </a:r>
          </a:p>
        </p:txBody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887399" y="1974026"/>
            <a:ext cx="9812446" cy="3232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2700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Prvi moduli na Edutoriju objavljeni su s početkom šk. godine.</a:t>
            </a:r>
          </a:p>
          <a:p>
            <a:pPr indent="-127000" lvl="0" marL="0" marR="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Preostali moduli objavljivat će se u fazama u skladu s nastavnim planom i programom, kako bi ih nastavnici i učenici mogli koristiti u radu tijekom cijele školske godine.</a:t>
            </a:r>
          </a:p>
          <a:p>
            <a:pPr indent="-12700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2700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None/>
            </a:pPr>
            <a:r>
              <a:rPr b="0" i="0" lang="hr-HR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https://edutorij.e-skole.hr/share/page/dos-eskole</a:t>
            </a:r>
            <a:r>
              <a:rPr b="0" i="0" lang="hr-HR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ctrTitle"/>
          </p:nvPr>
        </p:nvSpPr>
        <p:spPr>
          <a:xfrm>
            <a:off x="5236055" y="3894525"/>
            <a:ext cx="67524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 sz="3600"/>
              <a:t>Tehničke karakteristike scenarija poučavanja i DOS-ova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lang="hr-HR" sz="3600"/>
              <a:t>Tehničke karakteristike scenarija poučavanja</a:t>
            </a:r>
          </a:p>
        </p:txBody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55375" y="1753050"/>
            <a:ext cx="11324100" cy="2509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500"/>
              <a:t>Dinamični web sadržaj (web stranice)</a:t>
            </a:r>
          </a:p>
          <a:p>
            <a:pPr indent="-3873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500"/>
              <a:t>WordPress CMS</a:t>
            </a:r>
          </a:p>
          <a:p>
            <a:pPr indent="-37465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hr-HR" sz="2300">
                <a:latin typeface="Arial"/>
                <a:ea typeface="Arial"/>
                <a:cs typeface="Arial"/>
                <a:sym typeface="Arial"/>
              </a:rPr>
              <a:t>WYSIWYG unos sadržaja, podrška za matematičke i kemijske formule i izraze (prilagođena LaTex sintaksa - MathJax)</a:t>
            </a:r>
          </a:p>
          <a:p>
            <a:pPr indent="-374650" lvl="2" marL="1371600" rtl="0">
              <a:lnSpc>
                <a:spcPct val="150000"/>
              </a:lnSpc>
              <a:spcBef>
                <a:spcPts val="0"/>
              </a:spcBef>
              <a:buSzPct val="100000"/>
              <a:buChar char="■"/>
            </a:pPr>
            <a:r>
              <a:rPr lang="hr-HR" sz="2300">
                <a:latin typeface="Arial"/>
                <a:ea typeface="Arial"/>
                <a:cs typeface="Arial"/>
                <a:sym typeface="Arial"/>
              </a:rPr>
              <a:t>PHP, HTML, CSS, JavaScript, MySQL baza podataka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lang="hr-HR" sz="3600"/>
              <a:t>Tehničke karakteristike scenarija poučavanja</a:t>
            </a:r>
          </a:p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>
            <a:off x="655375" y="1753050"/>
            <a:ext cx="11324100" cy="3351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300"/>
              <a:t>Poslužuje ih web poslužitelj</a:t>
            </a:r>
          </a:p>
          <a:p>
            <a:pPr indent="-374650" lvl="1" marL="914400" rtl="0">
              <a:lnSpc>
                <a:spcPct val="115000"/>
              </a:lnSpc>
              <a:spcBef>
                <a:spcPts val="0"/>
              </a:spcBef>
              <a:buSzPct val="100000"/>
              <a:buChar char="○"/>
            </a:pPr>
            <a:r>
              <a:rPr lang="hr-HR" sz="2300" u="sng">
                <a:solidFill>
                  <a:schemeClr val="hlink"/>
                </a:solidFill>
                <a:hlinkClick r:id="rId3"/>
              </a:rPr>
              <a:t>https://scenariji-poucavanja.e-skole.hr/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300"/>
          </a:p>
          <a:p>
            <a:pPr indent="-3746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300"/>
              <a:t>Scenariji razvrstani prema</a:t>
            </a:r>
          </a:p>
          <a:p>
            <a:pPr indent="-3619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>
                <a:latin typeface="Arial"/>
                <a:ea typeface="Arial"/>
                <a:cs typeface="Arial"/>
                <a:sym typeface="Arial"/>
              </a:rPr>
              <a:t>Predmetima</a:t>
            </a:r>
          </a:p>
          <a:p>
            <a:pPr indent="-3619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>
                <a:latin typeface="Arial"/>
                <a:ea typeface="Arial"/>
                <a:cs typeface="Arial"/>
                <a:sym typeface="Arial"/>
              </a:rPr>
              <a:t>Razredima</a:t>
            </a:r>
          </a:p>
          <a:p>
            <a:pPr indent="-361950" lvl="1" marL="914400" rtl="0">
              <a:lnSpc>
                <a:spcPct val="115000"/>
              </a:lnSpc>
              <a:spcBef>
                <a:spcPts val="0"/>
              </a:spcBef>
              <a:buSzPct val="100000"/>
              <a:buChar char="○"/>
            </a:pPr>
            <a:r>
              <a:rPr lang="hr-HR" sz="2100">
                <a:latin typeface="Arial"/>
                <a:ea typeface="Arial"/>
                <a:cs typeface="Arial"/>
                <a:sym typeface="Arial"/>
              </a:rPr>
              <a:t>Ključnim pojmovima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hr-HR" sz="3600"/>
              <a:t>Tehničke karakteristike DOS-ova</a:t>
            </a:r>
          </a:p>
        </p:txBody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55375" y="1753050"/>
            <a:ext cx="10515600" cy="3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400"/>
              <a:t>Statični</a:t>
            </a:r>
            <a:r>
              <a:rPr lang="hr-HR" sz="2400"/>
              <a:t> web sadržaj (web stranice)</a:t>
            </a:r>
          </a:p>
          <a:p>
            <a:pPr indent="-381000" lvl="1" marL="9144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400"/>
              <a:t>Razni alati i CMS-ovi, priprema prije objave (izvoz)</a:t>
            </a:r>
          </a:p>
          <a:p>
            <a:pPr indent="-368300" lvl="2" marL="13716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hr-HR" sz="2200">
                <a:latin typeface="Arial"/>
                <a:ea typeface="Arial"/>
                <a:cs typeface="Arial"/>
                <a:sym typeface="Arial"/>
              </a:rPr>
              <a:t>HTML, CSS, JavaScript, audio, video + (titlovi)</a:t>
            </a:r>
          </a:p>
          <a:p>
            <a:pPr indent="-3556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000">
                <a:latin typeface="Arial"/>
                <a:ea typeface="Arial"/>
                <a:cs typeface="Arial"/>
                <a:sym typeface="Arial"/>
              </a:rPr>
              <a:t>Korisničko sučelje</a:t>
            </a:r>
          </a:p>
          <a:p>
            <a:pPr indent="-3556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hr-HR" sz="2000">
                <a:latin typeface="Arial"/>
                <a:ea typeface="Arial"/>
                <a:cs typeface="Arial"/>
                <a:sym typeface="Arial"/>
              </a:rPr>
              <a:t>Multimedijalni elementi</a:t>
            </a:r>
          </a:p>
          <a:p>
            <a:pPr indent="-355600" lvl="3" marL="18288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hr-HR" sz="2000">
                <a:latin typeface="Arial"/>
                <a:ea typeface="Arial"/>
                <a:cs typeface="Arial"/>
                <a:sym typeface="Arial"/>
              </a:rPr>
              <a:t>Interaktivni elementi</a:t>
            </a:r>
          </a:p>
          <a:p>
            <a:pPr indent="-368300" lvl="2" marL="1371600" rtl="0">
              <a:lnSpc>
                <a:spcPct val="120000"/>
              </a:lnSpc>
              <a:spcBef>
                <a:spcPts val="0"/>
              </a:spcBef>
              <a:buSzPct val="100000"/>
              <a:buChar char="■"/>
            </a:pPr>
            <a:r>
              <a:rPr lang="hr-HR" sz="2200">
                <a:latin typeface="Arial"/>
                <a:ea typeface="Arial"/>
                <a:cs typeface="Arial"/>
                <a:sym typeface="Arial"/>
              </a:rPr>
              <a:t>Podrška za matematičke i kemijske formule i izraze (prilagođena LaTex sintaksa - MathJax)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Recite nam svo</a:t>
            </a:r>
            <a:r>
              <a:rPr lang="hr-HR"/>
              <a:t>je mišljenje...</a:t>
            </a:r>
          </a:p>
        </p:txBody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770775" y="2077175"/>
            <a:ext cx="4785000" cy="286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hr-HR"/>
              <a:t>DOS / SCENARIJI POUČAVANJA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korisno/izvrsno/dobro...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bi trebalo još / bi bilo dobro...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5654550" y="2077175"/>
            <a:ext cx="6182100" cy="286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hr-HR"/>
              <a:t>SUČELJE DOS-a / SCENARIJA POUČAVANJA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intuitivno sučelje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snalaženje u sučelju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komentari na tehnički izvedbu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hr-HR" sz="3600"/>
              <a:t>Tehničke karakteristike DOS-ova</a:t>
            </a:r>
          </a:p>
        </p:txBody>
      </p:sp>
      <p:sp>
        <p:nvSpPr>
          <p:cNvPr id="389" name="Shape 389"/>
          <p:cNvSpPr txBox="1"/>
          <p:nvPr>
            <p:ph idx="1" type="body"/>
          </p:nvPr>
        </p:nvSpPr>
        <p:spPr>
          <a:xfrm>
            <a:off x="655375" y="1753050"/>
            <a:ext cx="10515600" cy="433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200"/>
              <a:t>HPUB specifikacija</a:t>
            </a:r>
          </a:p>
          <a:p>
            <a:pPr indent="-3683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“HPub (HTML Publication) standard is a format designed to release rich content in a simple and manageable package.”</a:t>
            </a:r>
          </a:p>
          <a:p>
            <a:pPr indent="-361950" lvl="0" marL="457200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100"/>
              <a:t>Glavne značajke</a:t>
            </a:r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/>
              <a:t>Sloboda prilikom dizajna (“pixel-perfect”)</a:t>
            </a:r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/>
              <a:t>Fleksibilan prijelom sadržaja (omogućuje responzivnost - razne vrste uređaja/medija)</a:t>
            </a:r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/>
              <a:t>Jednostavan za izradu (web stranice)</a:t>
            </a:r>
          </a:p>
          <a:p>
            <a:pPr indent="-361950" lvl="1" marL="914400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100"/>
              <a:t>Jednostavan za strojnu obradu (metapodaci)</a:t>
            </a:r>
          </a:p>
          <a:p>
            <a:pPr indent="-361950" lvl="2" marL="1371600" rtl="0">
              <a:spcBef>
                <a:spcPts val="0"/>
              </a:spcBef>
              <a:buSzPct val="100000"/>
              <a:buChar char="■"/>
            </a:pPr>
            <a:r>
              <a:rPr lang="hr-HR" sz="21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https://github.com/bakerframework/baker/wiki/hpub-specification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100"/>
          </a:p>
          <a:p>
            <a: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hr-HR" sz="3600"/>
              <a:t>Tehničke karakteristike DOS-ova</a:t>
            </a:r>
          </a:p>
        </p:txBody>
      </p:sp>
      <p:sp>
        <p:nvSpPr>
          <p:cNvPr id="396" name="Shape 396"/>
          <p:cNvSpPr txBox="1"/>
          <p:nvPr>
            <p:ph idx="1" type="body"/>
          </p:nvPr>
        </p:nvSpPr>
        <p:spPr>
          <a:xfrm>
            <a:off x="655375" y="1753050"/>
            <a:ext cx="10515600" cy="433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7465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300"/>
              <a:t>Format kojim su određena neka pravila</a:t>
            </a:r>
          </a:p>
          <a:p>
            <a:pPr indent="-37465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300"/>
              <a:t>Zapakirane datoteke u arhivu (.zip/.hpub) za offline pregled</a:t>
            </a:r>
          </a:p>
          <a:p>
            <a:pPr indent="-37465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300"/>
              <a:t>Raspakirane datoteke za posluživanje online</a:t>
            </a:r>
          </a:p>
          <a:p>
            <a:pPr indent="-37465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300"/>
              <a:t>Svojevrsna inovacija, drugačije i kompleksnije (naprednije) od EPUB-a</a:t>
            </a:r>
          </a:p>
          <a:p>
            <a:pPr indent="-374650" lvl="1" marL="9144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300"/>
              <a:t>Korištenje otvorenih web standarda</a:t>
            </a:r>
          </a:p>
          <a:p>
            <a:pPr indent="-374650" lvl="1" marL="914400" rtl="0">
              <a:lnSpc>
                <a:spcPct val="130000"/>
              </a:lnSpc>
              <a:spcBef>
                <a:spcPts val="0"/>
              </a:spcBef>
              <a:buSzPct val="100000"/>
              <a:buChar char="○"/>
            </a:pPr>
            <a:r>
              <a:rPr lang="hr-HR" sz="2300"/>
              <a:t>Nije nužno potreban specijalizirani “softver za čitanje”, omogućuje offline korištenje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hr-HR" sz="3600"/>
              <a:t>Tehničke karakteristike DOS-ova</a:t>
            </a:r>
          </a:p>
        </p:txBody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55375" y="1524450"/>
            <a:ext cx="10515600" cy="431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hr-HR" sz="2200"/>
              <a:t>Koriste se pomoću Internet preglednika, a moguće ih je preuzeti sa Edutorija (</a:t>
            </a:r>
            <a:r>
              <a:rPr lang="hr-HR" sz="2200" u="sng">
                <a:solidFill>
                  <a:schemeClr val="hlink"/>
                </a:solidFill>
                <a:hlinkClick r:id="rId3"/>
              </a:rPr>
              <a:t>https://edutorij.e-skole.hr</a:t>
            </a:r>
            <a:r>
              <a:rPr lang="hr-HR" sz="2200"/>
              <a:t>)</a:t>
            </a:r>
          </a:p>
          <a:p>
            <a: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hr-HR" sz="2200"/>
              <a:t>Preuzimanje/pregledavanje - ovisno o načinu korištenja</a:t>
            </a: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Online</a:t>
            </a: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hr-HR" sz="2200"/>
              <a:t>Klikom na gumb                                          ili ikonice</a:t>
            </a:r>
          </a:p>
          <a:p>
            <a:pPr indent="-3683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Offline</a:t>
            </a: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hr-HR" sz="2200"/>
              <a:t>Klikom na gumb                                          ili ikonice </a:t>
            </a:r>
          </a:p>
          <a:p>
            <a:pPr indent="-3683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pPr>
            <a:r>
              <a:rPr lang="hr-HR" sz="2200"/>
              <a:t>Preuzetu datoteku (arhivu) potrebno je otpakirati i otvoriti index.html pomoću omiljenog Internet preglednika (Chrome, Firefox, …)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/>
          </a:p>
        </p:txBody>
      </p:sp>
      <p:pic>
        <p:nvPicPr>
          <p:cNvPr id="404" name="Shape 4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700" y="3619800"/>
            <a:ext cx="2425850" cy="41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nline pregled" id="405" name="Shape 405" title="Online pregl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3775" y="3685113"/>
            <a:ext cx="287225" cy="28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6">
            <a:alphaModFix/>
          </a:blip>
          <a:srcRect b="0" l="-9900" r="9899" t="0"/>
          <a:stretch/>
        </p:blipFill>
        <p:spPr>
          <a:xfrm>
            <a:off x="4080700" y="4279296"/>
            <a:ext cx="2425850" cy="43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Shape 40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8025" y="4287125"/>
            <a:ext cx="417850" cy="4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/>
          <p:nvPr>
            <p:ph type="ctrTitle"/>
          </p:nvPr>
        </p:nvSpPr>
        <p:spPr>
          <a:xfrm>
            <a:off x="5236050" y="3692775"/>
            <a:ext cx="67524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hr-HR" sz="3600"/>
              <a:t>Grupni rad: Priprema nastavnog sata/aktivnosti uz korištenje DOS-a i SP-a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PRIPREMA ZA GRUPNI RAD:</a:t>
            </a:r>
          </a:p>
        </p:txBody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655375" y="1997099"/>
            <a:ext cx="10515600" cy="2946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400"/>
              <a:t>Raspodjela u grupe - prema </a:t>
            </a:r>
            <a:r>
              <a:rPr b="1" lang="hr-HR" sz="2400" u="sng"/>
              <a:t>predmetima</a:t>
            </a:r>
          </a:p>
          <a:p>
            <a: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400"/>
              <a:t>Podjela uloga unutar grupe: 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Praćenje vremena za grupnu aktivnost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Praćenje Priručnika i osiguravanje njegove primjene u provedbi aktivnosti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hr-HR" sz="2200"/>
              <a:t>Vođenje bilješki i zaključaka</a:t>
            </a:r>
          </a:p>
          <a:p>
            <a:pPr indent="-368300" lvl="1" marL="914400" rtl="0">
              <a:lnSpc>
                <a:spcPct val="115000"/>
              </a:lnSpc>
              <a:spcBef>
                <a:spcPts val="0"/>
              </a:spcBef>
              <a:buSzPct val="100000"/>
              <a:buChar char="○"/>
            </a:pPr>
            <a:r>
              <a:rPr lang="hr-HR" sz="2200"/>
              <a:t>Prezentiranje rezultata grupnog rada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PRIPREMA ZA GRUPNI RAD:</a:t>
            </a:r>
          </a:p>
        </p:txBody>
      </p:sp>
      <p:sp>
        <p:nvSpPr>
          <p:cNvPr id="427" name="Shape 427"/>
          <p:cNvSpPr txBox="1"/>
          <p:nvPr>
            <p:ph idx="1" type="body"/>
          </p:nvPr>
        </p:nvSpPr>
        <p:spPr>
          <a:xfrm>
            <a:off x="655375" y="1921750"/>
            <a:ext cx="10515600" cy="2562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400"/>
              <a:t>Vođenje bilješki i zaključaka - online alat </a:t>
            </a:r>
            <a:r>
              <a:rPr b="1" lang="hr-HR" sz="2400" u="sng">
                <a:solidFill>
                  <a:schemeClr val="hlink"/>
                </a:solidFill>
                <a:hlinkClick r:id="rId3"/>
              </a:rPr>
              <a:t>Boardthing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100000"/>
              <a:buFont typeface="Arial"/>
              <a:buChar char="●"/>
            </a:pPr>
            <a:r>
              <a:rPr lang="hr-HR" sz="2400"/>
              <a:t>Poveznica za pristup alatu nalazi se na stolu svake grupe</a:t>
            </a: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hr-HR" sz="2400"/>
              <a:t>Upišite poveznicu u željeni internet preglednik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/>
          <p:nvPr>
            <p:ph type="title"/>
          </p:nvPr>
        </p:nvSpPr>
        <p:spPr>
          <a:xfrm>
            <a:off x="655387" y="10207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GRUPNI RAD</a:t>
            </a:r>
          </a:p>
        </p:txBody>
      </p:sp>
      <p:sp>
        <p:nvSpPr>
          <p:cNvPr id="434" name="Shape 434"/>
          <p:cNvSpPr txBox="1"/>
          <p:nvPr>
            <p:ph idx="1" type="body"/>
          </p:nvPr>
        </p:nvSpPr>
        <p:spPr>
          <a:xfrm>
            <a:off x="655375" y="1620300"/>
            <a:ext cx="10884600" cy="4041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hr-HR" sz="2400"/>
              <a:t>CILJ: </a:t>
            </a:r>
            <a:r>
              <a:rPr lang="hr-HR" sz="2400"/>
              <a:t>Osmisliti i pripremiti nastavni sat temeljen na jednoj aktivnosti scenarija poučavanja uz korištenje DOS-a koji tu temu obrađuje, te pritom: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/>
              <a:t>Navedite koje ishode planirate postići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/>
              <a:t>Koju tehnologiju ćete koristiti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hr-HR"/>
              <a:t>Koje suvremene metode poučavanja ćete koristiti</a:t>
            </a:r>
          </a:p>
          <a:p>
            <a:pPr indent="-355600" lvl="0" marL="457200" rtl="0">
              <a:spcBef>
                <a:spcPts val="0"/>
              </a:spcBef>
              <a:buAutoNum type="arabicPeriod"/>
            </a:pPr>
            <a:r>
              <a:rPr lang="hr-HR"/>
              <a:t>Na koji način ćete prilagoditi aktivnost i sat učenicima s teškoćama/darovitim učenicima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457200" lvl="0" rtl="0" algn="ctr">
              <a:spcBef>
                <a:spcPts val="0"/>
              </a:spcBef>
              <a:buNone/>
            </a:pPr>
            <a:r>
              <a:rPr b="1" lang="hr-HR" sz="1800"/>
              <a:t>DA:</a:t>
            </a:r>
            <a:r>
              <a:rPr lang="hr-HR" sz="1800"/>
              <a:t> argumentirati odluke					</a:t>
            </a:r>
            <a:r>
              <a:rPr b="1" lang="hr-HR" sz="1800"/>
              <a:t>NE:</a:t>
            </a:r>
            <a:r>
              <a:rPr lang="hr-HR" sz="1800"/>
              <a:t> koristiti standardnu pripremu za sat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/>
          <p:nvPr>
            <p:ph type="ctrTitle"/>
          </p:nvPr>
        </p:nvSpPr>
        <p:spPr>
          <a:xfrm>
            <a:off x="7000800" y="2860200"/>
            <a:ext cx="43689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hr-HR" sz="3600"/>
              <a:t>Dobar tek i vidimo se u 14.30 :D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 txBox="1"/>
          <p:nvPr>
            <p:ph type="ctrTitle"/>
          </p:nvPr>
        </p:nvSpPr>
        <p:spPr>
          <a:xfrm>
            <a:off x="7456950" y="1570175"/>
            <a:ext cx="3456600" cy="11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hr-HR" sz="6000"/>
              <a:t>PAUZA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Shape 447"/>
          <p:cNvSpPr txBox="1"/>
          <p:nvPr>
            <p:ph type="ctrTitle"/>
          </p:nvPr>
        </p:nvSpPr>
        <p:spPr>
          <a:xfrm>
            <a:off x="6264525" y="2303850"/>
            <a:ext cx="52536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hr-HR" sz="6000"/>
              <a:t>Dobrodošli na drugi dio!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ctrTitle"/>
          </p:nvPr>
        </p:nvSpPr>
        <p:spPr>
          <a:xfrm>
            <a:off x="5236050" y="3692775"/>
            <a:ext cx="6752400" cy="17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hr-HR" sz="3600"/>
              <a:t>Razmjena iskustava i izlaganje rezultata grupnog rada</a:t>
            </a:r>
          </a:p>
        </p:txBody>
      </p:sp>
      <p:sp>
        <p:nvSpPr>
          <p:cNvPr id="453" name="Shape 453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ctrTitle"/>
          </p:nvPr>
        </p:nvSpPr>
        <p:spPr>
          <a:xfrm>
            <a:off x="5236055" y="3941625"/>
            <a:ext cx="67524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 sz="3600"/>
              <a:t>e-Škole s</a:t>
            </a:r>
            <a:r>
              <a:rPr lang="hr-HR" sz="3600"/>
              <a:t>cenariji poučavanja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IZLAGANJE REZULTATA</a:t>
            </a:r>
          </a:p>
        </p:txBody>
      </p:sp>
      <p:sp>
        <p:nvSpPr>
          <p:cNvPr id="460" name="Shape 460"/>
          <p:cNvSpPr txBox="1"/>
          <p:nvPr>
            <p:ph idx="1" type="body"/>
          </p:nvPr>
        </p:nvSpPr>
        <p:spPr>
          <a:xfrm>
            <a:off x="655387" y="2210260"/>
            <a:ext cx="10515600" cy="273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/>
              <a:t>Odabir grupa za izlaganje - Online Spinner:</a:t>
            </a:r>
            <a:r>
              <a:rPr lang="hr-HR" sz="2400">
                <a:solidFill>
                  <a:schemeClr val="dk1"/>
                </a:solidFill>
              </a:rPr>
              <a:t> </a:t>
            </a:r>
            <a:r>
              <a:rPr lang="hr-HR" sz="2400" u="sng">
                <a:solidFill>
                  <a:srgbClr val="1155CC"/>
                </a:solidFill>
                <a:hlinkClick r:id="rId3"/>
              </a:rPr>
              <a:t>http://www.superteachertools.us/spinner/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hr-HR" sz="2400"/>
              <a:t>Maksimalno trajanje izlaganja: 8 minuta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I na kraju, podijelite s nama</a:t>
            </a:r>
            <a:r>
              <a:rPr lang="hr-HR"/>
              <a:t> svoje mišljenje...</a:t>
            </a:r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770775" y="2077175"/>
            <a:ext cx="4785000" cy="286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hr-HR"/>
              <a:t>DOS / SCENARIJI POUČAVANJA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</a:t>
            </a:r>
            <a:r>
              <a:rPr lang="hr-HR"/>
              <a:t>korisno/izvrsno/dobro...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</a:t>
            </a:r>
            <a:r>
              <a:rPr lang="hr-HR"/>
              <a:t>bi trebalo još / bi bilo dobro...</a:t>
            </a:r>
          </a:p>
        </p:txBody>
      </p:sp>
      <p:sp>
        <p:nvSpPr>
          <p:cNvPr id="468" name="Shape 468"/>
          <p:cNvSpPr txBox="1"/>
          <p:nvPr>
            <p:ph idx="1" type="body"/>
          </p:nvPr>
        </p:nvSpPr>
        <p:spPr>
          <a:xfrm>
            <a:off x="5654550" y="2077175"/>
            <a:ext cx="6182100" cy="286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hr-HR"/>
              <a:t>SUČELJE DOS-a / SCENARIJA POUČAVANJA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</a:t>
            </a:r>
            <a:r>
              <a:rPr lang="hr-HR"/>
              <a:t>intuitivno sučelje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snalaženje u sučelju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/>
              <a:t>* komentari na tehnički izvedbu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Komentare, pohvale i prijedloge za poboljšanja javite...</a:t>
            </a:r>
          </a:p>
        </p:txBody>
      </p:sp>
      <p:sp>
        <p:nvSpPr>
          <p:cNvPr id="475" name="Shape 475"/>
          <p:cNvSpPr txBox="1"/>
          <p:nvPr>
            <p:ph idx="1" type="body"/>
          </p:nvPr>
        </p:nvSpPr>
        <p:spPr>
          <a:xfrm>
            <a:off x="655375" y="2077175"/>
            <a:ext cx="10515600" cy="2867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b="1" lang="hr-HR" sz="3000"/>
              <a:t>CARNet Helpdesk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hr-HR" sz="2400"/>
              <a:t>T.</a:t>
            </a:r>
            <a:r>
              <a:rPr lang="hr-HR" sz="2400"/>
              <a:t> +385 1 6661 500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hr-HR" sz="2400"/>
              <a:t>E. </a:t>
            </a:r>
            <a:r>
              <a:rPr lang="hr-HR" sz="2400" u="sng">
                <a:solidFill>
                  <a:schemeClr val="hlink"/>
                </a:solidFill>
                <a:hlinkClick r:id="rId3"/>
              </a:rPr>
              <a:t>helpdesk@skole.hr</a:t>
            </a:r>
            <a:r>
              <a:rPr lang="hr-HR" sz="2400"/>
              <a:t>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hr-HR" sz="2400"/>
              <a:t>FB. </a:t>
            </a:r>
            <a:r>
              <a:rPr lang="hr-HR" sz="2400"/>
              <a:t>CARNet službena stranica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/>
          <p:nvPr>
            <p:ph idx="1" type="subTitle"/>
          </p:nvPr>
        </p:nvSpPr>
        <p:spPr>
          <a:xfrm>
            <a:off x="7259052" y="5526344"/>
            <a:ext cx="4585393" cy="641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5715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0" lang="hr-H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Projekt je sufinancirala Europska unija iz europskih strukturnih i investicijskih fondova.</a:t>
            </a:r>
          </a:p>
          <a:p>
            <a:pPr indent="-57150" lvl="0" marL="0" marR="0" rtl="0" algn="r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0" i="0" lang="hr-HR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0042" y="4458092"/>
            <a:ext cx="1399927" cy="161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3724" y="4793439"/>
            <a:ext cx="4982294" cy="581526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/>
          <p:nvPr/>
        </p:nvSpPr>
        <p:spPr>
          <a:xfrm>
            <a:off x="5644173" y="810879"/>
            <a:ext cx="6096000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sz="8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sz="8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Shape 484"/>
          <p:cNvSpPr txBox="1"/>
          <p:nvPr/>
        </p:nvSpPr>
        <p:spPr>
          <a:xfrm>
            <a:off x="5244735" y="6173791"/>
            <a:ext cx="6857998" cy="25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6350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b="1" i="1" lang="hr-HR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Sadržaj ovog materijala isključiva je odgovornost Hrvatske akademske i istraživačke mreže - CARNet.</a:t>
            </a:r>
          </a:p>
        </p:txBody>
      </p:sp>
      <p:sp>
        <p:nvSpPr>
          <p:cNvPr id="485" name="Shape 485"/>
          <p:cNvSpPr txBox="1"/>
          <p:nvPr>
            <p:ph type="ctrTitle"/>
          </p:nvPr>
        </p:nvSpPr>
        <p:spPr>
          <a:xfrm>
            <a:off x="6429375" y="1879350"/>
            <a:ext cx="5209500" cy="133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lvl="0" rtl="0" algn="ctr">
              <a:spcBef>
                <a:spcPts val="0"/>
              </a:spcBef>
              <a:buClr>
                <a:srgbClr val="000000"/>
              </a:buClr>
              <a:buSzPct val="30555"/>
              <a:buFont typeface="Arial"/>
              <a:buNone/>
            </a:pPr>
            <a:r>
              <a:rPr lang="hr-HR" sz="3600"/>
              <a:t>Hvala na sudjelovanju!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Što su e-Škole scenariji poučavanja?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1542775" y="1853525"/>
            <a:ext cx="5621700" cy="34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hr-HR" sz="3000">
                <a:solidFill>
                  <a:srgbClr val="000000"/>
                </a:solidFill>
              </a:rPr>
              <a:t>Opisi nastavnih aktivnosti koji sadržavaju </a:t>
            </a:r>
            <a:r>
              <a:rPr b="1" lang="hr-HR" sz="3000">
                <a:solidFill>
                  <a:srgbClr val="000000"/>
                </a:solidFill>
              </a:rPr>
              <a:t>kreativne ideje primjene </a:t>
            </a:r>
            <a:r>
              <a:rPr b="1" lang="hr-HR" sz="3000">
                <a:solidFill>
                  <a:srgbClr val="000000"/>
                </a:solidFill>
              </a:rPr>
              <a:t>suvremenih pedagoških pristupa uz </a:t>
            </a:r>
            <a:r>
              <a:rPr b="1" lang="hr-HR" sz="3000">
                <a:solidFill>
                  <a:srgbClr val="000000"/>
                </a:solidFill>
              </a:rPr>
              <a:t>IKT, </a:t>
            </a:r>
            <a:r>
              <a:rPr b="1" lang="hr-HR" sz="3000">
                <a:solidFill>
                  <a:srgbClr val="000000"/>
                </a:solidFill>
              </a:rPr>
              <a:t>namjenjeni učiteljima/ nastavnicima.</a:t>
            </a:r>
          </a:p>
        </p:txBody>
      </p:sp>
      <p:pic>
        <p:nvPicPr>
          <p:cNvPr descr="idea | thetaxhaven | Flickr"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1208">
            <a:off x="6974993" y="1054118"/>
            <a:ext cx="4574689" cy="4574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r-HR" sz="4400">
                <a:solidFill>
                  <a:srgbClr val="009FE3"/>
                </a:solidFill>
              </a:rPr>
              <a:t>Načela e-Škole scenariji poučavanja</a:t>
            </a:r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838212" y="1853535"/>
            <a:ext cx="10515600" cy="2733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hr-HR" sz="2400" u="sng">
                <a:solidFill>
                  <a:srgbClr val="666666"/>
                </a:solidFill>
              </a:rPr>
              <a:t>aktivan učenik, aktivan i motiviran učitelj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inovativne aktivnosti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motivacija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IKT (svrhovitost!)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suradnja među učenicima; uključivanje svih učenika (inkluzija)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sadržaj povezan sa svakodnevnim životom, motivacija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hr-HR" sz="2400">
                <a:solidFill>
                  <a:srgbClr val="666666"/>
                </a:solidFill>
              </a:rPr>
              <a:t>odgojnost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655387" y="1325521"/>
            <a:ext cx="10515600" cy="528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r-HR"/>
              <a:t>Specifičnosti scenarija poučavanja </a:t>
            </a:r>
          </a:p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55375" y="1987350"/>
            <a:ext cx="10515600" cy="288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95300" lvl="0" marL="609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100000"/>
              <a:buChar char="●"/>
            </a:pPr>
            <a:r>
              <a:rPr lang="hr-HR" sz="3000">
                <a:solidFill>
                  <a:srgbClr val="666666"/>
                </a:solidFill>
              </a:rPr>
              <a:t>postupci potpore za učenike s posebnim odgojno-obrazovnim potrebama</a:t>
            </a:r>
          </a:p>
          <a:p>
            <a:pPr indent="-495300" lvl="1" marL="1219200" rtl="0">
              <a:spcBef>
                <a:spcPts val="0"/>
              </a:spcBef>
              <a:buClr>
                <a:srgbClr val="666666"/>
              </a:buClr>
              <a:buSzPct val="100000"/>
              <a:buChar char="○"/>
            </a:pPr>
            <a:r>
              <a:rPr lang="hr-HR" sz="3000">
                <a:solidFill>
                  <a:srgbClr val="666666"/>
                </a:solidFill>
              </a:rPr>
              <a:t>Didaktičko-metodičke upute za prirodoslovne predmete i matematiku za učenike s teškoćama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666666"/>
              </a:solidFill>
            </a:endParaRPr>
          </a:p>
          <a:p>
            <a:pPr indent="-495300" lvl="0" marL="609600" rtl="0">
              <a:spcBef>
                <a:spcPts val="0"/>
              </a:spcBef>
              <a:buClr>
                <a:srgbClr val="666666"/>
              </a:buClr>
              <a:buSzPct val="100000"/>
              <a:buChar char="●"/>
            </a:pPr>
            <a:r>
              <a:rPr lang="hr-HR" sz="3000">
                <a:solidFill>
                  <a:srgbClr val="666666"/>
                </a:solidFill>
              </a:rPr>
              <a:t>tri razine izvedbene složenosti (digitalna kompetencija)</a:t>
            </a:r>
          </a:p>
        </p:txBody>
      </p:sp>
      <p:sp>
        <p:nvSpPr>
          <p:cNvPr id="244" name="Shape 24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rIns="91425" wrap="square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hr-HR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 b="2206" l="15978" r="13663" t="63373"/>
          <a:stretch/>
        </p:blipFill>
        <p:spPr>
          <a:xfrm>
            <a:off x="0" y="422701"/>
            <a:ext cx="12192000" cy="574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ctrTitle"/>
          </p:nvPr>
        </p:nvSpPr>
        <p:spPr>
          <a:xfrm>
            <a:off x="4288950" y="4901725"/>
            <a:ext cx="7699500" cy="10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-228600" lvl="0" marL="0" marR="0" rtl="0" algn="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</a:pPr>
            <a:r>
              <a:rPr lang="hr-HR" sz="3600"/>
              <a:t>Otvoreni digitalni obrazovni sadržaji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4909943" y="6137252"/>
            <a:ext cx="7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