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83" r:id="rId5"/>
    <p:sldId id="282" r:id="rId6"/>
    <p:sldId id="308" r:id="rId7"/>
    <p:sldId id="309" r:id="rId8"/>
    <p:sldId id="289" r:id="rId9"/>
    <p:sldId id="290" r:id="rId10"/>
    <p:sldId id="323" r:id="rId11"/>
    <p:sldId id="324" r:id="rId12"/>
    <p:sldId id="284" r:id="rId13"/>
    <p:sldId id="259" r:id="rId14"/>
    <p:sldId id="276" r:id="rId15"/>
    <p:sldId id="294" r:id="rId16"/>
    <p:sldId id="300" r:id="rId17"/>
    <p:sldId id="275" r:id="rId18"/>
    <p:sldId id="317" r:id="rId19"/>
    <p:sldId id="288" r:id="rId20"/>
    <p:sldId id="261" r:id="rId21"/>
    <p:sldId id="301" r:id="rId22"/>
    <p:sldId id="314" r:id="rId23"/>
    <p:sldId id="322" r:id="rId24"/>
    <p:sldId id="280" r:id="rId25"/>
    <p:sldId id="313" r:id="rId26"/>
    <p:sldId id="316" r:id="rId27"/>
  </p:sldIdLst>
  <p:sldSz cx="9144000" cy="6858000" type="screen4x3"/>
  <p:notesSz cx="7102475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60" autoAdjust="0"/>
  </p:normalViewPr>
  <p:slideViewPr>
    <p:cSldViewPr>
      <p:cViewPr varScale="1">
        <p:scale>
          <a:sx n="75" d="100"/>
          <a:sy n="75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90C9F24E-2E26-4F60-9C89-EDDE2C9BDE0F}" type="datetimeFigureOut">
              <a:rPr lang="hr-HR" smtClean="0"/>
              <a:t>8.11.2017.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1BAC5A09-CB9F-496F-9CF5-378862F1B4F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15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7090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692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727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388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aseline="0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598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505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097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75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888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958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247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A09-CB9F-496F-9CF5-378862F1B4F2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262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3088-2D09-4E3D-B0FE-447A84FA66C3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25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1E9D-E094-4F8B-93B8-2908D7B0A25B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478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BCA8-9A5C-4A23-BFA6-4F4BFB7E764C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68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4EE9-EA46-474E-8F14-43008AD4E8B0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801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4F32-D806-4AFB-A18C-C9BF98B45067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47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6B8B-0C95-4F4F-B266-C42786A1C75E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935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F60B-BA2C-46A8-8BF3-8F1496B79741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701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DEB4-3415-427E-A770-891B8CECAED7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389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24E9-B54E-4DEC-B4D6-2301E22CD89B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092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0854-0B8A-41BF-B4BE-0351FD34EC84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08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AFF2-9002-472E-BC58-268BECF72344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86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0000"/>
                <a:lumOff val="50000"/>
                <a:alpha val="6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8AF6-7463-4C96-9CC2-730369517FD3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22D1-5BE7-4E49-B9DE-AF89D828398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089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32000"/>
                <a:lumOff val="68000"/>
                <a:alpha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dirty="0" smtClean="0"/>
              <a:t>Moodle tečaj-potpora klasičnoj nastavi matematike</a:t>
            </a:r>
            <a:endParaRPr lang="hr-HR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6984776" cy="112697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CUC 2017. 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Dubrovnik</a:t>
            </a:r>
            <a:r>
              <a:rPr lang="hr-HR" sz="2400" dirty="0">
                <a:solidFill>
                  <a:schemeClr val="tx1"/>
                </a:solidFill>
              </a:rPr>
              <a:t>, 8</a:t>
            </a:r>
            <a:r>
              <a:rPr lang="hr-HR" sz="2400" dirty="0" smtClean="0">
                <a:solidFill>
                  <a:schemeClr val="tx1"/>
                </a:solidFill>
              </a:rPr>
              <a:t>.-10</a:t>
            </a:r>
            <a:r>
              <a:rPr lang="hr-HR" sz="2400" dirty="0">
                <a:solidFill>
                  <a:schemeClr val="tx1"/>
                </a:solidFill>
              </a:rPr>
              <a:t>. studenoga 2017.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995936" y="530120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Valentina Pajdaković, učitelj mentor</a:t>
            </a:r>
            <a:br>
              <a:rPr lang="hr-HR" sz="2200" dirty="0" smtClean="0"/>
            </a:br>
            <a:r>
              <a:rPr lang="hr-HR" sz="2200" dirty="0" smtClean="0"/>
              <a:t>OŠ Zrinskih i Frankopana, Otočac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0518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40855" r="58002" b="17391"/>
          <a:stretch/>
        </p:blipFill>
        <p:spPr bwMode="auto">
          <a:xfrm>
            <a:off x="307975" y="1714634"/>
            <a:ext cx="4229828" cy="40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919263" y="1728091"/>
            <a:ext cx="361851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600" dirty="0" smtClean="0"/>
              <a:t>Kako ću doći do rješenja ? </a:t>
            </a:r>
            <a:r>
              <a:rPr lang="hr-HR" sz="3600" dirty="0" smtClean="0">
                <a:sym typeface="Wingdings" panose="05000000000000000000" pitchFamily="2" charset="2"/>
              </a:rPr>
              <a:t> 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72191" y="331185"/>
            <a:ext cx="8531225" cy="8019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/>
              <a:t>Interaktivni zadatci za aktivno učenje</a:t>
            </a:r>
            <a:endParaRPr lang="hr-HR" sz="4000" dirty="0"/>
          </a:p>
        </p:txBody>
      </p:sp>
      <p:cxnSp>
        <p:nvCxnSpPr>
          <p:cNvPr id="3" name="Ravni poveznik 2"/>
          <p:cNvCxnSpPr/>
          <p:nvPr/>
        </p:nvCxnSpPr>
        <p:spPr>
          <a:xfrm>
            <a:off x="4823962" y="3356992"/>
            <a:ext cx="3979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4919263" y="3685005"/>
            <a:ext cx="3055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800" dirty="0"/>
              <a:t>m</a:t>
            </a:r>
            <a:r>
              <a:rPr lang="hr-HR" sz="2800" dirty="0" smtClean="0"/>
              <a:t>otivacija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800" dirty="0"/>
              <a:t>v</a:t>
            </a:r>
            <a:r>
              <a:rPr lang="hr-HR" sz="2800" dirty="0" smtClean="0"/>
              <a:t>rednovanje i samovrednovanje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800" dirty="0" smtClean="0"/>
              <a:t>uvježbavanje</a:t>
            </a:r>
            <a:endParaRPr lang="hr-HR" sz="2800" dirty="0"/>
          </a:p>
        </p:txBody>
      </p:sp>
      <p:sp>
        <p:nvSpPr>
          <p:cNvPr id="9" name="AutoShape 2" descr="Slikovni rezultat za wrong answer cr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0" name="AutoShape 4" descr="Slikovni rezultat za wrong answer cro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pic>
        <p:nvPicPr>
          <p:cNvPr id="13" name="Picture 2" descr="Slikovni rezultat za wrong answer cro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29" y="5373216"/>
            <a:ext cx="987623" cy="9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446372" y="5881514"/>
            <a:ext cx="54937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600" dirty="0" smtClean="0"/>
              <a:t>Potreban je drugačiji pristup</a:t>
            </a:r>
            <a:endParaRPr lang="hr-HR" sz="3600" dirty="0" smtClean="0">
              <a:sym typeface="Wingdings" panose="05000000000000000000" pitchFamily="2" charset="2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55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000" dirty="0" smtClean="0"/>
              <a:t>Moodle pitanja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556793"/>
            <a:ext cx="3456384" cy="2088232"/>
          </a:xfrm>
        </p:spPr>
        <p:txBody>
          <a:bodyPr>
            <a:normAutofit/>
          </a:bodyPr>
          <a:lstStyle/>
          <a:p>
            <a:r>
              <a:rPr lang="hr-HR" sz="3600" dirty="0" smtClean="0"/>
              <a:t>Vrsta pitanja- </a:t>
            </a:r>
            <a:r>
              <a:rPr lang="hr-HR" sz="3600" b="1" dirty="0"/>
              <a:t>u</a:t>
            </a:r>
            <a:r>
              <a:rPr lang="hr-HR" sz="3600" b="1" dirty="0" smtClean="0"/>
              <a:t>metanje riječi koje nedostaju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19412" r="41658" b="15675"/>
          <a:stretch/>
        </p:blipFill>
        <p:spPr bwMode="auto">
          <a:xfrm>
            <a:off x="4220025" y="1666892"/>
            <a:ext cx="3991429" cy="474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716016" y="4797152"/>
            <a:ext cx="20162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Strelica gore 4"/>
          <p:cNvSpPr/>
          <p:nvPr/>
        </p:nvSpPr>
        <p:spPr>
          <a:xfrm rot="5400000">
            <a:off x="3211827" y="4513497"/>
            <a:ext cx="504056" cy="89999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69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28625" r="31983"/>
          <a:stretch/>
        </p:blipFill>
        <p:spPr bwMode="auto">
          <a:xfrm>
            <a:off x="118927" y="473460"/>
            <a:ext cx="6612949" cy="600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2" t="52512" r="54654" b="31135"/>
          <a:stretch/>
        </p:blipFill>
        <p:spPr bwMode="auto">
          <a:xfrm>
            <a:off x="6805231" y="5428754"/>
            <a:ext cx="2039257" cy="113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a 1"/>
          <p:cNvSpPr/>
          <p:nvPr/>
        </p:nvSpPr>
        <p:spPr>
          <a:xfrm>
            <a:off x="6821994" y="6017868"/>
            <a:ext cx="1300960" cy="5697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Naslov 3"/>
          <p:cNvSpPr txBox="1">
            <a:spLocks/>
          </p:cNvSpPr>
          <p:nvPr/>
        </p:nvSpPr>
        <p:spPr>
          <a:xfrm>
            <a:off x="5652120" y="188640"/>
            <a:ext cx="3192368" cy="51642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 smtClean="0"/>
              <a:t>Pomoć pri rješavanju zadatka iz domaće zadaće- interaktivnost  u svakom koraku rješavanja zadatka rezultira višom razinom znanja i razvijenijom svijesti o vlastitom znanju/neznanju </a:t>
            </a:r>
            <a:endParaRPr lang="hr-HR" sz="32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00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1316" r="14773" b="15610"/>
          <a:stretch/>
        </p:blipFill>
        <p:spPr>
          <a:xfrm>
            <a:off x="611560" y="764704"/>
            <a:ext cx="5934222" cy="5548603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220072" y="33111"/>
            <a:ext cx="3777345" cy="2027737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000" dirty="0" smtClean="0"/>
              <a:t>Povratna informacija</a:t>
            </a: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6732240" y="2505669"/>
            <a:ext cx="2078117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dirty="0"/>
              <a:t>Mogućnost višestrukih pokušaja odgovaranja na </a:t>
            </a:r>
            <a:r>
              <a:rPr lang="hr-HR" sz="2800" dirty="0" smtClean="0"/>
              <a:t>pitanja.</a:t>
            </a:r>
            <a:endParaRPr lang="hr-HR" sz="28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39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2494" y="253333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Moodle lekcije-zapisivanje matematičkih izraza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34480" r="46174" b="7302"/>
          <a:stretch/>
        </p:blipFill>
        <p:spPr bwMode="auto">
          <a:xfrm>
            <a:off x="270778" y="1888955"/>
            <a:ext cx="3816424" cy="369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37756" r="41789" b="12620"/>
          <a:stretch/>
        </p:blipFill>
        <p:spPr bwMode="auto">
          <a:xfrm>
            <a:off x="4312117" y="1888955"/>
            <a:ext cx="4209690" cy="363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491073" y="5789071"/>
            <a:ext cx="80542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/>
              <a:t>Jednostavan i razumljiv zapis matematičkih izraza</a:t>
            </a:r>
            <a:endParaRPr lang="hr-HR" sz="2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5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Aktivnosti i resursi korišteni u tečaju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Resurs</a:t>
            </a:r>
          </a:p>
          <a:p>
            <a:pPr lvl="1"/>
            <a:r>
              <a:rPr lang="hr-HR" dirty="0"/>
              <a:t>Stranica</a:t>
            </a:r>
          </a:p>
          <a:p>
            <a:pPr lvl="1"/>
            <a:r>
              <a:rPr lang="hr-HR" dirty="0"/>
              <a:t>Poveznica na vanjske izvore (Geogebra, LearningApps, </a:t>
            </a:r>
            <a:r>
              <a:rPr lang="hr-HR" dirty="0" smtClean="0"/>
              <a:t>Youtube i dr.)</a:t>
            </a:r>
            <a:endParaRPr lang="hr-HR" dirty="0"/>
          </a:p>
          <a:p>
            <a:pPr lvl="1"/>
            <a:r>
              <a:rPr lang="hr-HR" dirty="0" smtClean="0"/>
              <a:t>Datoteka</a:t>
            </a:r>
          </a:p>
          <a:p>
            <a:r>
              <a:rPr lang="hr-HR" b="1" dirty="0" smtClean="0"/>
              <a:t>Aktivnosti</a:t>
            </a:r>
          </a:p>
          <a:p>
            <a:pPr lvl="1"/>
            <a:r>
              <a:rPr lang="hr-HR" dirty="0" smtClean="0"/>
              <a:t>Test </a:t>
            </a:r>
          </a:p>
          <a:p>
            <a:pPr lvl="1"/>
            <a:r>
              <a:rPr lang="hr-HR" dirty="0" smtClean="0"/>
              <a:t>SCORM paket (HotPotatoes, LearningApps)</a:t>
            </a:r>
          </a:p>
          <a:p>
            <a:pPr lvl="1"/>
            <a:r>
              <a:rPr lang="hr-HR" dirty="0" smtClean="0"/>
              <a:t>Lekcija </a:t>
            </a:r>
            <a:endParaRPr lang="hr-HR" dirty="0"/>
          </a:p>
          <a:p>
            <a:pPr lvl="1"/>
            <a:r>
              <a:rPr lang="hr-HR" dirty="0" smtClean="0"/>
              <a:t>Forum</a:t>
            </a:r>
          </a:p>
          <a:p>
            <a:pPr lvl="1"/>
            <a:r>
              <a:rPr lang="hr-HR" dirty="0" smtClean="0"/>
              <a:t>Chat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70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Pristup vanjskim sadržajima iz</a:t>
            </a:r>
            <a:br>
              <a:rPr lang="hr-HR" dirty="0" smtClean="0"/>
            </a:br>
            <a:r>
              <a:rPr lang="hr-HR" dirty="0" smtClean="0"/>
              <a:t> Moodle tečaja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20000"/>
          </a:bodyPr>
          <a:lstStyle/>
          <a:p>
            <a:r>
              <a:rPr lang="hr-HR" sz="3600" dirty="0" smtClean="0"/>
              <a:t>Geogebra</a:t>
            </a:r>
          </a:p>
          <a:p>
            <a:r>
              <a:rPr lang="hr-HR" sz="3600" dirty="0"/>
              <a:t>Learning Apps</a:t>
            </a:r>
          </a:p>
          <a:p>
            <a:r>
              <a:rPr lang="hr-HR" sz="3600" dirty="0" smtClean="0"/>
              <a:t>Hot Potatoes</a:t>
            </a:r>
            <a:endParaRPr lang="hr-HR" sz="3600" dirty="0"/>
          </a:p>
          <a:p>
            <a:pPr marL="0" indent="0">
              <a:buNone/>
            </a:pPr>
            <a:endParaRPr lang="hr-HR" dirty="0" smtClean="0"/>
          </a:p>
          <a:p>
            <a:r>
              <a:rPr lang="hr-HR" sz="3500" dirty="0" smtClean="0"/>
              <a:t>poveznica</a:t>
            </a:r>
          </a:p>
          <a:p>
            <a:r>
              <a:rPr lang="hr-HR" sz="3500" dirty="0"/>
              <a:t>u</a:t>
            </a:r>
            <a:r>
              <a:rPr lang="hr-HR" sz="3500" dirty="0" smtClean="0"/>
              <a:t>gradnja  </a:t>
            </a:r>
            <a:br>
              <a:rPr lang="hr-HR" sz="3500" dirty="0" smtClean="0"/>
            </a:br>
            <a:r>
              <a:rPr lang="hr-HR" sz="3500" dirty="0" smtClean="0"/>
              <a:t>HTML koda</a:t>
            </a:r>
          </a:p>
          <a:p>
            <a:r>
              <a:rPr lang="hr-HR" sz="3500" dirty="0" smtClean="0"/>
              <a:t>SCORM </a:t>
            </a:r>
          </a:p>
          <a:p>
            <a:pPr marL="0" indent="0">
              <a:buNone/>
            </a:pPr>
            <a:r>
              <a:rPr lang="hr-HR" sz="3500" dirty="0" smtClean="0"/>
              <a:t>    paket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2795" r="35045" b="14823"/>
          <a:stretch/>
        </p:blipFill>
        <p:spPr bwMode="auto">
          <a:xfrm>
            <a:off x="3779912" y="2129666"/>
            <a:ext cx="4812295" cy="390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186057" y="4653136"/>
            <a:ext cx="274854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/>
              <a:t>Široki </a:t>
            </a:r>
            <a:r>
              <a:rPr lang="hr-HR" sz="2400" dirty="0"/>
              <a:t>spektar različitih predložaka za izradu interaktivnih </a:t>
            </a:r>
            <a:r>
              <a:rPr lang="hr-HR" sz="2400" dirty="0" smtClean="0"/>
              <a:t>vježbi.</a:t>
            </a:r>
            <a:endParaRPr lang="hr-HR" sz="24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7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200" dirty="0" smtClean="0"/>
              <a:t>Forum-rješenja nekih zadataka</a:t>
            </a:r>
            <a:endParaRPr lang="hr-HR" sz="4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razmjena znanja ( za međusobnu online suradnju učenika)</a:t>
            </a:r>
          </a:p>
          <a:p>
            <a:r>
              <a:rPr lang="hr-HR" dirty="0" smtClean="0"/>
              <a:t>mogućnost demonstracije postupka rješenja zadataka, postavljanjem datoteke s rješenjima na forum (u bilo kojem  formatu )</a:t>
            </a:r>
          </a:p>
          <a:p>
            <a:r>
              <a:rPr lang="hr-HR" dirty="0" smtClean="0"/>
              <a:t>nagrada za trud - ocjena iz domaće zadaće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3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200" dirty="0" smtClean="0"/>
              <a:t>Praćenje napredovanja učenika</a:t>
            </a:r>
            <a:endParaRPr lang="hr-HR" sz="4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 Ocjene-Izvještaj o studentu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detaljan izvještaj o aktivnostima učenika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28017" r="31912" b="28002"/>
          <a:stretch/>
        </p:blipFill>
        <p:spPr bwMode="auto">
          <a:xfrm>
            <a:off x="755576" y="2204864"/>
            <a:ext cx="7659318" cy="325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96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71806" y="836712"/>
            <a:ext cx="7772400" cy="21626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000" dirty="0" smtClean="0"/>
              <a:t>Prezentacija sadržaja tečaja </a:t>
            </a:r>
            <a:br>
              <a:rPr lang="hr-HR" sz="4000" dirty="0" smtClean="0"/>
            </a:br>
            <a:r>
              <a:rPr lang="hr-HR" sz="4000" b="1" dirty="0" smtClean="0"/>
              <a:t>Matematika za </a:t>
            </a:r>
            <a:r>
              <a:rPr lang="hr-HR" sz="4000" b="1" dirty="0"/>
              <a:t>sedmi </a:t>
            </a:r>
            <a:r>
              <a:rPr lang="hr-HR" sz="4000" b="1" dirty="0" smtClean="0"/>
              <a:t>razred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51784"/>
            <a:ext cx="1998503" cy="203551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195736" y="3356992"/>
            <a:ext cx="4545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/>
              <a:t>l</a:t>
            </a:r>
            <a:r>
              <a:rPr lang="hr-HR" sz="4800" dirty="0" smtClean="0"/>
              <a:t>oomen.carnet.hr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5693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920880" cy="5940660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92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</a:t>
            </a:r>
            <a:r>
              <a:rPr lang="hr-HR" dirty="0" smtClean="0"/>
              <a:t>vođenjem tehnologije u nastavni proces  omogućuje se češća izmjena </a:t>
            </a:r>
            <a:r>
              <a:rPr lang="hr-HR" dirty="0"/>
              <a:t>metoda i oblika rada </a:t>
            </a:r>
            <a:r>
              <a:rPr lang="hr-HR" dirty="0" smtClean="0"/>
              <a:t>s ciljem povećavanja učinkovitost i nastavnog procesa i postizanja boljih rezultata u učenju</a:t>
            </a:r>
          </a:p>
          <a:p>
            <a:r>
              <a:rPr lang="hr-HR" dirty="0"/>
              <a:t>v</a:t>
            </a:r>
            <a:r>
              <a:rPr lang="hr-HR" dirty="0" smtClean="0"/>
              <a:t>ećina učenika izražava da im ponuđeni sadržaji olakšavaju učenje matematike </a:t>
            </a:r>
          </a:p>
          <a:p>
            <a:r>
              <a:rPr lang="hr-HR" dirty="0"/>
              <a:t>t</a:t>
            </a:r>
            <a:r>
              <a:rPr lang="hr-HR" dirty="0" smtClean="0"/>
              <a:t>ehnologija u nastavi može potaknuti aktivno učenje ali ne može biti zamjena za složene misaone procese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60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Anketa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800" dirty="0" smtClean="0">
                <a:hlinkClick r:id="rId2"/>
              </a:rPr>
              <a:t>www.menti.com</a:t>
            </a:r>
            <a:endParaRPr lang="hr-HR" sz="4800" dirty="0" smtClean="0"/>
          </a:p>
          <a:p>
            <a:pPr marL="0" indent="0" algn="ctr">
              <a:buNone/>
            </a:pPr>
            <a:r>
              <a:rPr lang="hr-HR" sz="5400" dirty="0" smtClean="0"/>
              <a:t>Kod: </a:t>
            </a:r>
            <a:r>
              <a:rPr lang="hr-HR" sz="5400" b="1" dirty="0" smtClean="0"/>
              <a:t>63 91 00</a:t>
            </a:r>
            <a:endParaRPr lang="hr-HR" sz="5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6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8880"/>
            <a:ext cx="1767208" cy="176720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483768" y="4653136"/>
            <a:ext cx="445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kontakt:</a:t>
            </a:r>
          </a:p>
          <a:p>
            <a:r>
              <a:rPr lang="hr-HR" sz="2400" dirty="0" smtClean="0"/>
              <a:t>    valentina.pajdakovic@skole.hr</a:t>
            </a:r>
            <a:endParaRPr lang="hr-HR" sz="2400" dirty="0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76708" y="54868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Pitanja !</a:t>
            </a:r>
            <a:endParaRPr lang="hr-HR" b="1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1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907704" y="220486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Hvala na pažnji ! </a:t>
            </a:r>
            <a:endParaRPr lang="hr-HR" sz="40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51" y="3284984"/>
            <a:ext cx="2467706" cy="1745902"/>
          </a:xfrm>
          <a:prstGeom prst="rect">
            <a:avLst/>
          </a:prstGeom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06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62434" y="1646659"/>
            <a:ext cx="3060340" cy="49552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Razlike među </a:t>
            </a:r>
            <a:r>
              <a:rPr lang="hr-HR" sz="3200" dirty="0" smtClean="0"/>
              <a:t>učenicima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predznanje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/>
              <a:t>s</a:t>
            </a:r>
            <a:r>
              <a:rPr lang="hr-HR" sz="2800" dirty="0" smtClean="0"/>
              <a:t>posobnosti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stil učenja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usvojene </a:t>
            </a:r>
            <a:r>
              <a:rPr lang="hr-HR" sz="2800" dirty="0"/>
              <a:t>radne </a:t>
            </a:r>
            <a:r>
              <a:rPr lang="hr-HR" sz="2800" dirty="0" smtClean="0"/>
              <a:t>navike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interes </a:t>
            </a:r>
            <a:r>
              <a:rPr lang="hr-HR" sz="2800" dirty="0"/>
              <a:t>i </a:t>
            </a:r>
            <a:r>
              <a:rPr lang="hr-HR" sz="2800" dirty="0" smtClean="0"/>
              <a:t>motivacija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/>
              <a:t>s</a:t>
            </a:r>
            <a:r>
              <a:rPr lang="hr-HR" sz="2800" dirty="0" smtClean="0"/>
              <a:t>ocijalno okruženje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4856930" y="4107181"/>
            <a:ext cx="309443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r</a:t>
            </a:r>
            <a:r>
              <a:rPr lang="hr-HR" sz="3200" dirty="0" smtClean="0"/>
              <a:t>azličito metodički oblikovani sadržaji</a:t>
            </a:r>
            <a:endParaRPr lang="hr-HR" sz="32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4790276" y="1646659"/>
            <a:ext cx="316454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različiti pristupi u poučavanju i organizaciji nastave i učenja</a:t>
            </a:r>
            <a:endParaRPr lang="hr-HR" sz="3200" dirty="0"/>
          </a:p>
        </p:txBody>
      </p:sp>
      <p:sp>
        <p:nvSpPr>
          <p:cNvPr id="15" name="Strelica dolje 14"/>
          <p:cNvSpPr/>
          <p:nvPr/>
        </p:nvSpPr>
        <p:spPr>
          <a:xfrm rot="13876872">
            <a:off x="4038298" y="2132774"/>
            <a:ext cx="576064" cy="72743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Strelica dolje 16"/>
          <p:cNvSpPr/>
          <p:nvPr/>
        </p:nvSpPr>
        <p:spPr>
          <a:xfrm rot="17964703">
            <a:off x="4008484" y="4254347"/>
            <a:ext cx="576064" cy="72743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442214" y="511910"/>
            <a:ext cx="8018218" cy="778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dirty="0" smtClean="0"/>
              <a:t>Ostvarivanje </a:t>
            </a:r>
            <a:r>
              <a:rPr lang="hr-HR" sz="4000" dirty="0"/>
              <a:t>odgojno-obrazovnih </a:t>
            </a:r>
            <a:r>
              <a:rPr lang="hr-HR" sz="4000" dirty="0" smtClean="0"/>
              <a:t>ishoda</a:t>
            </a:r>
            <a:endParaRPr lang="hr-HR" sz="4000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8202533" y="1844824"/>
            <a:ext cx="43204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 smtClean="0"/>
              <a:t>TEHNOLOGI JA</a:t>
            </a:r>
            <a:endParaRPr lang="hr-HR" sz="2400" b="1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22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 Problemi klasične nastave matematike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hr-HR" sz="4100" dirty="0"/>
              <a:t>nedostatak vremena da se udovolji svim zahtjevima nastave u 45 minuta nastavnog sata</a:t>
            </a:r>
          </a:p>
          <a:p>
            <a:pPr lvl="1"/>
            <a:r>
              <a:rPr lang="hr-HR" sz="3900" dirty="0" smtClean="0"/>
              <a:t>velika </a:t>
            </a:r>
            <a:r>
              <a:rPr lang="hr-HR" sz="3900" dirty="0"/>
              <a:t>potreba za diferenciranom nastavom </a:t>
            </a:r>
            <a:endParaRPr lang="hr-HR" sz="3900" dirty="0" smtClean="0"/>
          </a:p>
          <a:p>
            <a:pPr lvl="1"/>
            <a:r>
              <a:rPr lang="hr-HR" sz="3900" dirty="0"/>
              <a:t>problemi prilikom rješavanja domaće zadaće</a:t>
            </a:r>
          </a:p>
          <a:p>
            <a:pPr lvl="1"/>
            <a:r>
              <a:rPr lang="hr-HR" sz="3900" dirty="0"/>
              <a:t>nedostatak motivacije za </a:t>
            </a:r>
            <a:r>
              <a:rPr lang="hr-HR" sz="3900" dirty="0" smtClean="0"/>
              <a:t>učenjem </a:t>
            </a:r>
            <a:r>
              <a:rPr lang="hr-HR" sz="3900" dirty="0"/>
              <a:t>matematike </a:t>
            </a:r>
          </a:p>
          <a:p>
            <a:pPr lvl="1"/>
            <a:r>
              <a:rPr lang="hr-HR" sz="3900" dirty="0"/>
              <a:t>pomoć učenicima koji izostaju s nastave</a:t>
            </a:r>
          </a:p>
          <a:p>
            <a:r>
              <a:rPr lang="hr-HR" sz="4100" dirty="0" smtClean="0"/>
              <a:t>potreba za samovrednovanjem znanja</a:t>
            </a:r>
            <a:br>
              <a:rPr lang="hr-HR" sz="4100" dirty="0" smtClean="0"/>
            </a:br>
            <a:r>
              <a:rPr lang="hr-HR" sz="4100" dirty="0" smtClean="0"/>
              <a:t>učenika</a:t>
            </a:r>
            <a:endParaRPr lang="hr-HR" sz="41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24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200" dirty="0" smtClean="0"/>
              <a:t>Svrha uvođenja </a:t>
            </a:r>
            <a:r>
              <a:rPr lang="hr-HR" sz="4200" dirty="0" smtClean="0">
                <a:solidFill>
                  <a:schemeClr val="tx1"/>
                </a:solidFill>
              </a:rPr>
              <a:t>tečaja u nastavu</a:t>
            </a:r>
            <a:endParaRPr lang="hr-HR" sz="42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r>
              <a:rPr lang="hr-HR" dirty="0"/>
              <a:t>i</a:t>
            </a:r>
            <a:r>
              <a:rPr lang="hr-HR" dirty="0" smtClean="0"/>
              <a:t>skoristiti tehnologiju za:</a:t>
            </a:r>
          </a:p>
          <a:p>
            <a:pPr lvl="1"/>
            <a:r>
              <a:rPr lang="hr-HR" sz="3200" dirty="0" smtClean="0"/>
              <a:t>podizanje razine </a:t>
            </a:r>
            <a:r>
              <a:rPr lang="hr-HR" sz="3200" b="1" dirty="0" smtClean="0"/>
              <a:t>interaktivnosti</a:t>
            </a:r>
            <a:r>
              <a:rPr lang="hr-HR" sz="3200" dirty="0" smtClean="0"/>
              <a:t> učenika i nastavnih sadržaja ( aktivno učenje u digitalnom okruženju)</a:t>
            </a:r>
          </a:p>
          <a:p>
            <a:pPr lvl="1"/>
            <a:r>
              <a:rPr lang="hr-HR" sz="3200" dirty="0" smtClean="0"/>
              <a:t>podupiranje </a:t>
            </a:r>
            <a:r>
              <a:rPr lang="hr-HR" sz="3200" b="1" dirty="0" smtClean="0"/>
              <a:t>individualiziranog pristupa</a:t>
            </a:r>
            <a:r>
              <a:rPr lang="hr-HR" sz="3200" dirty="0" smtClean="0"/>
              <a:t> u učenju</a:t>
            </a:r>
          </a:p>
          <a:p>
            <a:r>
              <a:rPr lang="hr-HR" dirty="0" smtClean="0"/>
              <a:t>omogućiti razvijanje</a:t>
            </a:r>
            <a:r>
              <a:rPr lang="hr-HR" b="1" dirty="0" smtClean="0"/>
              <a:t> </a:t>
            </a:r>
            <a:r>
              <a:rPr lang="hr-HR" b="1" dirty="0"/>
              <a:t>digitalnih kompetencija </a:t>
            </a:r>
            <a:r>
              <a:rPr lang="hr-HR" dirty="0" smtClean="0"/>
              <a:t>učenika putem sadržaja za rad na nastavnom satu i kod kuće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7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200" dirty="0" smtClean="0"/>
              <a:t>Zašto Moodle ?</a:t>
            </a:r>
            <a:endParaRPr lang="hr-HR" sz="4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mogućnost objedinjavanja svih sadržaja u digitalnom obliku na jednom mjestu </a:t>
            </a:r>
            <a:endParaRPr lang="hr-HR" dirty="0" smtClean="0"/>
          </a:p>
          <a:p>
            <a:r>
              <a:rPr lang="hr-HR" dirty="0"/>
              <a:t>široki spektar različitih aktivnosti i resursa dostupnih u tečaju </a:t>
            </a:r>
            <a:endParaRPr lang="hr-HR" dirty="0" smtClean="0"/>
          </a:p>
          <a:p>
            <a:r>
              <a:rPr lang="hr-HR" dirty="0" smtClean="0"/>
              <a:t>mogućnost </a:t>
            </a:r>
            <a:r>
              <a:rPr lang="hr-HR" dirty="0"/>
              <a:t>ugradnje vanjskih </a:t>
            </a:r>
            <a:r>
              <a:rPr lang="hr-HR" dirty="0" smtClean="0"/>
              <a:t>sadržaja</a:t>
            </a:r>
            <a:endParaRPr lang="hr-HR" dirty="0"/>
          </a:p>
          <a:p>
            <a:r>
              <a:rPr lang="hr-HR" dirty="0" smtClean="0"/>
              <a:t>mogućnost redovitog praćenja </a:t>
            </a:r>
            <a:r>
              <a:rPr lang="hr-HR" dirty="0"/>
              <a:t>napretka </a:t>
            </a:r>
            <a:r>
              <a:rPr lang="hr-HR" dirty="0" smtClean="0"/>
              <a:t>učenika</a:t>
            </a:r>
          </a:p>
          <a:p>
            <a:r>
              <a:rPr lang="hr-HR" dirty="0"/>
              <a:t>mogućnost vrednovanja i samovrednovanja znanja učenika</a:t>
            </a:r>
          </a:p>
          <a:p>
            <a:r>
              <a:rPr lang="hr-HR" dirty="0"/>
              <a:t>višegodišnje iskustvo i pozitivni efekti  u implementaciji tečaja u nastavu informatike</a:t>
            </a:r>
          </a:p>
          <a:p>
            <a:r>
              <a:rPr lang="hr-HR" dirty="0"/>
              <a:t>poticanje međusobne suradnje učenika u online okruženju</a:t>
            </a:r>
          </a:p>
          <a:p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60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Potrebe za diferenciranom nastavom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sadržaji </a:t>
            </a:r>
            <a:r>
              <a:rPr lang="hr-HR" dirty="0"/>
              <a:t>za učenike </a:t>
            </a:r>
            <a:endParaRPr lang="hr-HR" dirty="0" smtClean="0"/>
          </a:p>
          <a:p>
            <a:pPr lvl="1"/>
            <a:r>
              <a:rPr lang="hr-HR" sz="3000" dirty="0" smtClean="0"/>
              <a:t>koji </a:t>
            </a:r>
            <a:r>
              <a:rPr lang="hr-HR" sz="3000" dirty="0"/>
              <a:t>mogu i žele </a:t>
            </a:r>
            <a:r>
              <a:rPr lang="hr-HR" sz="3000" dirty="0" smtClean="0"/>
              <a:t>više i potpuno su samostalni u radu</a:t>
            </a:r>
            <a:endParaRPr lang="hr-HR" sz="3000" dirty="0"/>
          </a:p>
          <a:p>
            <a:pPr lvl="1"/>
            <a:r>
              <a:rPr lang="hr-HR" sz="3000" b="1" dirty="0" smtClean="0"/>
              <a:t>koji su jako motivirani, ulažu veliki trud ali nisu samostalni pri učenju i rješavanju domaće zadaće</a:t>
            </a:r>
          </a:p>
          <a:p>
            <a:pPr lvl="1"/>
            <a:r>
              <a:rPr lang="hr-HR" sz="3000" dirty="0" smtClean="0"/>
              <a:t>s vrlo niskom razinom motivacije</a:t>
            </a:r>
          </a:p>
          <a:p>
            <a:pPr lvl="1"/>
            <a:r>
              <a:rPr lang="hr-HR" sz="3000" dirty="0" smtClean="0"/>
              <a:t>koji imaju za cilj naučiti isključivo za ocjenu dovoljan </a:t>
            </a:r>
          </a:p>
          <a:p>
            <a:pPr lvl="1"/>
            <a:r>
              <a:rPr lang="hr-HR" sz="3000" dirty="0" smtClean="0"/>
              <a:t>s teškoćama u razvoju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17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Individualizacija uz pomoć tehnologije</a:t>
            </a:r>
            <a:r>
              <a:rPr lang="hr-HR" b="1" dirty="0" smtClean="0"/>
              <a:t>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196952"/>
          </a:xfrm>
        </p:spPr>
        <p:txBody>
          <a:bodyPr>
            <a:noAutofit/>
          </a:bodyPr>
          <a:lstStyle/>
          <a:p>
            <a:r>
              <a:rPr lang="hr-HR" dirty="0"/>
              <a:t>i</a:t>
            </a:r>
            <a:r>
              <a:rPr lang="hr-HR" dirty="0" smtClean="0"/>
              <a:t>nteraktivni sadržaji za učenje</a:t>
            </a:r>
          </a:p>
          <a:p>
            <a:pPr lvl="1"/>
            <a:r>
              <a:rPr lang="hr-HR" sz="3000" dirty="0"/>
              <a:t>z</a:t>
            </a:r>
            <a:r>
              <a:rPr lang="hr-HR" sz="3000" dirty="0" smtClean="0"/>
              <a:t>a učenike s teškoćama</a:t>
            </a:r>
          </a:p>
          <a:p>
            <a:pPr lvl="1"/>
            <a:r>
              <a:rPr lang="hr-HR" sz="3000" dirty="0"/>
              <a:t>o</a:t>
            </a:r>
            <a:r>
              <a:rPr lang="hr-HR" sz="3000" dirty="0" smtClean="0"/>
              <a:t>snovna razina</a:t>
            </a:r>
          </a:p>
          <a:p>
            <a:pPr lvl="1"/>
            <a:r>
              <a:rPr lang="hr-HR" sz="3000" dirty="0"/>
              <a:t>s</a:t>
            </a:r>
            <a:r>
              <a:rPr lang="hr-HR" sz="3000" dirty="0" smtClean="0"/>
              <a:t>rednja razina</a:t>
            </a:r>
          </a:p>
          <a:p>
            <a:pPr lvl="1"/>
            <a:r>
              <a:rPr lang="hr-HR" sz="3000" dirty="0"/>
              <a:t>v</a:t>
            </a:r>
            <a:r>
              <a:rPr lang="hr-HR" sz="3000" dirty="0" smtClean="0"/>
              <a:t>iša razina</a:t>
            </a:r>
          </a:p>
          <a:p>
            <a:pPr lvl="1"/>
            <a:r>
              <a:rPr lang="hr-HR" sz="3000" dirty="0"/>
              <a:t>d</a:t>
            </a:r>
            <a:r>
              <a:rPr lang="hr-HR" sz="3000" dirty="0" smtClean="0"/>
              <a:t>odatni sadržaji</a:t>
            </a:r>
          </a:p>
          <a:p>
            <a:r>
              <a:rPr lang="hr-HR" dirty="0"/>
              <a:t>u</a:t>
            </a:r>
            <a:r>
              <a:rPr lang="hr-HR" dirty="0" smtClean="0"/>
              <a:t> skladu </a:t>
            </a:r>
            <a:r>
              <a:rPr lang="hr-HR" dirty="0"/>
              <a:t>s ishodima </a:t>
            </a:r>
            <a:r>
              <a:rPr lang="hr-HR" dirty="0" smtClean="0"/>
              <a:t>učenja i kriterijima ocjenjivanja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420888"/>
            <a:ext cx="2410759" cy="2073253"/>
          </a:xfrm>
          <a:prstGeom prst="rect">
            <a:avLst/>
          </a:prstGeom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19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r="26416" b="18675"/>
          <a:stretch/>
        </p:blipFill>
        <p:spPr bwMode="auto">
          <a:xfrm>
            <a:off x="107504" y="548680"/>
            <a:ext cx="8781144" cy="59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168352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800" dirty="0" smtClean="0"/>
              <a:t>Interaktivni zadatci za aktivno učenje </a:t>
            </a:r>
            <a:endParaRPr lang="hr-HR" sz="3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23" y="5517232"/>
            <a:ext cx="947936" cy="85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D1-5BE7-4E49-B9DE-AF89D828398C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3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EF51E6-A4E2-4EEF-A40E-9409A4333797}">
  <ds:schemaRefs>
    <ds:schemaRef ds:uri="http://www.w3.org/XML/1998/namespace"/>
    <ds:schemaRef ds:uri="http://purl.org/dc/terms/"/>
    <ds:schemaRef ds:uri="2b9a2cea-ce3b-43e7-8edb-5aba1bc6365c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063F4A-6C35-4F15-B627-DCE098FA1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8D5C69-ABA8-4885-B3AE-96109B60E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a2cea-ce3b-43e7-8edb-5aba1bc63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555</Words>
  <Application>Microsoft Office PowerPoint</Application>
  <PresentationFormat>On-screen Show (4:3)</PresentationFormat>
  <Paragraphs>146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Tema sustava Office</vt:lpstr>
      <vt:lpstr>Moodle tečaj-potpora klasičnoj nastavi matematike</vt:lpstr>
      <vt:lpstr>PowerPoint Presentation</vt:lpstr>
      <vt:lpstr>PowerPoint Presentation</vt:lpstr>
      <vt:lpstr> Problemi klasične nastave matematike</vt:lpstr>
      <vt:lpstr>Svrha uvođenja tečaja u nastavu</vt:lpstr>
      <vt:lpstr>Zašto Moodle ?</vt:lpstr>
      <vt:lpstr>Potrebe za diferenciranom nastavom</vt:lpstr>
      <vt:lpstr>Individualizacija uz pomoć tehnologije </vt:lpstr>
      <vt:lpstr>Interaktivni zadatci za aktivno učenje </vt:lpstr>
      <vt:lpstr>PowerPoint Presentation</vt:lpstr>
      <vt:lpstr>Moodle pitanja</vt:lpstr>
      <vt:lpstr>PowerPoint Presentation</vt:lpstr>
      <vt:lpstr>Povratna informacija</vt:lpstr>
      <vt:lpstr>Moodle lekcije-zapisivanje matematičkih izraza</vt:lpstr>
      <vt:lpstr>Aktivnosti i resursi korišteni u tečaju</vt:lpstr>
      <vt:lpstr>Pristup vanjskim sadržajima iz  Moodle tečaja</vt:lpstr>
      <vt:lpstr>Forum-rješenja nekih zadataka</vt:lpstr>
      <vt:lpstr>Praćenje napredovanja učenika</vt:lpstr>
      <vt:lpstr>Prezentacija sadržaja tečaja  Matematika za sedmi razred</vt:lpstr>
      <vt:lpstr>Zaključak</vt:lpstr>
      <vt:lpstr>Anketa</vt:lpstr>
      <vt:lpstr>Pitanja !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tečaj- pomoć učenicima prilikom rješavanja domaće zadaće</dc:title>
  <dc:creator>Valentina</dc:creator>
  <cp:lastModifiedBy>Windows User</cp:lastModifiedBy>
  <cp:revision>284</cp:revision>
  <cp:lastPrinted>2017-05-24T13:04:09Z</cp:lastPrinted>
  <dcterms:created xsi:type="dcterms:W3CDTF">2017-01-28T20:18:13Z</dcterms:created>
  <dcterms:modified xsi:type="dcterms:W3CDTF">2017-11-08T10:15:49Z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