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charts/style1.xml" ContentType="application/vnd.ms-office.chartstyle+xml"/>
  <Override PartName="/ppt/diagrams/quickStyle1.xml" ContentType="application/vnd.openxmlformats-officedocument.drawingml.diagramStyle+xml"/>
  <Override PartName="/ppt/theme/themeOverride1.xml" ContentType="application/vnd.openxmlformats-officedocument.themeOverride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26"/>
  </p:notesMasterIdLst>
  <p:sldIdLst>
    <p:sldId id="296" r:id="rId3"/>
    <p:sldId id="324" r:id="rId4"/>
    <p:sldId id="325" r:id="rId5"/>
    <p:sldId id="341" r:id="rId6"/>
    <p:sldId id="304" r:id="rId7"/>
    <p:sldId id="303" r:id="rId8"/>
    <p:sldId id="332" r:id="rId9"/>
    <p:sldId id="334" r:id="rId10"/>
    <p:sldId id="342" r:id="rId11"/>
    <p:sldId id="302" r:id="rId12"/>
    <p:sldId id="301" r:id="rId13"/>
    <p:sldId id="319" r:id="rId14"/>
    <p:sldId id="337" r:id="rId15"/>
    <p:sldId id="343" r:id="rId16"/>
    <p:sldId id="299" r:id="rId17"/>
    <p:sldId id="320" r:id="rId18"/>
    <p:sldId id="326" r:id="rId19"/>
    <p:sldId id="328" r:id="rId20"/>
    <p:sldId id="327" r:id="rId21"/>
    <p:sldId id="335" r:id="rId22"/>
    <p:sldId id="340" r:id="rId23"/>
    <p:sldId id="336" r:id="rId24"/>
    <p:sldId id="344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796"/>
    <a:srgbClr val="FFFFFF"/>
    <a:srgbClr val="777877"/>
    <a:srgbClr val="E88E31"/>
    <a:srgbClr val="149A4B"/>
    <a:srgbClr val="A41568"/>
    <a:srgbClr val="27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3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64303966225974"/>
          <c:y val="0.12002475314190679"/>
          <c:w val="0.81295633818464619"/>
          <c:h val="0.685656349631185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BF718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1. Visoka zapošljivost i mobilnost radne snage </c:v>
                </c:pt>
                <c:pt idx="1">
                  <c:v>2. Socijalna uključenost </c:v>
                </c:pt>
                <c:pt idx="2">
                  <c:v>3. Obrazovanje i cjeloživotno učenje </c:v>
                </c:pt>
                <c:pt idx="3">
                  <c:v>4. Dobro upravljanje </c:v>
                </c:pt>
                <c:pt idx="4">
                  <c:v>5. Tehnička pomoć </c:v>
                </c:pt>
              </c:strCache>
            </c:strRef>
          </c:cat>
          <c:val>
            <c:numRef>
              <c:f>Sheet1!$B$5:$F$5</c:f>
              <c:numCache>
                <c:formatCode>#,##0.00</c:formatCode>
                <c:ptCount val="5"/>
                <c:pt idx="0">
                  <c:v>4707060322.9499998</c:v>
                </c:pt>
                <c:pt idx="1">
                  <c:v>2952000008.0999999</c:v>
                </c:pt>
                <c:pt idx="2">
                  <c:v>4050000002.25</c:v>
                </c:pt>
                <c:pt idx="3">
                  <c:v>1721492497.3499999</c:v>
                </c:pt>
                <c:pt idx="4">
                  <c:v>720000007.20000005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687248"/>
        <c:axId val="278684896"/>
      </c:barChart>
      <c:catAx>
        <c:axId val="2786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684896"/>
        <c:crosses val="autoZero"/>
        <c:auto val="1"/>
        <c:lblAlgn val="ctr"/>
        <c:lblOffset val="100"/>
        <c:noMultiLvlLbl val="0"/>
      </c:catAx>
      <c:valAx>
        <c:axId val="27868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68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4F81B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D3E25-60A8-453D-BA15-73EC9FD175E6}" type="doc">
      <dgm:prSet loTypeId="urn:microsoft.com/office/officeart/2005/8/layout/h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1C32782-74BA-4415-ADC4-707C51F8BED7}">
      <dgm:prSet phldrT="[Text]" custT="1"/>
      <dgm:spPr/>
      <dgm:t>
        <a:bodyPr/>
        <a:lstStyle/>
        <a:p>
          <a:r>
            <a:rPr lang="hr-HR" sz="1600" b="1" dirty="0" smtClean="0">
              <a:solidFill>
                <a:srgbClr val="C00000"/>
              </a:solidFill>
            </a:rPr>
            <a:t>Priprema projekata / natječajne dokumentacije </a:t>
          </a:r>
          <a:endParaRPr lang="en-GB" sz="1600" b="1" dirty="0">
            <a:solidFill>
              <a:srgbClr val="C00000"/>
            </a:solidFill>
          </a:endParaRPr>
        </a:p>
      </dgm:t>
    </dgm:pt>
    <dgm:pt modelId="{8F45A859-D244-437B-A10B-BF92C89CC0D1}" type="parTrans" cxnId="{395A4FDE-9987-40AB-BEF7-6A710E5A05C2}">
      <dgm:prSet/>
      <dgm:spPr/>
      <dgm:t>
        <a:bodyPr/>
        <a:lstStyle/>
        <a:p>
          <a:endParaRPr lang="en-GB"/>
        </a:p>
      </dgm:t>
    </dgm:pt>
    <dgm:pt modelId="{215F02A4-73BA-4A46-B790-D8D688962703}" type="sibTrans" cxnId="{395A4FDE-9987-40AB-BEF7-6A710E5A05C2}">
      <dgm:prSet/>
      <dgm:spPr/>
      <dgm:t>
        <a:bodyPr/>
        <a:lstStyle/>
        <a:p>
          <a:endParaRPr lang="en-GB"/>
        </a:p>
      </dgm:t>
    </dgm:pt>
    <dgm:pt modelId="{72734B6D-E546-4662-B3BC-34687F00EC44}">
      <dgm:prSet phldrT="[Text]" custT="1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hr-HR" sz="1800" dirty="0" smtClean="0">
              <a:solidFill>
                <a:srgbClr val="002060"/>
              </a:solidFill>
            </a:rPr>
            <a:t>Služba za programe i projekte EU i DEFCO  </a:t>
          </a:r>
          <a:endParaRPr lang="en-GB" sz="1800" dirty="0">
            <a:solidFill>
              <a:srgbClr val="002060"/>
            </a:solidFill>
          </a:endParaRPr>
        </a:p>
      </dgm:t>
    </dgm:pt>
    <dgm:pt modelId="{DCCED814-6F6B-4DBE-8C6A-AA7106E4DB05}" type="parTrans" cxnId="{81D2428A-CC04-4F17-ABDA-F1E17C6A7736}">
      <dgm:prSet/>
      <dgm:spPr/>
      <dgm:t>
        <a:bodyPr/>
        <a:lstStyle/>
        <a:p>
          <a:endParaRPr lang="en-GB"/>
        </a:p>
      </dgm:t>
    </dgm:pt>
    <dgm:pt modelId="{D62B643F-46F6-4987-A0C2-59F68A15FAFB}" type="sibTrans" cxnId="{81D2428A-CC04-4F17-ABDA-F1E17C6A7736}">
      <dgm:prSet/>
      <dgm:spPr/>
      <dgm:t>
        <a:bodyPr/>
        <a:lstStyle/>
        <a:p>
          <a:endParaRPr lang="en-GB"/>
        </a:p>
      </dgm:t>
    </dgm:pt>
    <dgm:pt modelId="{C118CCE1-7188-4E29-A86D-4AD4DFE1ABB4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accent1">
                  <a:lumMod val="50000"/>
                </a:schemeClr>
              </a:solidFill>
            </a:rPr>
            <a:t>Provedba natječaja / evaluacija pristiglih prijava 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32B62194-04C7-4B2C-A877-6B9B9A3C3C1D}" type="parTrans" cxnId="{1EAE0D74-E12A-4B3E-A06B-B5125EB54B70}">
      <dgm:prSet/>
      <dgm:spPr/>
      <dgm:t>
        <a:bodyPr/>
        <a:lstStyle/>
        <a:p>
          <a:endParaRPr lang="en-GB"/>
        </a:p>
      </dgm:t>
    </dgm:pt>
    <dgm:pt modelId="{1C803873-3298-47B9-8424-EAA0A13C9D2E}" type="sibTrans" cxnId="{1EAE0D74-E12A-4B3E-A06B-B5125EB54B70}">
      <dgm:prSet/>
      <dgm:spPr/>
      <dgm:t>
        <a:bodyPr/>
        <a:lstStyle/>
        <a:p>
          <a:endParaRPr lang="en-GB"/>
        </a:p>
      </dgm:t>
    </dgm:pt>
    <dgm:pt modelId="{B7EAA1B9-B2A3-48EC-9F4E-375073670FBA}">
      <dgm:prSet phldrT="[Text]" custT="1"/>
      <dgm:spPr/>
      <dgm:t>
        <a:bodyPr/>
        <a:lstStyle/>
        <a:p>
          <a:r>
            <a:rPr lang="hr-HR" sz="1800" dirty="0" smtClean="0">
              <a:solidFill>
                <a:srgbClr val="002060"/>
              </a:solidFill>
            </a:rPr>
            <a:t>DEFCO i Služba za programe i projekte EU </a:t>
          </a:r>
          <a:endParaRPr lang="en-GB" sz="1800" dirty="0">
            <a:solidFill>
              <a:srgbClr val="002060"/>
            </a:solidFill>
          </a:endParaRPr>
        </a:p>
      </dgm:t>
    </dgm:pt>
    <dgm:pt modelId="{C68D8F65-605D-4A19-A0F5-46A75EC36297}" type="parTrans" cxnId="{5C2C0FE3-4BB1-422B-8044-B22B44736255}">
      <dgm:prSet/>
      <dgm:spPr/>
      <dgm:t>
        <a:bodyPr/>
        <a:lstStyle/>
        <a:p>
          <a:endParaRPr lang="en-GB"/>
        </a:p>
      </dgm:t>
    </dgm:pt>
    <dgm:pt modelId="{52D1967E-A5A1-4953-8773-8FA508E3AC4D}" type="sibTrans" cxnId="{5C2C0FE3-4BB1-422B-8044-B22B44736255}">
      <dgm:prSet/>
      <dgm:spPr/>
      <dgm:t>
        <a:bodyPr/>
        <a:lstStyle/>
        <a:p>
          <a:endParaRPr lang="en-GB"/>
        </a:p>
      </dgm:t>
    </dgm:pt>
    <dgm:pt modelId="{915C1B73-CC57-496B-8DC4-6FCBF08EFA9B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tx2">
                  <a:lumMod val="75000"/>
                </a:schemeClr>
              </a:solidFill>
            </a:rPr>
            <a:t>Provedba i praćenje provedbe projekata </a:t>
          </a:r>
          <a:endParaRPr lang="en-GB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7B4C072E-A0BB-4F55-8364-66B4D7E0A07B}" type="parTrans" cxnId="{70F7DD21-31DF-4CC3-B0D4-E73FA10C1A97}">
      <dgm:prSet/>
      <dgm:spPr/>
      <dgm:t>
        <a:bodyPr/>
        <a:lstStyle/>
        <a:p>
          <a:endParaRPr lang="en-GB"/>
        </a:p>
      </dgm:t>
    </dgm:pt>
    <dgm:pt modelId="{F94B4784-5FAD-41C2-AC71-434968CDE35B}" type="sibTrans" cxnId="{70F7DD21-31DF-4CC3-B0D4-E73FA10C1A97}">
      <dgm:prSet/>
      <dgm:spPr/>
      <dgm:t>
        <a:bodyPr/>
        <a:lstStyle/>
        <a:p>
          <a:endParaRPr lang="en-GB"/>
        </a:p>
      </dgm:t>
    </dgm:pt>
    <dgm:pt modelId="{D2067C77-1617-4446-9490-D6492353F15A}">
      <dgm:prSet phldrT="[Text]" custT="1"/>
      <dgm:spPr/>
      <dgm:t>
        <a:bodyPr/>
        <a:lstStyle/>
        <a:p>
          <a:r>
            <a:rPr lang="hr-HR" sz="1800" dirty="0" smtClean="0">
              <a:solidFill>
                <a:srgbClr val="002060"/>
              </a:solidFill>
            </a:rPr>
            <a:t>DEFCO i Služba za programe i projekte EU  </a:t>
          </a:r>
          <a:endParaRPr lang="en-GB" sz="1800" dirty="0">
            <a:solidFill>
              <a:srgbClr val="002060"/>
            </a:solidFill>
          </a:endParaRPr>
        </a:p>
      </dgm:t>
    </dgm:pt>
    <dgm:pt modelId="{87CFB4F5-A9DD-4758-87C8-05ECD9C689FA}" type="parTrans" cxnId="{C615C17D-B1DA-4358-BE4A-73335F5B12D5}">
      <dgm:prSet/>
      <dgm:spPr/>
      <dgm:t>
        <a:bodyPr/>
        <a:lstStyle/>
        <a:p>
          <a:endParaRPr lang="en-GB"/>
        </a:p>
      </dgm:t>
    </dgm:pt>
    <dgm:pt modelId="{90470A7D-C143-44FD-8664-C0115671B29A}" type="sibTrans" cxnId="{C615C17D-B1DA-4358-BE4A-73335F5B12D5}">
      <dgm:prSet/>
      <dgm:spPr/>
      <dgm:t>
        <a:bodyPr/>
        <a:lstStyle/>
        <a:p>
          <a:endParaRPr lang="en-GB"/>
        </a:p>
      </dgm:t>
    </dgm:pt>
    <dgm:pt modelId="{6F2001AC-8BE8-4723-BD7A-243F6324860B}" type="pres">
      <dgm:prSet presAssocID="{2E1D3E25-60A8-453D-BA15-73EC9FD175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4011F4-B4E1-4D4D-800B-8246F4AC9DAB}" type="pres">
      <dgm:prSet presAssocID="{2E1D3E25-60A8-453D-BA15-73EC9FD175E6}" presName="tSp" presStyleCnt="0"/>
      <dgm:spPr/>
    </dgm:pt>
    <dgm:pt modelId="{335A8B82-0282-426A-8469-B0B944846053}" type="pres">
      <dgm:prSet presAssocID="{2E1D3E25-60A8-453D-BA15-73EC9FD175E6}" presName="bSp" presStyleCnt="0"/>
      <dgm:spPr/>
    </dgm:pt>
    <dgm:pt modelId="{22CE7F45-1599-4987-9F2C-EC2B63DC2360}" type="pres">
      <dgm:prSet presAssocID="{2E1D3E25-60A8-453D-BA15-73EC9FD175E6}" presName="process" presStyleCnt="0"/>
      <dgm:spPr/>
    </dgm:pt>
    <dgm:pt modelId="{0E66AC7F-C6CC-45A8-B802-D58C04829E49}" type="pres">
      <dgm:prSet presAssocID="{21C32782-74BA-4415-ADC4-707C51F8BED7}" presName="composite1" presStyleCnt="0"/>
      <dgm:spPr/>
    </dgm:pt>
    <dgm:pt modelId="{CCB8DAB0-037B-45C5-8710-E042EB9428FB}" type="pres">
      <dgm:prSet presAssocID="{21C32782-74BA-4415-ADC4-707C51F8BED7}" presName="dummyNode1" presStyleLbl="node1" presStyleIdx="0" presStyleCnt="3"/>
      <dgm:spPr/>
    </dgm:pt>
    <dgm:pt modelId="{EF642FA8-FF8F-4A8D-A5DC-05EE359DF4E5}" type="pres">
      <dgm:prSet presAssocID="{21C32782-74BA-4415-ADC4-707C51F8BED7}" presName="childNode1" presStyleLbl="bgAcc1" presStyleIdx="0" presStyleCnt="3" custLinFactNeighborX="571" custLinFactNeighborY="-12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9CE613-5C67-4145-9296-9E6B4CFAB1E7}" type="pres">
      <dgm:prSet presAssocID="{21C32782-74BA-4415-ADC4-707C51F8BED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D42300-E8D2-4EDF-A860-529FB47F09E4}" type="pres">
      <dgm:prSet presAssocID="{21C32782-74BA-4415-ADC4-707C51F8BED7}" presName="parentNode1" presStyleLbl="node1" presStyleIdx="0" presStyleCnt="3" custScaleY="14069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1677A2-221A-485D-B326-1196856E2606}" type="pres">
      <dgm:prSet presAssocID="{21C32782-74BA-4415-ADC4-707C51F8BED7}" presName="connSite1" presStyleCnt="0"/>
      <dgm:spPr/>
    </dgm:pt>
    <dgm:pt modelId="{E8C4AF60-AC69-498D-A7A6-6A9FDB955CA7}" type="pres">
      <dgm:prSet presAssocID="{215F02A4-73BA-4A46-B790-D8D688962703}" presName="Name9" presStyleLbl="sibTrans2D1" presStyleIdx="0" presStyleCnt="2"/>
      <dgm:spPr/>
      <dgm:t>
        <a:bodyPr/>
        <a:lstStyle/>
        <a:p>
          <a:endParaRPr lang="en-GB"/>
        </a:p>
      </dgm:t>
    </dgm:pt>
    <dgm:pt modelId="{05C2FB4D-3435-4484-BF52-67C2035B378E}" type="pres">
      <dgm:prSet presAssocID="{C118CCE1-7188-4E29-A86D-4AD4DFE1ABB4}" presName="composite2" presStyleCnt="0"/>
      <dgm:spPr/>
    </dgm:pt>
    <dgm:pt modelId="{C8F22F78-FF0D-4102-A0DA-96ADBC57526B}" type="pres">
      <dgm:prSet presAssocID="{C118CCE1-7188-4E29-A86D-4AD4DFE1ABB4}" presName="dummyNode2" presStyleLbl="node1" presStyleIdx="0" presStyleCnt="3"/>
      <dgm:spPr/>
    </dgm:pt>
    <dgm:pt modelId="{6CF1BC97-2A64-49D4-BDE0-B4813239AB41}" type="pres">
      <dgm:prSet presAssocID="{C118CCE1-7188-4E29-A86D-4AD4DFE1ABB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E25B21-F976-425B-8E51-99B6BDB55AFC}" type="pres">
      <dgm:prSet presAssocID="{C118CCE1-7188-4E29-A86D-4AD4DFE1ABB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3415A-8972-4001-9FE4-B353F1E524C0}" type="pres">
      <dgm:prSet presAssocID="{C118CCE1-7188-4E29-A86D-4AD4DFE1ABB4}" presName="parentNode2" presStyleLbl="node1" presStyleIdx="1" presStyleCnt="3" custScaleY="148989" custLinFactNeighborX="-2600" custLinFactNeighborY="-382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B5EC56-10B0-49CA-99F0-7FF21C4523FD}" type="pres">
      <dgm:prSet presAssocID="{C118CCE1-7188-4E29-A86D-4AD4DFE1ABB4}" presName="connSite2" presStyleCnt="0"/>
      <dgm:spPr/>
    </dgm:pt>
    <dgm:pt modelId="{803FF83D-B6BC-4A60-B29B-1A62EF149B52}" type="pres">
      <dgm:prSet presAssocID="{1C803873-3298-47B9-8424-EAA0A13C9D2E}" presName="Name18" presStyleLbl="sibTrans2D1" presStyleIdx="1" presStyleCnt="2"/>
      <dgm:spPr/>
      <dgm:t>
        <a:bodyPr/>
        <a:lstStyle/>
        <a:p>
          <a:endParaRPr lang="en-GB"/>
        </a:p>
      </dgm:t>
    </dgm:pt>
    <dgm:pt modelId="{18D42AB8-205D-40D8-B23D-56612086394F}" type="pres">
      <dgm:prSet presAssocID="{915C1B73-CC57-496B-8DC4-6FCBF08EFA9B}" presName="composite1" presStyleCnt="0"/>
      <dgm:spPr/>
    </dgm:pt>
    <dgm:pt modelId="{D7D9F408-CFD3-49F2-B028-EEA5F7F235B9}" type="pres">
      <dgm:prSet presAssocID="{915C1B73-CC57-496B-8DC4-6FCBF08EFA9B}" presName="dummyNode1" presStyleLbl="node1" presStyleIdx="1" presStyleCnt="3"/>
      <dgm:spPr/>
    </dgm:pt>
    <dgm:pt modelId="{767AE0B6-7C20-429E-9DA8-15325C128004}" type="pres">
      <dgm:prSet presAssocID="{915C1B73-CC57-496B-8DC4-6FCBF08EFA9B}" presName="childNode1" presStyleLbl="bgAcc1" presStyleIdx="2" presStyleCnt="3" custLinFactNeighborX="-4042" custLinFactNeighborY="-12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95552-04B6-466E-AFAE-7D057DCF0041}" type="pres">
      <dgm:prSet presAssocID="{915C1B73-CC57-496B-8DC4-6FCBF08EFA9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314D7F-43EB-44DA-85BF-4152E44B2894}" type="pres">
      <dgm:prSet presAssocID="{915C1B73-CC57-496B-8DC4-6FCBF08EFA9B}" presName="parentNode1" presStyleLbl="node1" presStyleIdx="2" presStyleCnt="3" custScaleY="140777" custLinFactNeighborX="-3324" custLinFactNeighborY="3034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ADC5A0-1661-4D47-933B-C7F3756BAA18}" type="pres">
      <dgm:prSet presAssocID="{915C1B73-CC57-496B-8DC4-6FCBF08EFA9B}" presName="connSite1" presStyleCnt="0"/>
      <dgm:spPr/>
    </dgm:pt>
  </dgm:ptLst>
  <dgm:cxnLst>
    <dgm:cxn modelId="{C615C17D-B1DA-4358-BE4A-73335F5B12D5}" srcId="{915C1B73-CC57-496B-8DC4-6FCBF08EFA9B}" destId="{D2067C77-1617-4446-9490-D6492353F15A}" srcOrd="0" destOrd="0" parTransId="{87CFB4F5-A9DD-4758-87C8-05ECD9C689FA}" sibTransId="{90470A7D-C143-44FD-8664-C0115671B29A}"/>
    <dgm:cxn modelId="{A8F2E267-9EB8-4626-8B7F-D203AEDEB4C4}" type="presOf" srcId="{72734B6D-E546-4662-B3BC-34687F00EC44}" destId="{EF642FA8-FF8F-4A8D-A5DC-05EE359DF4E5}" srcOrd="0" destOrd="0" presId="urn:microsoft.com/office/officeart/2005/8/layout/hProcess4"/>
    <dgm:cxn modelId="{EF116953-FD94-4122-9E4D-5E354A1FCFF9}" type="presOf" srcId="{2E1D3E25-60A8-453D-BA15-73EC9FD175E6}" destId="{6F2001AC-8BE8-4723-BD7A-243F6324860B}" srcOrd="0" destOrd="0" presId="urn:microsoft.com/office/officeart/2005/8/layout/hProcess4"/>
    <dgm:cxn modelId="{CA8EEF1D-B642-479A-93DE-7609AC7703FE}" type="presOf" srcId="{D2067C77-1617-4446-9490-D6492353F15A}" destId="{767AE0B6-7C20-429E-9DA8-15325C128004}" srcOrd="0" destOrd="0" presId="urn:microsoft.com/office/officeart/2005/8/layout/hProcess4"/>
    <dgm:cxn modelId="{395A4FDE-9987-40AB-BEF7-6A710E5A05C2}" srcId="{2E1D3E25-60A8-453D-BA15-73EC9FD175E6}" destId="{21C32782-74BA-4415-ADC4-707C51F8BED7}" srcOrd="0" destOrd="0" parTransId="{8F45A859-D244-437B-A10B-BF92C89CC0D1}" sibTransId="{215F02A4-73BA-4A46-B790-D8D688962703}"/>
    <dgm:cxn modelId="{E77A032F-970B-4D4E-B4D5-522EFCF00A26}" type="presOf" srcId="{21C32782-74BA-4415-ADC4-707C51F8BED7}" destId="{BCD42300-E8D2-4EDF-A860-529FB47F09E4}" srcOrd="0" destOrd="0" presId="urn:microsoft.com/office/officeart/2005/8/layout/hProcess4"/>
    <dgm:cxn modelId="{31714F1B-7D39-4A5D-AF8F-08FD6D5B8698}" type="presOf" srcId="{B7EAA1B9-B2A3-48EC-9F4E-375073670FBA}" destId="{17E25B21-F976-425B-8E51-99B6BDB55AFC}" srcOrd="1" destOrd="0" presId="urn:microsoft.com/office/officeart/2005/8/layout/hProcess4"/>
    <dgm:cxn modelId="{4394F594-0DD0-4A21-B306-C82E695C4662}" type="presOf" srcId="{1C803873-3298-47B9-8424-EAA0A13C9D2E}" destId="{803FF83D-B6BC-4A60-B29B-1A62EF149B52}" srcOrd="0" destOrd="0" presId="urn:microsoft.com/office/officeart/2005/8/layout/hProcess4"/>
    <dgm:cxn modelId="{69FEA808-E8E4-4C81-9D6E-6146B76C4439}" type="presOf" srcId="{915C1B73-CC57-496B-8DC4-6FCBF08EFA9B}" destId="{0A314D7F-43EB-44DA-85BF-4152E44B2894}" srcOrd="0" destOrd="0" presId="urn:microsoft.com/office/officeart/2005/8/layout/hProcess4"/>
    <dgm:cxn modelId="{7CFF73B4-D231-4533-85BD-A84E729F71B2}" type="presOf" srcId="{C118CCE1-7188-4E29-A86D-4AD4DFE1ABB4}" destId="{4373415A-8972-4001-9FE4-B353F1E524C0}" srcOrd="0" destOrd="0" presId="urn:microsoft.com/office/officeart/2005/8/layout/hProcess4"/>
    <dgm:cxn modelId="{1BB06DB5-9F07-4D94-B16E-E73DACB2A836}" type="presOf" srcId="{D2067C77-1617-4446-9490-D6492353F15A}" destId="{CC995552-04B6-466E-AFAE-7D057DCF0041}" srcOrd="1" destOrd="0" presId="urn:microsoft.com/office/officeart/2005/8/layout/hProcess4"/>
    <dgm:cxn modelId="{5C2C0FE3-4BB1-422B-8044-B22B44736255}" srcId="{C118CCE1-7188-4E29-A86D-4AD4DFE1ABB4}" destId="{B7EAA1B9-B2A3-48EC-9F4E-375073670FBA}" srcOrd="0" destOrd="0" parTransId="{C68D8F65-605D-4A19-A0F5-46A75EC36297}" sibTransId="{52D1967E-A5A1-4953-8773-8FA508E3AC4D}"/>
    <dgm:cxn modelId="{70F7DD21-31DF-4CC3-B0D4-E73FA10C1A97}" srcId="{2E1D3E25-60A8-453D-BA15-73EC9FD175E6}" destId="{915C1B73-CC57-496B-8DC4-6FCBF08EFA9B}" srcOrd="2" destOrd="0" parTransId="{7B4C072E-A0BB-4F55-8364-66B4D7E0A07B}" sibTransId="{F94B4784-5FAD-41C2-AC71-434968CDE35B}"/>
    <dgm:cxn modelId="{BABDAFF9-E60D-47E9-BB4C-FE3A5E445CB8}" type="presOf" srcId="{B7EAA1B9-B2A3-48EC-9F4E-375073670FBA}" destId="{6CF1BC97-2A64-49D4-BDE0-B4813239AB41}" srcOrd="0" destOrd="0" presId="urn:microsoft.com/office/officeart/2005/8/layout/hProcess4"/>
    <dgm:cxn modelId="{81D2428A-CC04-4F17-ABDA-F1E17C6A7736}" srcId="{21C32782-74BA-4415-ADC4-707C51F8BED7}" destId="{72734B6D-E546-4662-B3BC-34687F00EC44}" srcOrd="0" destOrd="0" parTransId="{DCCED814-6F6B-4DBE-8C6A-AA7106E4DB05}" sibTransId="{D62B643F-46F6-4987-A0C2-59F68A15FAFB}"/>
    <dgm:cxn modelId="{1EAE0D74-E12A-4B3E-A06B-B5125EB54B70}" srcId="{2E1D3E25-60A8-453D-BA15-73EC9FD175E6}" destId="{C118CCE1-7188-4E29-A86D-4AD4DFE1ABB4}" srcOrd="1" destOrd="0" parTransId="{32B62194-04C7-4B2C-A877-6B9B9A3C3C1D}" sibTransId="{1C803873-3298-47B9-8424-EAA0A13C9D2E}"/>
    <dgm:cxn modelId="{74721AD4-8430-4BCF-A92E-867B9CAA2500}" type="presOf" srcId="{215F02A4-73BA-4A46-B790-D8D688962703}" destId="{E8C4AF60-AC69-498D-A7A6-6A9FDB955CA7}" srcOrd="0" destOrd="0" presId="urn:microsoft.com/office/officeart/2005/8/layout/hProcess4"/>
    <dgm:cxn modelId="{8C766F06-61BD-4AA1-A044-08FABAC7EA90}" type="presOf" srcId="{72734B6D-E546-4662-B3BC-34687F00EC44}" destId="{8F9CE613-5C67-4145-9296-9E6B4CFAB1E7}" srcOrd="1" destOrd="0" presId="urn:microsoft.com/office/officeart/2005/8/layout/hProcess4"/>
    <dgm:cxn modelId="{761E76E0-ECD3-45AE-BDB8-55A8D034E33A}" type="presParOf" srcId="{6F2001AC-8BE8-4723-BD7A-243F6324860B}" destId="{3E4011F4-B4E1-4D4D-800B-8246F4AC9DAB}" srcOrd="0" destOrd="0" presId="urn:microsoft.com/office/officeart/2005/8/layout/hProcess4"/>
    <dgm:cxn modelId="{DDB24EF4-2FA3-4BB0-86F4-3CB5A22A5E2F}" type="presParOf" srcId="{6F2001AC-8BE8-4723-BD7A-243F6324860B}" destId="{335A8B82-0282-426A-8469-B0B944846053}" srcOrd="1" destOrd="0" presId="urn:microsoft.com/office/officeart/2005/8/layout/hProcess4"/>
    <dgm:cxn modelId="{478EE41A-B3C6-4E99-9D13-C453649B5F6E}" type="presParOf" srcId="{6F2001AC-8BE8-4723-BD7A-243F6324860B}" destId="{22CE7F45-1599-4987-9F2C-EC2B63DC2360}" srcOrd="2" destOrd="0" presId="urn:microsoft.com/office/officeart/2005/8/layout/hProcess4"/>
    <dgm:cxn modelId="{DC6BFB67-046D-456D-8468-C0482C53E941}" type="presParOf" srcId="{22CE7F45-1599-4987-9F2C-EC2B63DC2360}" destId="{0E66AC7F-C6CC-45A8-B802-D58C04829E49}" srcOrd="0" destOrd="0" presId="urn:microsoft.com/office/officeart/2005/8/layout/hProcess4"/>
    <dgm:cxn modelId="{9BA7E568-F888-4BD6-B02E-933C58CBFE83}" type="presParOf" srcId="{0E66AC7F-C6CC-45A8-B802-D58C04829E49}" destId="{CCB8DAB0-037B-45C5-8710-E042EB9428FB}" srcOrd="0" destOrd="0" presId="urn:microsoft.com/office/officeart/2005/8/layout/hProcess4"/>
    <dgm:cxn modelId="{298AB8FA-42D1-4CFE-BEBF-E3F07DE6E581}" type="presParOf" srcId="{0E66AC7F-C6CC-45A8-B802-D58C04829E49}" destId="{EF642FA8-FF8F-4A8D-A5DC-05EE359DF4E5}" srcOrd="1" destOrd="0" presId="urn:microsoft.com/office/officeart/2005/8/layout/hProcess4"/>
    <dgm:cxn modelId="{0CB8ED72-5C44-4BE5-A432-32E79BE69866}" type="presParOf" srcId="{0E66AC7F-C6CC-45A8-B802-D58C04829E49}" destId="{8F9CE613-5C67-4145-9296-9E6B4CFAB1E7}" srcOrd="2" destOrd="0" presId="urn:microsoft.com/office/officeart/2005/8/layout/hProcess4"/>
    <dgm:cxn modelId="{08F6515A-4625-4F1B-BF0B-D06B6968DE31}" type="presParOf" srcId="{0E66AC7F-C6CC-45A8-B802-D58C04829E49}" destId="{BCD42300-E8D2-4EDF-A860-529FB47F09E4}" srcOrd="3" destOrd="0" presId="urn:microsoft.com/office/officeart/2005/8/layout/hProcess4"/>
    <dgm:cxn modelId="{98C6AC26-D58B-4D29-8C36-E2FBD09FD9A5}" type="presParOf" srcId="{0E66AC7F-C6CC-45A8-B802-D58C04829E49}" destId="{6A1677A2-221A-485D-B326-1196856E2606}" srcOrd="4" destOrd="0" presId="urn:microsoft.com/office/officeart/2005/8/layout/hProcess4"/>
    <dgm:cxn modelId="{0B7C9AA7-CBE2-472B-BE38-5882BA49486D}" type="presParOf" srcId="{22CE7F45-1599-4987-9F2C-EC2B63DC2360}" destId="{E8C4AF60-AC69-498D-A7A6-6A9FDB955CA7}" srcOrd="1" destOrd="0" presId="urn:microsoft.com/office/officeart/2005/8/layout/hProcess4"/>
    <dgm:cxn modelId="{52F890AE-7172-44B5-AD3F-8F79D8FF92BF}" type="presParOf" srcId="{22CE7F45-1599-4987-9F2C-EC2B63DC2360}" destId="{05C2FB4D-3435-4484-BF52-67C2035B378E}" srcOrd="2" destOrd="0" presId="urn:microsoft.com/office/officeart/2005/8/layout/hProcess4"/>
    <dgm:cxn modelId="{D926AD79-F616-44EC-92D2-721F735B31A6}" type="presParOf" srcId="{05C2FB4D-3435-4484-BF52-67C2035B378E}" destId="{C8F22F78-FF0D-4102-A0DA-96ADBC57526B}" srcOrd="0" destOrd="0" presId="urn:microsoft.com/office/officeart/2005/8/layout/hProcess4"/>
    <dgm:cxn modelId="{BEE601A3-9253-445D-AFAD-D6A72F88A1E4}" type="presParOf" srcId="{05C2FB4D-3435-4484-BF52-67C2035B378E}" destId="{6CF1BC97-2A64-49D4-BDE0-B4813239AB41}" srcOrd="1" destOrd="0" presId="urn:microsoft.com/office/officeart/2005/8/layout/hProcess4"/>
    <dgm:cxn modelId="{59CFBABA-C5EC-44C9-BC78-E3600F85A463}" type="presParOf" srcId="{05C2FB4D-3435-4484-BF52-67C2035B378E}" destId="{17E25B21-F976-425B-8E51-99B6BDB55AFC}" srcOrd="2" destOrd="0" presId="urn:microsoft.com/office/officeart/2005/8/layout/hProcess4"/>
    <dgm:cxn modelId="{C916942A-D30B-497B-B41E-3C437FAF1886}" type="presParOf" srcId="{05C2FB4D-3435-4484-BF52-67C2035B378E}" destId="{4373415A-8972-4001-9FE4-B353F1E524C0}" srcOrd="3" destOrd="0" presId="urn:microsoft.com/office/officeart/2005/8/layout/hProcess4"/>
    <dgm:cxn modelId="{F2BE68E3-D507-42A5-8446-320B1886B297}" type="presParOf" srcId="{05C2FB4D-3435-4484-BF52-67C2035B378E}" destId="{ADB5EC56-10B0-49CA-99F0-7FF21C4523FD}" srcOrd="4" destOrd="0" presId="urn:microsoft.com/office/officeart/2005/8/layout/hProcess4"/>
    <dgm:cxn modelId="{EA0A6C8A-D395-49F2-9A81-1047873B457C}" type="presParOf" srcId="{22CE7F45-1599-4987-9F2C-EC2B63DC2360}" destId="{803FF83D-B6BC-4A60-B29B-1A62EF149B52}" srcOrd="3" destOrd="0" presId="urn:microsoft.com/office/officeart/2005/8/layout/hProcess4"/>
    <dgm:cxn modelId="{B1A73476-0FA9-4DB0-AE2A-4C6FF392173D}" type="presParOf" srcId="{22CE7F45-1599-4987-9F2C-EC2B63DC2360}" destId="{18D42AB8-205D-40D8-B23D-56612086394F}" srcOrd="4" destOrd="0" presId="urn:microsoft.com/office/officeart/2005/8/layout/hProcess4"/>
    <dgm:cxn modelId="{F7086B80-7FE4-4B2D-8073-B61CFBD48EB4}" type="presParOf" srcId="{18D42AB8-205D-40D8-B23D-56612086394F}" destId="{D7D9F408-CFD3-49F2-B028-EEA5F7F235B9}" srcOrd="0" destOrd="0" presId="urn:microsoft.com/office/officeart/2005/8/layout/hProcess4"/>
    <dgm:cxn modelId="{F0FBF4CE-8272-4A3B-85D8-947B95760302}" type="presParOf" srcId="{18D42AB8-205D-40D8-B23D-56612086394F}" destId="{767AE0B6-7C20-429E-9DA8-15325C128004}" srcOrd="1" destOrd="0" presId="urn:microsoft.com/office/officeart/2005/8/layout/hProcess4"/>
    <dgm:cxn modelId="{D4FE3927-2917-4ADB-B5EB-75E0A29618C1}" type="presParOf" srcId="{18D42AB8-205D-40D8-B23D-56612086394F}" destId="{CC995552-04B6-466E-AFAE-7D057DCF0041}" srcOrd="2" destOrd="0" presId="urn:microsoft.com/office/officeart/2005/8/layout/hProcess4"/>
    <dgm:cxn modelId="{59C3FC2E-2679-41B5-AB88-0C3E6C4F54CA}" type="presParOf" srcId="{18D42AB8-205D-40D8-B23D-56612086394F}" destId="{0A314D7F-43EB-44DA-85BF-4152E44B2894}" srcOrd="3" destOrd="0" presId="urn:microsoft.com/office/officeart/2005/8/layout/hProcess4"/>
    <dgm:cxn modelId="{386B33F7-90EE-4B96-AC3D-C6DA572A6B54}" type="presParOf" srcId="{18D42AB8-205D-40D8-B23D-56612086394F}" destId="{97ADC5A0-1661-4D47-933B-C7F3756BAA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EBD28-D2F9-4ADA-B07C-513E26A1D95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7305F5-846E-4284-A140-25DB6DC75BEC}">
      <dgm:prSet phldrT="[Text]" custT="1"/>
      <dgm:spPr/>
      <dgm:t>
        <a:bodyPr/>
        <a:lstStyle/>
        <a:p>
          <a:r>
            <a:rPr lang="hr-HR" sz="1200" dirty="0" smtClean="0">
              <a:solidFill>
                <a:srgbClr val="161796"/>
              </a:solidFill>
              <a:latin typeface="Myriad Pro Light SemiExt"/>
            </a:rPr>
            <a:t>CARNET – pilot projekt – upravljanje projektom, organizacija i koordinacija aktivnosti </a:t>
          </a:r>
          <a:endParaRPr lang="en-GB" sz="1200" dirty="0">
            <a:solidFill>
              <a:srgbClr val="161796"/>
            </a:solidFill>
            <a:latin typeface="Myriad Pro Light SemiExt"/>
          </a:endParaRPr>
        </a:p>
      </dgm:t>
    </dgm:pt>
    <dgm:pt modelId="{D0256AA2-AE61-49FF-B04E-D0C373563186}" type="parTrans" cxnId="{1609E05A-C979-4BBA-9F72-F26F13573A9A}">
      <dgm:prSet/>
      <dgm:spPr/>
      <dgm:t>
        <a:bodyPr/>
        <a:lstStyle/>
        <a:p>
          <a:endParaRPr lang="en-GB"/>
        </a:p>
      </dgm:t>
    </dgm:pt>
    <dgm:pt modelId="{8281C56E-52BF-4CA8-A1B7-2822A6AE63FD}" type="sibTrans" cxnId="{1609E05A-C979-4BBA-9F72-F26F13573A9A}">
      <dgm:prSet/>
      <dgm:spPr/>
      <dgm:t>
        <a:bodyPr/>
        <a:lstStyle/>
        <a:p>
          <a:endParaRPr lang="en-GB"/>
        </a:p>
      </dgm:t>
    </dgm:pt>
    <dgm:pt modelId="{A000556D-6932-4F52-8B18-60C3BAA8EF11}">
      <dgm:prSet phldrT="[Text]" custT="1"/>
      <dgm:spPr/>
      <dgm:t>
        <a:bodyPr/>
        <a:lstStyle/>
        <a:p>
          <a:r>
            <a:rPr lang="hr-HR" sz="1200" dirty="0" smtClean="0">
              <a:latin typeface="Myriad Pro Light SemiExt"/>
            </a:rPr>
            <a:t>Škole uključene u provedbu pilot projekta sukladno sadržaju pojedinih aktivnosti pilot projekta  </a:t>
          </a:r>
          <a:endParaRPr lang="en-GB" sz="1200" dirty="0">
            <a:latin typeface="Myriad Pro Light SemiExt"/>
          </a:endParaRPr>
        </a:p>
      </dgm:t>
    </dgm:pt>
    <dgm:pt modelId="{DE506AEC-FF5A-4790-A1E9-BDEA14C80035}" type="parTrans" cxnId="{70E0EC5C-FB37-4431-951E-5B657E5E5240}">
      <dgm:prSet/>
      <dgm:spPr/>
      <dgm:t>
        <a:bodyPr/>
        <a:lstStyle/>
        <a:p>
          <a:endParaRPr lang="en-GB"/>
        </a:p>
      </dgm:t>
    </dgm:pt>
    <dgm:pt modelId="{35283A97-CF6A-490E-A073-625FB321325C}" type="sibTrans" cxnId="{70E0EC5C-FB37-4431-951E-5B657E5E5240}">
      <dgm:prSet/>
      <dgm:spPr/>
      <dgm:t>
        <a:bodyPr/>
        <a:lstStyle/>
        <a:p>
          <a:endParaRPr lang="en-GB"/>
        </a:p>
      </dgm:t>
    </dgm:pt>
    <dgm:pt modelId="{45062230-0446-432D-A531-5E0D60155B43}">
      <dgm:prSet phldrT="[Text]" custT="1"/>
      <dgm:spPr/>
      <dgm:t>
        <a:bodyPr/>
        <a:lstStyle/>
        <a:p>
          <a:r>
            <a:rPr lang="hr-HR" sz="1200" dirty="0" smtClean="0">
              <a:solidFill>
                <a:srgbClr val="161796"/>
              </a:solidFill>
              <a:latin typeface="Myriad Pro Light SemiExt"/>
            </a:rPr>
            <a:t>CARNET – veliki projekt upravljanje projektom, organizacija i koordinacija aktivnost</a:t>
          </a:r>
          <a:r>
            <a:rPr lang="hr-HR" sz="1300" dirty="0" smtClean="0">
              <a:solidFill>
                <a:srgbClr val="161796"/>
              </a:solidFill>
              <a:latin typeface="Myriad Pro Light SemiExt"/>
            </a:rPr>
            <a:t>i   </a:t>
          </a:r>
          <a:endParaRPr lang="en-GB" sz="1300" dirty="0">
            <a:solidFill>
              <a:srgbClr val="161796"/>
            </a:solidFill>
            <a:latin typeface="Myriad Pro Light SemiExt"/>
          </a:endParaRPr>
        </a:p>
      </dgm:t>
    </dgm:pt>
    <dgm:pt modelId="{0CDC7726-4F0B-46BC-9402-D2695A098422}" type="parTrans" cxnId="{B7C8C5B4-02FE-43F5-9FEB-D801D9121A4F}">
      <dgm:prSet/>
      <dgm:spPr/>
      <dgm:t>
        <a:bodyPr/>
        <a:lstStyle/>
        <a:p>
          <a:endParaRPr lang="en-GB"/>
        </a:p>
      </dgm:t>
    </dgm:pt>
    <dgm:pt modelId="{7FAA4820-8E82-4EA2-B2AA-B7345640FFAF}" type="sibTrans" cxnId="{B7C8C5B4-02FE-43F5-9FEB-D801D9121A4F}">
      <dgm:prSet/>
      <dgm:spPr/>
      <dgm:t>
        <a:bodyPr/>
        <a:lstStyle/>
        <a:p>
          <a:endParaRPr lang="en-GB"/>
        </a:p>
      </dgm:t>
    </dgm:pt>
    <dgm:pt modelId="{823B965C-C89A-4203-AD3B-6467AC8AEF6E}">
      <dgm:prSet/>
      <dgm:spPr/>
      <dgm:t>
        <a:bodyPr/>
        <a:lstStyle/>
        <a:p>
          <a:endParaRPr lang="en-GB"/>
        </a:p>
      </dgm:t>
    </dgm:pt>
    <dgm:pt modelId="{68FECB10-E9B2-4966-91B9-7C579C82CCD8}" type="parTrans" cxnId="{AF15FBBF-15BD-455E-B52A-77CD9042F4D1}">
      <dgm:prSet/>
      <dgm:spPr/>
      <dgm:t>
        <a:bodyPr/>
        <a:lstStyle/>
        <a:p>
          <a:endParaRPr lang="en-GB"/>
        </a:p>
      </dgm:t>
    </dgm:pt>
    <dgm:pt modelId="{71E19C63-FFD8-4BF3-AC9A-FED26AF39BBE}" type="sibTrans" cxnId="{AF15FBBF-15BD-455E-B52A-77CD9042F4D1}">
      <dgm:prSet/>
      <dgm:spPr/>
      <dgm:t>
        <a:bodyPr/>
        <a:lstStyle/>
        <a:p>
          <a:endParaRPr lang="en-GB"/>
        </a:p>
      </dgm:t>
    </dgm:pt>
    <dgm:pt modelId="{AE0474F5-A1CC-4E34-82CB-0B1EF342D976}" type="pres">
      <dgm:prSet presAssocID="{163EBD28-D2F9-4ADA-B07C-513E26A1D95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D93204-8526-413D-A59A-CB403C7EF56E}" type="pres">
      <dgm:prSet presAssocID="{CE7305F5-846E-4284-A140-25DB6DC75BEC}" presName="circle1" presStyleLbl="lnNode1" presStyleIdx="0" presStyleCnt="4"/>
      <dgm:spPr/>
    </dgm:pt>
    <dgm:pt modelId="{3DD98137-EEE6-44E6-B561-2AE620F8C5B2}" type="pres">
      <dgm:prSet presAssocID="{CE7305F5-846E-4284-A140-25DB6DC75BEC}" presName="text1" presStyleLbl="revTx" presStyleIdx="0" presStyleCnt="4" custScaleX="125839" custLinFactNeighborX="-11370" custLinFactNeighborY="-224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1C4930-0C76-4E05-9286-303AA0631204}" type="pres">
      <dgm:prSet presAssocID="{CE7305F5-846E-4284-A140-25DB6DC75BEC}" presName="line1" presStyleLbl="callout" presStyleIdx="0" presStyleCnt="8" custLinFactX="-478143" custLinFactY="6789879" custLinFactNeighborX="-500000" custLinFactNeighborY="6800000"/>
      <dgm:spPr/>
    </dgm:pt>
    <dgm:pt modelId="{3728F036-8484-46B6-B04B-28ADB4F1F6B5}" type="pres">
      <dgm:prSet presAssocID="{CE7305F5-846E-4284-A140-25DB6DC75BEC}" presName="d1" presStyleLbl="callout" presStyleIdx="1" presStyleCnt="8" custLinFactNeighborY="-501"/>
      <dgm:spPr/>
    </dgm:pt>
    <dgm:pt modelId="{D50D98B7-06D8-4D0E-AFA7-E644E656274E}" type="pres">
      <dgm:prSet presAssocID="{A000556D-6932-4F52-8B18-60C3BAA8EF11}" presName="circle2" presStyleLbl="lnNode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59E00408-4830-473C-BAE2-74921DB7AA89}" type="pres">
      <dgm:prSet presAssocID="{A000556D-6932-4F52-8B18-60C3BAA8EF11}" presName="text2" presStyleLbl="revTx" presStyleIdx="1" presStyleCnt="4" custScaleX="120314" custLinFactNeighborX="16445" custLinFactNeighborY="-15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F1AE85-C307-4952-8EFF-5352039D4B52}" type="pres">
      <dgm:prSet presAssocID="{A000556D-6932-4F52-8B18-60C3BAA8EF11}" presName="line2" presStyleLbl="callout" presStyleIdx="2" presStyleCnt="8" custLinFactY="-100000" custLinFactNeighborX="-3883" custLinFactNeighborY="-151711"/>
      <dgm:spPr/>
    </dgm:pt>
    <dgm:pt modelId="{287D16E4-31AF-43C5-BAE8-208E2D8584EF}" type="pres">
      <dgm:prSet presAssocID="{A000556D-6932-4F52-8B18-60C3BAA8EF11}" presName="d2" presStyleLbl="callout" presStyleIdx="3" presStyleCnt="8" custLinFactNeighborY="-4869"/>
      <dgm:spPr/>
    </dgm:pt>
    <dgm:pt modelId="{8956EC08-DB9D-4628-93B4-082FC205C746}" type="pres">
      <dgm:prSet presAssocID="{45062230-0446-432D-A531-5E0D60155B43}" presName="circle3" presStyleLbl="lnNode1" presStyleIdx="2" presStyleCnt="4"/>
      <dgm:spPr/>
    </dgm:pt>
    <dgm:pt modelId="{28AA6298-CD9B-406D-9270-D65E62939C62}" type="pres">
      <dgm:prSet presAssocID="{45062230-0446-432D-A531-5E0D60155B43}" presName="text3" presStyleLbl="revTx" presStyleIdx="2" presStyleCnt="4" custLinFactNeighborX="-24539" custLinFactNeighborY="13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7949A8-2B19-4FA9-97C5-D4A8C08ADCB0}" type="pres">
      <dgm:prSet presAssocID="{45062230-0446-432D-A531-5E0D60155B43}" presName="line3" presStyleLbl="callout" presStyleIdx="4" presStyleCnt="8" custLinFactX="-494033" custLinFactY="-3327567" custLinFactNeighborX="-500000" custLinFactNeighborY="-3400000"/>
      <dgm:spPr/>
    </dgm:pt>
    <dgm:pt modelId="{CCB5AF95-31ED-4E79-A548-C3D99E516BAC}" type="pres">
      <dgm:prSet presAssocID="{45062230-0446-432D-A531-5E0D60155B43}" presName="d3" presStyleLbl="callout" presStyleIdx="5" presStyleCnt="8"/>
      <dgm:spPr/>
    </dgm:pt>
    <dgm:pt modelId="{4B3BD08A-65E8-4717-AF7C-75BC109C00CB}" type="pres">
      <dgm:prSet presAssocID="{823B965C-C89A-4203-AD3B-6467AC8AEF6E}" presName="circle4" presStyleLbl="lnNode1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2AB9B8D9-66C3-4870-8D99-F999C30A9E42}" type="pres">
      <dgm:prSet presAssocID="{823B965C-C89A-4203-AD3B-6467AC8AEF6E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7F10E4-6F85-4B6B-922A-2EFD3D4BDD70}" type="pres">
      <dgm:prSet presAssocID="{823B965C-C89A-4203-AD3B-6467AC8AEF6E}" presName="line4" presStyleLbl="callout" presStyleIdx="6" presStyleCnt="8"/>
      <dgm:spPr/>
    </dgm:pt>
    <dgm:pt modelId="{B8F25F4A-FF70-4702-BB62-C71D1727FCA6}" type="pres">
      <dgm:prSet presAssocID="{823B965C-C89A-4203-AD3B-6467AC8AEF6E}" presName="d4" presStyleLbl="callout" presStyleIdx="7" presStyleCnt="8"/>
      <dgm:spPr/>
    </dgm:pt>
  </dgm:ptLst>
  <dgm:cxnLst>
    <dgm:cxn modelId="{AF15FBBF-15BD-455E-B52A-77CD9042F4D1}" srcId="{163EBD28-D2F9-4ADA-B07C-513E26A1D952}" destId="{823B965C-C89A-4203-AD3B-6467AC8AEF6E}" srcOrd="3" destOrd="0" parTransId="{68FECB10-E9B2-4966-91B9-7C579C82CCD8}" sibTransId="{71E19C63-FFD8-4BF3-AC9A-FED26AF39BBE}"/>
    <dgm:cxn modelId="{70E0EC5C-FB37-4431-951E-5B657E5E5240}" srcId="{163EBD28-D2F9-4ADA-B07C-513E26A1D952}" destId="{A000556D-6932-4F52-8B18-60C3BAA8EF11}" srcOrd="1" destOrd="0" parTransId="{DE506AEC-FF5A-4790-A1E9-BDEA14C80035}" sibTransId="{35283A97-CF6A-490E-A073-625FB321325C}"/>
    <dgm:cxn modelId="{1609E05A-C979-4BBA-9F72-F26F13573A9A}" srcId="{163EBD28-D2F9-4ADA-B07C-513E26A1D952}" destId="{CE7305F5-846E-4284-A140-25DB6DC75BEC}" srcOrd="0" destOrd="0" parTransId="{D0256AA2-AE61-49FF-B04E-D0C373563186}" sibTransId="{8281C56E-52BF-4CA8-A1B7-2822A6AE63FD}"/>
    <dgm:cxn modelId="{B7C8C5B4-02FE-43F5-9FEB-D801D9121A4F}" srcId="{163EBD28-D2F9-4ADA-B07C-513E26A1D952}" destId="{45062230-0446-432D-A531-5E0D60155B43}" srcOrd="2" destOrd="0" parTransId="{0CDC7726-4F0B-46BC-9402-D2695A098422}" sibTransId="{7FAA4820-8E82-4EA2-B2AA-B7345640FFAF}"/>
    <dgm:cxn modelId="{FDFAD4E6-77B0-4415-8303-6FB7087C27E1}" type="presOf" srcId="{A000556D-6932-4F52-8B18-60C3BAA8EF11}" destId="{59E00408-4830-473C-BAE2-74921DB7AA89}" srcOrd="0" destOrd="0" presId="urn:microsoft.com/office/officeart/2005/8/layout/target1"/>
    <dgm:cxn modelId="{6DD1DBD0-3EA4-4EB7-8478-58A975C787A9}" type="presOf" srcId="{823B965C-C89A-4203-AD3B-6467AC8AEF6E}" destId="{2AB9B8D9-66C3-4870-8D99-F999C30A9E42}" srcOrd="0" destOrd="0" presId="urn:microsoft.com/office/officeart/2005/8/layout/target1"/>
    <dgm:cxn modelId="{63D1FB6F-D1EC-451C-A9B8-F7444A359B34}" type="presOf" srcId="{45062230-0446-432D-A531-5E0D60155B43}" destId="{28AA6298-CD9B-406D-9270-D65E62939C62}" srcOrd="0" destOrd="0" presId="urn:microsoft.com/office/officeart/2005/8/layout/target1"/>
    <dgm:cxn modelId="{3092706B-94F9-486E-9AA0-6FDB8DE89AEF}" type="presOf" srcId="{163EBD28-D2F9-4ADA-B07C-513E26A1D952}" destId="{AE0474F5-A1CC-4E34-82CB-0B1EF342D976}" srcOrd="0" destOrd="0" presId="urn:microsoft.com/office/officeart/2005/8/layout/target1"/>
    <dgm:cxn modelId="{81036E79-BA7F-4470-8742-64F289D5E803}" type="presOf" srcId="{CE7305F5-846E-4284-A140-25DB6DC75BEC}" destId="{3DD98137-EEE6-44E6-B561-2AE620F8C5B2}" srcOrd="0" destOrd="0" presId="urn:microsoft.com/office/officeart/2005/8/layout/target1"/>
    <dgm:cxn modelId="{29B5BA4C-6F52-49D7-9253-7AECD83BAC20}" type="presParOf" srcId="{AE0474F5-A1CC-4E34-82CB-0B1EF342D976}" destId="{D4D93204-8526-413D-A59A-CB403C7EF56E}" srcOrd="0" destOrd="0" presId="urn:microsoft.com/office/officeart/2005/8/layout/target1"/>
    <dgm:cxn modelId="{22EC87DA-5FB0-45C4-903C-7C356831E01C}" type="presParOf" srcId="{AE0474F5-A1CC-4E34-82CB-0B1EF342D976}" destId="{3DD98137-EEE6-44E6-B561-2AE620F8C5B2}" srcOrd="1" destOrd="0" presId="urn:microsoft.com/office/officeart/2005/8/layout/target1"/>
    <dgm:cxn modelId="{E6C90961-88FD-4392-AD3B-3418C1617F0A}" type="presParOf" srcId="{AE0474F5-A1CC-4E34-82CB-0B1EF342D976}" destId="{D21C4930-0C76-4E05-9286-303AA0631204}" srcOrd="2" destOrd="0" presId="urn:microsoft.com/office/officeart/2005/8/layout/target1"/>
    <dgm:cxn modelId="{9D5874BD-4E88-40E6-A347-C97D0FD4004A}" type="presParOf" srcId="{AE0474F5-A1CC-4E34-82CB-0B1EF342D976}" destId="{3728F036-8484-46B6-B04B-28ADB4F1F6B5}" srcOrd="3" destOrd="0" presId="urn:microsoft.com/office/officeart/2005/8/layout/target1"/>
    <dgm:cxn modelId="{D0EEC981-4C18-426D-BFA5-35DB164CB088}" type="presParOf" srcId="{AE0474F5-A1CC-4E34-82CB-0B1EF342D976}" destId="{D50D98B7-06D8-4D0E-AFA7-E644E656274E}" srcOrd="4" destOrd="0" presId="urn:microsoft.com/office/officeart/2005/8/layout/target1"/>
    <dgm:cxn modelId="{006CC4FC-73A6-4200-9A10-A14BA9F6F9B8}" type="presParOf" srcId="{AE0474F5-A1CC-4E34-82CB-0B1EF342D976}" destId="{59E00408-4830-473C-BAE2-74921DB7AA89}" srcOrd="5" destOrd="0" presId="urn:microsoft.com/office/officeart/2005/8/layout/target1"/>
    <dgm:cxn modelId="{10FAD617-61F9-4F66-B3BE-3FC3F29E4CC9}" type="presParOf" srcId="{AE0474F5-A1CC-4E34-82CB-0B1EF342D976}" destId="{F9F1AE85-C307-4952-8EFF-5352039D4B52}" srcOrd="6" destOrd="0" presId="urn:microsoft.com/office/officeart/2005/8/layout/target1"/>
    <dgm:cxn modelId="{B686074F-0181-41BF-8948-6E8C547ABAE8}" type="presParOf" srcId="{AE0474F5-A1CC-4E34-82CB-0B1EF342D976}" destId="{287D16E4-31AF-43C5-BAE8-208E2D8584EF}" srcOrd="7" destOrd="0" presId="urn:microsoft.com/office/officeart/2005/8/layout/target1"/>
    <dgm:cxn modelId="{DBB4AE26-A5C5-4DB3-9497-09C64C33C111}" type="presParOf" srcId="{AE0474F5-A1CC-4E34-82CB-0B1EF342D976}" destId="{8956EC08-DB9D-4628-93B4-082FC205C746}" srcOrd="8" destOrd="0" presId="urn:microsoft.com/office/officeart/2005/8/layout/target1"/>
    <dgm:cxn modelId="{FE72B551-3309-47E5-B65B-DE324E99BED0}" type="presParOf" srcId="{AE0474F5-A1CC-4E34-82CB-0B1EF342D976}" destId="{28AA6298-CD9B-406D-9270-D65E62939C62}" srcOrd="9" destOrd="0" presId="urn:microsoft.com/office/officeart/2005/8/layout/target1"/>
    <dgm:cxn modelId="{25498E11-6C67-45C1-8C28-887E54A02604}" type="presParOf" srcId="{AE0474F5-A1CC-4E34-82CB-0B1EF342D976}" destId="{497949A8-2B19-4FA9-97C5-D4A8C08ADCB0}" srcOrd="10" destOrd="0" presId="urn:microsoft.com/office/officeart/2005/8/layout/target1"/>
    <dgm:cxn modelId="{4C75763B-6F0D-4E31-AF15-0CD69ADD522A}" type="presParOf" srcId="{AE0474F5-A1CC-4E34-82CB-0B1EF342D976}" destId="{CCB5AF95-31ED-4E79-A548-C3D99E516BAC}" srcOrd="11" destOrd="0" presId="urn:microsoft.com/office/officeart/2005/8/layout/target1"/>
    <dgm:cxn modelId="{E3B56119-D5DF-4EB6-B85F-796651D0ACF4}" type="presParOf" srcId="{AE0474F5-A1CC-4E34-82CB-0B1EF342D976}" destId="{4B3BD08A-65E8-4717-AF7C-75BC109C00CB}" srcOrd="12" destOrd="0" presId="urn:microsoft.com/office/officeart/2005/8/layout/target1"/>
    <dgm:cxn modelId="{E8357B74-9C60-482E-9523-837DF21A4BD1}" type="presParOf" srcId="{AE0474F5-A1CC-4E34-82CB-0B1EF342D976}" destId="{2AB9B8D9-66C3-4870-8D99-F999C30A9E42}" srcOrd="13" destOrd="0" presId="urn:microsoft.com/office/officeart/2005/8/layout/target1"/>
    <dgm:cxn modelId="{740EC18D-C888-458C-ACD9-1C4AFA3DA428}" type="presParOf" srcId="{AE0474F5-A1CC-4E34-82CB-0B1EF342D976}" destId="{2C7F10E4-6F85-4B6B-922A-2EFD3D4BDD70}" srcOrd="14" destOrd="0" presId="urn:microsoft.com/office/officeart/2005/8/layout/target1"/>
    <dgm:cxn modelId="{0E2F0692-CBF6-4CE9-AD3D-3971E1BE121D}" type="presParOf" srcId="{AE0474F5-A1CC-4E34-82CB-0B1EF342D976}" destId="{B8F25F4A-FF70-4702-BB62-C71D1727FCA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AC3FE-E125-4453-82B0-AB2E42F5D3EC}" type="datetimeFigureOut">
              <a:rPr lang="hr-HR" smtClean="0"/>
              <a:t>6.11.2017.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499E3-9E6C-4749-A7D7-B1E6297348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8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99E3-9E6C-4749-A7D7-B1E6297348C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43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kod izravne dodjele sredstava škole i djelatnici škola su korisnici druge razine sukladno uključenosti u pojedine projektne aktivnosti. Osmišljavanje, organizacija i koordinacija provedbe projektnih aktivnosti su zadaće nositelja izravne dodjele sredstava – u slučaju e-Škola - </a:t>
            </a:r>
            <a:r>
              <a:rPr lang="hr-HR" dirty="0" err="1" smtClean="0"/>
              <a:t>CARNet</a:t>
            </a:r>
            <a:r>
              <a:rPr lang="hr-HR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99E3-9E6C-4749-A7D7-B1E6297348C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7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D4C5-5480-49B2-AF74-26A0C8042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0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ABF3-8D38-4981-A090-27307785ED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6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2B84-C9B9-4609-B439-83426F9DD1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8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DE06-E4A6-47CE-9B97-2049A00EE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9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A9D3-7ABF-4F29-9F0B-C749DA32E4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1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9EB9-0C68-426A-BF9B-070C85379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146A-A4F1-4089-BD9A-49ECF77A4B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09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6103-B69B-4F99-B77F-1F8FD2F95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50F8-9E29-4B7D-8BD1-D67D847BF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15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B336-5B17-4AFC-AD58-DEFEBD64E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7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B8C5-61C0-404E-AC75-2E45A4518C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11/6/2017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F2E098-8C45-4ECA-A563-6BBF00189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11/6/2017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54368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sf@mzo.hr" TargetMode="External"/><Relationship Id="rId2" Type="http://schemas.openxmlformats.org/officeDocument/2006/relationships/hyperlink" Target="mailto:Mirna.Stajduhar@mzo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zo.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161924" y="465927"/>
            <a:ext cx="5938430" cy="131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r-HR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Operativni program </a:t>
            </a:r>
            <a:r>
              <a:rPr lang="ta-IN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Učinkoviti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ta-IN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ljudski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ta-IN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potencijal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 charset="0"/>
                <a:cs typeface="Myriad Pro Light SemiExt" charset="0"/>
              </a:rPr>
              <a:t>i 2014. – 2020.</a:t>
            </a:r>
            <a:endParaRPr lang="en-US" sz="1800" b="1" dirty="0">
              <a:solidFill>
                <a:srgbClr val="161796"/>
              </a:solidFill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4000" y="1683809"/>
            <a:ext cx="2225675" cy="0"/>
          </a:xfrm>
          <a:prstGeom prst="line">
            <a:avLst/>
          </a:prstGeom>
          <a:ln>
            <a:solidFill>
              <a:srgbClr val="1617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161924" y="1770458"/>
            <a:ext cx="4842404" cy="20683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hr-HR" sz="1800" b="1" u="sng" dirty="0">
              <a:solidFill>
                <a:srgbClr val="161796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26" y="25708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161796"/>
                </a:solidFill>
              </a:rPr>
              <a:t>Razvojne mogućnosti za odgojno-obrazovne ustanove korištenjem sredstava Europskog socijalnog fonda </a:t>
            </a:r>
            <a:endParaRPr lang="en-GB" b="1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12634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Natječaji dodjele bespovratnih sredstava (otvoreni pozivi)  – karakteristike </a:t>
            </a:r>
            <a:b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</a:br>
            <a:endParaRPr lang="hr-HR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584"/>
            <a:ext cx="8229600" cy="499757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instrument financiranja kojim se ispunjavaju ciljevi određene politike podržavajući projekte koje provode organizacije i ustanove koje poznaju potrebe korisnika i ciljnih skupina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financiranje projektnih prijedloga doprinosi općem interesu i provedbi nacionalnih i EU politika u određenom području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na zadanu temu iz natječaja prijavitelji razvijaju projektni prijedlog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direktno financiranje neprofitne aktivnosti korisnika sredstava ( npr. škole, udruge, instituti, tijela lokalne samouprave)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projekte pripremaju i izrađuju same ustanove sustava  koje najbolje poznaju potrebe svojih ustanove, njenih učenika i nastavnika čime se zadovoljava poštivanje razvojnog pristupa od 'dna prema vrhu' (engl. </a:t>
            </a:r>
            <a:r>
              <a:rPr lang="hr-HR" sz="1600" dirty="0" err="1" smtClean="0">
                <a:solidFill>
                  <a:srgbClr val="161796"/>
                </a:solidFill>
                <a:latin typeface="Myriad Pro Light SemiExt"/>
              </a:rPr>
              <a:t>bottom-up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 </a:t>
            </a:r>
            <a:r>
              <a:rPr lang="hr-HR" sz="1600" dirty="0" err="1" smtClean="0">
                <a:solidFill>
                  <a:srgbClr val="161796"/>
                </a:solidFill>
                <a:latin typeface="Myriad Pro Light SemiExt"/>
              </a:rPr>
              <a:t>approach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financijska injekcija školama koja doprinosi njihovoj transformaciji u modernu obrazovnu ustanovu koja razvija kompetencije svojih polaznika sukladno potrebama tržišta rada i mogućnostima nastavka obrazovanja</a:t>
            </a:r>
          </a:p>
          <a:p>
            <a:pPr marL="0" indent="0">
              <a:spcAft>
                <a:spcPts val="0"/>
              </a:spcAft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19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r-HR" sz="1600" b="1" dirty="0">
                <a:solidFill>
                  <a:srgbClr val="C00000"/>
                </a:solidFill>
                <a:latin typeface="Century Gothic"/>
                <a:ea typeface="Calibri"/>
                <a:cs typeface="Times New Roman"/>
              </a:rPr>
              <a:t>N</a:t>
            </a:r>
            <a:r>
              <a:rPr lang="vi-VN" sz="1600" b="1" dirty="0">
                <a:solidFill>
                  <a:srgbClr val="C00000"/>
                </a:solidFill>
                <a:latin typeface="Century Gothic"/>
                <a:ea typeface="Calibri"/>
                <a:cs typeface="Times New Roman"/>
              </a:rPr>
              <a:t>ačelo partnerstva i načelo fleksibilnosti</a:t>
            </a:r>
            <a:endParaRPr lang="hr-HR" sz="1600" b="1" dirty="0">
              <a:solidFill>
                <a:srgbClr val="C00000"/>
              </a:solidFill>
              <a:latin typeface="Century Gothic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hr-HR" sz="1100" dirty="0">
              <a:ea typeface="Calibri"/>
              <a:cs typeface="Times New Roman"/>
            </a:endParaRPr>
          </a:p>
          <a:p>
            <a:pPr lvl="1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vi-VN" sz="1600" b="1" dirty="0">
                <a:solidFill>
                  <a:srgbClr val="C00000"/>
                </a:solidFill>
                <a:latin typeface="Century Gothic"/>
                <a:ea typeface="Calibri"/>
                <a:cs typeface="Times New Roman"/>
              </a:rPr>
              <a:t>načelo partnerstva </a:t>
            </a:r>
            <a:r>
              <a:rPr lang="vi-VN" sz="1600" dirty="0">
                <a:latin typeface="Century Gothic"/>
                <a:ea typeface="Calibri"/>
                <a:cs typeface="Times New Roman"/>
              </a:rPr>
              <a:t>– </a:t>
            </a:r>
            <a:r>
              <a:rPr lang="vi-VN" sz="1600" dirty="0">
                <a:solidFill>
                  <a:srgbClr val="161796"/>
                </a:solidFill>
                <a:latin typeface="Myriad Pro Light SemiExt"/>
                <a:ea typeface="Calibri"/>
                <a:cs typeface="Times New Roman"/>
              </a:rPr>
              <a:t>u  jednom projektu škole u pravilu razvijaju i podnose projekt u partnerstvu s drugom školom ili određenim gospodarskim-socijalnim subjektom što omogućuje sinergijski razvoj obrazovne ponude u okviru pojedine regije</a:t>
            </a:r>
            <a:endParaRPr lang="hr-HR" sz="1600" dirty="0">
              <a:solidFill>
                <a:srgbClr val="161796"/>
              </a:solidFill>
              <a:latin typeface="Myriad Pro Light SemiExt"/>
              <a:ea typeface="Calibri"/>
              <a:cs typeface="Times New Roman"/>
            </a:endParaRPr>
          </a:p>
          <a:p>
            <a:pPr lvl="1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vi-VN" sz="1600" b="1" dirty="0">
                <a:solidFill>
                  <a:srgbClr val="C00000"/>
                </a:solidFill>
                <a:latin typeface="Myriad Pro Light SemiExt"/>
                <a:ea typeface="Calibri"/>
                <a:cs typeface="Times New Roman"/>
              </a:rPr>
              <a:t>načelo fleksibilnosti</a:t>
            </a:r>
            <a:r>
              <a:rPr lang="vi-VN" sz="1600" b="1" dirty="0">
                <a:latin typeface="Myriad Pro Light SemiExt"/>
                <a:ea typeface="Calibri"/>
                <a:cs typeface="Times New Roman"/>
              </a:rPr>
              <a:t> </a:t>
            </a:r>
            <a:r>
              <a:rPr lang="vi-VN" sz="1600" dirty="0">
                <a:solidFill>
                  <a:srgbClr val="161796"/>
                </a:solidFill>
                <a:latin typeface="Myriad Pro Light SemiExt"/>
                <a:ea typeface="Calibri"/>
                <a:cs typeface="Times New Roman"/>
              </a:rPr>
              <a:t>je prisutno u činjenici da vrijednost pojedinog projekta može varirati od npr. minimalnih 50 000 eura do maksimalnih 300.000 eura vrijednosti projekta  čime se pruža prilika i uvjetno rečeno 'manjim' školama da se javljaju na natječaj i dobiju sredstva sukladno svojim specifičnim potrebama. </a:t>
            </a:r>
            <a:endParaRPr lang="hr-HR" sz="1600" dirty="0">
              <a:solidFill>
                <a:srgbClr val="161796"/>
              </a:solidFill>
              <a:latin typeface="Myriad Pro Light SemiExt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21417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851"/>
            <a:ext cx="8229600" cy="679270"/>
          </a:xfrm>
        </p:spPr>
        <p:txBody>
          <a:bodyPr/>
          <a:lstStyle/>
          <a:p>
            <a:r>
              <a:rPr lang="hr-HR" sz="1800" dirty="0" smtClean="0">
                <a:solidFill>
                  <a:srgbClr val="161796"/>
                </a:solidFill>
                <a:latin typeface="Myriad Pro Light SemiExt"/>
              </a:rPr>
              <a:t>Grafički prikaz – razina pripreme i provedbe natječaja i pripreme i provedbe projekta </a:t>
            </a:r>
            <a:endParaRPr lang="hr-HR" sz="1800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5B73A-8CFC-4603-A004-6514D2FF571A}" type="slidenum">
              <a:rPr lang="hr-HR" smtClean="0"/>
              <a:pPr/>
              <a:t>12</a:t>
            </a:fld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110446" y="1713692"/>
            <a:ext cx="111469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Comic Sans MS" pitchFamily="66" charset="0"/>
              </a:rPr>
              <a:t>MZO</a:t>
            </a:r>
            <a:endParaRPr lang="hr-HR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22514" y="3875313"/>
            <a:ext cx="8029303" cy="8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71451" y="1713692"/>
            <a:ext cx="184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C00000"/>
                </a:solidFill>
              </a:rPr>
              <a:t>Programiranje i nadzor provedbe – programska razina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625" y="2708364"/>
            <a:ext cx="212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C00000"/>
                </a:solidFill>
              </a:rPr>
              <a:t>Provedba natječaja, ugovaranje, financijsko upravljanje – programsko-projektna razina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423" y="5229724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C00000"/>
                </a:solidFill>
              </a:rPr>
              <a:t>Programiranje i upravljanje – projektna razina</a:t>
            </a:r>
            <a:endParaRPr lang="hr-HR" sz="1200" dirty="0">
              <a:solidFill>
                <a:srgbClr val="C0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712823" y="1713692"/>
            <a:ext cx="200297" cy="2074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Up Arrow 21"/>
          <p:cNvSpPr/>
          <p:nvPr/>
        </p:nvSpPr>
        <p:spPr>
          <a:xfrm>
            <a:off x="5725884" y="3920310"/>
            <a:ext cx="187236" cy="21423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2"/>
          <p:cNvSpPr txBox="1"/>
          <p:nvPr/>
        </p:nvSpPr>
        <p:spPr>
          <a:xfrm>
            <a:off x="6923314" y="1713692"/>
            <a:ext cx="1820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990000"/>
                </a:solidFill>
              </a:rPr>
              <a:t>Okvir i smjernice razvoja obrazovnog sustava – identifikacija ciljeva, prioriteta Operativnog programa za sektor obrazovanja ; natječajni postupci i kontrola namjenskog trošenja sredstava </a:t>
            </a:r>
            <a:endParaRPr lang="hr-HR" sz="1200" dirty="0">
              <a:solidFill>
                <a:srgbClr val="99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58343" y="5063644"/>
            <a:ext cx="1267097" cy="9047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>
                <a:solidFill>
                  <a:schemeClr val="tx1"/>
                </a:solidFill>
                <a:latin typeface="Comic Sans MS" pitchFamily="66" charset="0"/>
              </a:rPr>
              <a:t>Prijavitelj projekta – odgojno-obrazovna ustanova</a:t>
            </a:r>
            <a:endParaRPr lang="hr-H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6217" y="4661323"/>
            <a:ext cx="111469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 smtClean="0">
                <a:solidFill>
                  <a:schemeClr val="tx1"/>
                </a:solidFill>
                <a:latin typeface="Comic Sans MS" pitchFamily="66" charset="0"/>
              </a:rPr>
              <a:t>civilni sektor</a:t>
            </a:r>
            <a:endParaRPr lang="hr-H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37507" y="3884023"/>
            <a:ext cx="111469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tx1"/>
                </a:solidFill>
                <a:latin typeface="Comic Sans MS" pitchFamily="66" charset="0"/>
              </a:rPr>
              <a:t>ž</a:t>
            </a:r>
            <a:r>
              <a:rPr lang="hr-HR" sz="1200" dirty="0" smtClean="0">
                <a:solidFill>
                  <a:schemeClr val="tx1"/>
                </a:solidFill>
                <a:latin typeface="Comic Sans MS" pitchFamily="66" charset="0"/>
              </a:rPr>
              <a:t>upanije/</a:t>
            </a:r>
          </a:p>
          <a:p>
            <a:pPr algn="ctr"/>
            <a:r>
              <a:rPr lang="hr-HR" sz="1200" dirty="0" smtClean="0">
                <a:solidFill>
                  <a:schemeClr val="tx1"/>
                </a:solidFill>
                <a:latin typeface="Comic Sans MS" pitchFamily="66" charset="0"/>
              </a:rPr>
              <a:t>gradovi</a:t>
            </a:r>
            <a:endParaRPr lang="hr-H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58343" y="2991955"/>
            <a:ext cx="111469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  <a:latin typeface="Comic Sans MS" pitchFamily="66" charset="0"/>
              </a:rPr>
              <a:t>ASOO</a:t>
            </a:r>
            <a:endParaRPr lang="hr-HR" sz="1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846217" y="5538485"/>
            <a:ext cx="111469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tx1"/>
                </a:solidFill>
                <a:latin typeface="Comic Sans MS" pitchFamily="66" charset="0"/>
              </a:rPr>
              <a:t>o</a:t>
            </a:r>
            <a:r>
              <a:rPr lang="hr-HR" sz="1200" dirty="0" smtClean="0">
                <a:solidFill>
                  <a:schemeClr val="tx1"/>
                </a:solidFill>
                <a:latin typeface="Comic Sans MS" pitchFamily="66" charset="0"/>
              </a:rPr>
              <a:t>dgojno-obrazovna ustanova</a:t>
            </a:r>
            <a:endParaRPr lang="hr-HR" sz="1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24609" name="Left Brace 324608"/>
          <p:cNvSpPr/>
          <p:nvPr/>
        </p:nvSpPr>
        <p:spPr>
          <a:xfrm>
            <a:off x="3387634" y="4389120"/>
            <a:ext cx="217715" cy="1924594"/>
          </a:xfrm>
          <a:prstGeom prst="leftBrace">
            <a:avLst>
              <a:gd name="adj1" fmla="val 8333"/>
              <a:gd name="adj2" fmla="val 495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4615" name="TextBox 324614"/>
          <p:cNvSpPr txBox="1"/>
          <p:nvPr/>
        </p:nvSpPr>
        <p:spPr>
          <a:xfrm>
            <a:off x="3605349" y="4289588"/>
            <a:ext cx="113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ln w="18000">
                  <a:solidFill>
                    <a:srgbClr val="6666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PARTNERSTVO</a:t>
            </a:r>
            <a:endParaRPr lang="hr-HR" sz="1200" b="1" dirty="0">
              <a:ln w="18000">
                <a:solidFill>
                  <a:srgbClr val="666699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4621" name="TextBox 324620"/>
          <p:cNvSpPr txBox="1"/>
          <p:nvPr/>
        </p:nvSpPr>
        <p:spPr>
          <a:xfrm flipH="1">
            <a:off x="7019108" y="4107325"/>
            <a:ext cx="1541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990000"/>
                </a:solidFill>
              </a:rPr>
              <a:t>Provedbom projekata ostvaruju se ciljevi sektora i poboljšavaju  materijalno – kadrovski uvjeti obrazovanja u ustanovama</a:t>
            </a:r>
            <a:endParaRPr lang="hr-HR" sz="1200" dirty="0">
              <a:solidFill>
                <a:srgbClr val="990000"/>
              </a:solidFill>
            </a:endParaRPr>
          </a:p>
        </p:txBody>
      </p:sp>
      <p:sp>
        <p:nvSpPr>
          <p:cNvPr id="324622" name="TextBox 324621"/>
          <p:cNvSpPr txBox="1"/>
          <p:nvPr/>
        </p:nvSpPr>
        <p:spPr>
          <a:xfrm>
            <a:off x="5987571" y="1828800"/>
            <a:ext cx="615553" cy="186173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hr-H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Intervencija </a:t>
            </a:r>
          </a:p>
          <a:p>
            <a:pPr algn="ctr"/>
            <a:r>
              <a:rPr lang="hr-H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odozgo</a:t>
            </a:r>
            <a:endParaRPr lang="hr-H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4623" name="TextBox 324622"/>
          <p:cNvSpPr txBox="1"/>
          <p:nvPr/>
        </p:nvSpPr>
        <p:spPr>
          <a:xfrm>
            <a:off x="5987570" y="4433112"/>
            <a:ext cx="615553" cy="15859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hr-HR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Intervencija odozdo</a:t>
            </a:r>
            <a:endParaRPr lang="hr-HR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2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>
                <a:solidFill>
                  <a:srgbClr val="161796"/>
                </a:solidFill>
                <a:latin typeface="Myriad Pro Light SemiExt"/>
              </a:rPr>
              <a:t>Grafički prikaz </a:t>
            </a:r>
            <a:r>
              <a:rPr lang="hr-HR" sz="1800" dirty="0" smtClean="0">
                <a:solidFill>
                  <a:srgbClr val="161796"/>
                </a:solidFill>
                <a:latin typeface="Myriad Pro Light SemiExt"/>
              </a:rPr>
              <a:t>provedbe projekata bespovratnih sredstava – prikaz distribucije ugovorenih projekata – natječaji u području strukovnog obrazovanja – </a:t>
            </a:r>
            <a:r>
              <a:rPr lang="hr-HR" sz="1800" dirty="0" smtClean="0">
                <a:solidFill>
                  <a:srgbClr val="C00000"/>
                </a:solidFill>
                <a:latin typeface="Myriad Pro Light SemiExt"/>
              </a:rPr>
              <a:t>48 projekata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417638"/>
            <a:ext cx="7114903" cy="50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>
                <a:solidFill>
                  <a:srgbClr val="161796"/>
                </a:solidFill>
                <a:latin typeface="Myriad Pro Light SemiExt"/>
              </a:rPr>
              <a:t>Grafički prikaz provedbe projekata bespovratnih sredstava – prikaz distribucije ugovorenih projekata – </a:t>
            </a:r>
            <a:r>
              <a:rPr lang="hr-HR" sz="1800" dirty="0" smtClean="0">
                <a:solidFill>
                  <a:srgbClr val="161796"/>
                </a:solidFill>
                <a:latin typeface="Myriad Pro Light SemiExt"/>
              </a:rPr>
              <a:t>natječaji podrške darovitim učenicima i unaprjeđenja pismenosti – prijavitelji osnovne i srednje škole – </a:t>
            </a:r>
            <a:r>
              <a:rPr lang="hr-HR" sz="1800" dirty="0" smtClean="0">
                <a:solidFill>
                  <a:srgbClr val="C00000"/>
                </a:solidFill>
                <a:latin typeface="Myriad Pro Light SemiExt"/>
              </a:rPr>
              <a:t>32 projekta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605756"/>
            <a:ext cx="7384869" cy="4829878"/>
          </a:xfrm>
        </p:spPr>
      </p:pic>
    </p:spTree>
    <p:extLst>
      <p:ext uri="{BB962C8B-B14F-4D97-AF65-F5344CB8AC3E}">
        <p14:creationId xmlns:p14="http://schemas.microsoft.com/office/powerpoint/2010/main" val="349655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Primjer iz provedenog natječaja dodjele bespovratnih sredstava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‘Unaprjeđenje pismenosti – temelj cjeloživotnog učenja’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Specifični cilj Poziva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: Povećati kapacitete odgojno-obrazovnih ustanova za provedbu aktivnosti u okviru školskog kurikuluma usmjerenih na razvoj jedne ili više vrsta pismenosti. 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Primjer prihvatljivih aktivnosti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 projektnim prijedlozima: 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‘</a:t>
            </a:r>
            <a:r>
              <a:rPr lang="hr-HR" sz="1600" i="1" dirty="0" smtClean="0">
                <a:solidFill>
                  <a:srgbClr val="161796"/>
                </a:solidFill>
                <a:latin typeface="Myriad Pro Light SemiExt"/>
              </a:rPr>
              <a:t>razvoj i provedba izvannastavnih aktivnosti/fakultativnih predmeta unutar školskog kurikuluma za različite vrste pismenosti, izvođenje projekata i projektne nastave, opremanje školskih knjižnica potrebnom građom, stručno usavršavanje odgojno - obrazovnih djelatnika uz intenzivan rad s učenicima..</a:t>
            </a:r>
            <a:endParaRPr lang="hr-HR" sz="1600" i="1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18292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Iskustva škola koje su provodile projekte financirane EU fondovima</a:t>
            </a:r>
            <a:endParaRPr lang="hr-HR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učenje novih vještina, stjecanje novih kompetencija, profesionalni razvoj kroz ciljana stručna usavršavanja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razvoj samopouzdanja i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samosvijesti, mogućnost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uspoređivanja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 načinom rada djelatnika partnerskih škola, razmjena mišljenja i stručnih kompetencija, prijenos iskustva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studijska putovanja s konkretnim zadaćama učenja na primjerima dobre prakse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opremanje praktikuma, laboratorija, informatičkih učionica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produkcija novih izvora učenja, materijala i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metoda rada i razvoj niza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korisnih instrumenata za rad u svakodnevnim aktivnostima -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nova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organizacija nastavnog procesa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stvaranje kapaciteta na razini škole  (znanja i vještina) za apliciranje na nove natječaje 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škola postaje konkurentnija uslijed ulaganja u stručne kapacitete djelatnika, opremanje, modernizaciju školskog  kurikuluma </a:t>
            </a:r>
          </a:p>
          <a:p>
            <a:pPr marL="0" indent="0">
              <a:buNone/>
            </a:pPr>
            <a:endParaRPr lang="en-GB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39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Preporuke ravnateljima ukoliko odluče prijaviti projektni prijedlog ili sudjelovati na projektu kao partnerska ustanova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589"/>
            <a:ext cx="8229600" cy="5031260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Područja angažmana: 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projektni management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(priprema i provedba projekta), 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umrežavanje s relevantnim dionicima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, 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diseminacija rezultata projekta i strategija održivosti rezultata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Projektni management (priprema i provedba projekta)</a:t>
            </a: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izvršiti procjenu kapaciteta na razni škole tj. spremnosti djelatnika da se angažiraju na pripremi projektnog prijedloga i provedbi projektnih aktivnosti (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važno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: većina projektnih aktivnost u natječajima u području pred-tercijarnog obrazovanja odvija se kroz fakultativne/izvannastavne aktivnosti u okviru školskog kurikuluma – dodatni angažman djelatnika!)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formiranje projektnog tima na razini škole – djelatnici koji će raditi na pripremi projektnog prijedloga i (opcionalno) surađivati s vanjskim stručnjakom (konzultantom) na tim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poslovima -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stvaranje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timova za provedbu promjena u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školi (šire od samog projekta..!!) </a:t>
            </a: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područje istraživanja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tržišta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(kretanje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cijena na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tržištu vezano uz vanjske stručnjake koji će se potencijalno angažirati na projektu, vezano uz specifične sadržaje/proizvode koji će biti predmet nabava na razini provedbe projekta - </a:t>
            </a:r>
            <a:r>
              <a:rPr lang="hr-HR" sz="1600" i="1" dirty="0" smtClean="0">
                <a:solidFill>
                  <a:srgbClr val="161796"/>
                </a:solidFill>
                <a:latin typeface="Myriad Pro Light SemiExt"/>
              </a:rPr>
              <a:t>informacije potrebne kod koncipiranja projektnog prijedloga) </a:t>
            </a:r>
            <a:endParaRPr lang="hr-HR" sz="1600" i="1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546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Preporuke ravnateljima ukoliko odluče prijaviti projektni prijedlog ili sudjelovati na projektu kao partnerska ustanova – 2. dio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5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rojektni management (priprema i provedba projekta) – </a:t>
            </a:r>
            <a:r>
              <a:rPr lang="hr-HR" sz="1600" b="1" dirty="0" smtClean="0">
                <a:solidFill>
                  <a:srgbClr val="C00000"/>
                </a:solidFill>
                <a:latin typeface="Myriad Pro Light SemiExt"/>
              </a:rPr>
              <a:t>preporuke..</a:t>
            </a: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lvl="0"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osnovica za pokretanje projekta bi trebao biti tim ljudi koji imaju dovoljno visoku profesionalnu motivaciju da provedbom projekta uvedu promjene u školu neovisno o anticipiranju izazova s kojima će se susresti tijekom pripreme i provedbe projekata 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lv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lvl="0"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ukoliko škola dobije projekt, a takav tim ljudi je radio na projektu postignuća i promjene na razini škole će biti takve da će pozitivno i poticajno djelovati na cjelokupno okruženje u školi (promjena paradigme organizacije nastavnog rada..) </a:t>
            </a:r>
          </a:p>
          <a:p>
            <a:pPr marL="0" lv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4856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Preporuke ravnateljima ukoliko odluče prijaviti projektni prijedlog ili sudjelovati na projektu kao partnerska ustanova 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– 3. dio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7076"/>
          </a:xfrm>
        </p:spPr>
        <p:txBody>
          <a:bodyPr/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Umrežavanje </a:t>
            </a:r>
            <a:r>
              <a:rPr lang="hr-HR" sz="1600" b="1" dirty="0">
                <a:solidFill>
                  <a:srgbClr val="161796"/>
                </a:solidFill>
                <a:latin typeface="Myriad Pro Light SemiExt"/>
              </a:rPr>
              <a:t>s relevantnim 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dionicima</a:t>
            </a:r>
          </a:p>
          <a:p>
            <a:pPr marL="0" indent="0">
              <a:buNone/>
            </a:pPr>
            <a:endParaRPr lang="hr-HR" sz="1600" b="1" dirty="0">
              <a:solidFill>
                <a:srgbClr val="161796"/>
              </a:solidFill>
              <a:latin typeface="Myriad Pro Light SemiExt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umrežavanje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 drugim školama vezano uz potencijalno partnerstvo na prijavi i provedbi projekta 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suradnja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 osnivačem i lokalnom/razvojnom agencijom (područje upravljanja projektom – razvojne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agencije / osnivač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kao izvor sredstava za osiguravanje financijske likvidnosti u završnoj fazi provedbe projekta) </a:t>
            </a: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Diseminacija </a:t>
            </a:r>
            <a:r>
              <a:rPr lang="hr-HR" sz="1600" b="1" dirty="0">
                <a:solidFill>
                  <a:srgbClr val="161796"/>
                </a:solidFill>
                <a:latin typeface="Myriad Pro Light SemiExt"/>
              </a:rPr>
              <a:t>rezultata projekta i strategija održivosti rezultata 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Važna uloga ravnatelja je i osmišljavanje promidžbene strategije za prezentiranje rezultata projekta / promjena koje su nastupile u školi po provedbi projekta (na različitim razinama promocije i prema različitim ciljnim skupinama – roditelji, osnivač, MZO, tvrtke..) </a:t>
            </a:r>
          </a:p>
          <a:p>
            <a:pPr>
              <a:buFontTx/>
              <a:buChar char="-"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 algn="ctr">
              <a:buNone/>
            </a:pPr>
            <a:r>
              <a:rPr lang="hr-HR" sz="1600" b="1" i="1" dirty="0" smtClean="0">
                <a:solidFill>
                  <a:srgbClr val="C00000"/>
                </a:solidFill>
                <a:latin typeface="Myriad Pro Light SemiExt"/>
              </a:rPr>
              <a:t>Kvalitetan </a:t>
            </a:r>
            <a:r>
              <a:rPr lang="pl-PL" sz="1600" b="1" i="1" dirty="0" smtClean="0">
                <a:solidFill>
                  <a:srgbClr val="C00000"/>
                </a:solidFill>
                <a:latin typeface="Myriad Pro Light SemiExt"/>
              </a:rPr>
              <a:t>projekt </a:t>
            </a:r>
            <a:r>
              <a:rPr lang="pl-PL" sz="1600" b="1" i="1" dirty="0">
                <a:solidFill>
                  <a:srgbClr val="C00000"/>
                </a:solidFill>
                <a:latin typeface="Myriad Pro Light SemiExt"/>
              </a:rPr>
              <a:t>mora </a:t>
            </a:r>
            <a:r>
              <a:rPr lang="pl-PL" sz="1600" b="1" i="1" dirty="0" smtClean="0">
                <a:solidFill>
                  <a:srgbClr val="C00000"/>
                </a:solidFill>
                <a:latin typeface="Myriad Pro Light SemiExt"/>
              </a:rPr>
              <a:t>trajati - </a:t>
            </a:r>
            <a:r>
              <a:rPr lang="pl-PL" sz="1600" b="1" i="1" dirty="0">
                <a:solidFill>
                  <a:srgbClr val="C00000"/>
                </a:solidFill>
                <a:latin typeface="Myriad Pro Light SemiExt"/>
              </a:rPr>
              <a:t>davati rezultate u lokalnoj </a:t>
            </a:r>
            <a:r>
              <a:rPr lang="pl-PL" sz="1600" b="1" i="1" dirty="0" smtClean="0">
                <a:solidFill>
                  <a:srgbClr val="C00000"/>
                </a:solidFill>
                <a:latin typeface="Myriad Pro Light SemiExt"/>
              </a:rPr>
              <a:t>zajednici !</a:t>
            </a:r>
            <a:endParaRPr lang="hr-HR" sz="1600" b="1" i="1" dirty="0">
              <a:solidFill>
                <a:srgbClr val="C00000"/>
              </a:solidFill>
              <a:latin typeface="Myriad Pro Light SemiExt"/>
            </a:endParaRPr>
          </a:p>
          <a:p>
            <a:pPr marL="0" indent="0">
              <a:buNone/>
            </a:pPr>
            <a:endParaRPr lang="en-GB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21177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44263"/>
            <a:ext cx="7237413" cy="1143000"/>
          </a:xfrm>
        </p:spPr>
        <p:txBody>
          <a:bodyPr/>
          <a:lstStyle/>
          <a:p>
            <a:r>
              <a:rPr lang="hr-HR" sz="2000" b="1" dirty="0">
                <a:solidFill>
                  <a:srgbClr val="161796"/>
                </a:solidFill>
                <a:latin typeface="Myriad Pro Light SemiExt"/>
              </a:rPr>
              <a:t>Općenito o operativnom programu i Europskom socijalnom fondu </a:t>
            </a:r>
            <a:endParaRPr lang="en-US" sz="2000" dirty="0">
              <a:solidFill>
                <a:srgbClr val="161796"/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80" y="3010953"/>
            <a:ext cx="1889924" cy="1556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10" y="3028842"/>
            <a:ext cx="2206943" cy="145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798" y="3039721"/>
            <a:ext cx="1847248" cy="1426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889" y="3028842"/>
            <a:ext cx="2066723" cy="1426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1085" y="4046328"/>
            <a:ext cx="2024047" cy="536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447" y="4642745"/>
            <a:ext cx="3182388" cy="737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195" y="5584494"/>
            <a:ext cx="3182388" cy="719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366" y="3936466"/>
            <a:ext cx="1896020" cy="457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0073" y="4447502"/>
            <a:ext cx="1896020" cy="45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0073" y="5018669"/>
            <a:ext cx="1896020" cy="463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0073" y="5570747"/>
            <a:ext cx="1896020" cy="4572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2471" y="4276534"/>
            <a:ext cx="591363" cy="512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3646" y="4567870"/>
            <a:ext cx="591363" cy="3475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34198">
            <a:off x="6309455" y="5092770"/>
            <a:ext cx="670618" cy="6706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1097" y="4981689"/>
            <a:ext cx="670618" cy="2316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546" y="2150942"/>
            <a:ext cx="2017951" cy="877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45884" y="2067702"/>
            <a:ext cx="2416548" cy="972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93849" y="2305641"/>
            <a:ext cx="591363" cy="664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1987" y="1791333"/>
            <a:ext cx="154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161796"/>
                </a:solidFill>
                <a:latin typeface="Calibri Light" panose="020F0302020204030204" pitchFamily="34" charset="0"/>
              </a:rPr>
              <a:t>Sektori</a:t>
            </a:r>
            <a:endParaRPr lang="hr-HR" sz="2400" b="1" dirty="0">
              <a:solidFill>
                <a:srgbClr val="161796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75027" y="2339656"/>
            <a:ext cx="1585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Natječaji izravne dodjele bespovratnih 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sredstava – započeli s provedbom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pPr marL="0" indent="0">
              <a:buNone/>
            </a:pPr>
            <a:r>
              <a:rPr lang="hr-HR" sz="1800" b="1" dirty="0" smtClean="0">
                <a:solidFill>
                  <a:srgbClr val="C00000"/>
                </a:solidFill>
                <a:latin typeface="Myriad Pro Light SemiExt"/>
              </a:rPr>
              <a:t>Modernizacija sustava stručnog usavršavanja nastavnika strukovnih predmeta </a:t>
            </a:r>
          </a:p>
          <a:p>
            <a:pPr marL="0" indent="0">
              <a:buNone/>
            </a:pPr>
            <a:endParaRPr lang="hr-HR" sz="18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Korisnik</a:t>
            </a:r>
            <a:r>
              <a:rPr lang="hr-HR" sz="1800" dirty="0" smtClean="0">
                <a:solidFill>
                  <a:srgbClr val="161796"/>
                </a:solidFill>
                <a:latin typeface="Myriad Pro Light SemiExt"/>
              </a:rPr>
              <a:t>: Agencija za strukovno obrazovanje i obrazovanje odraslih </a:t>
            </a:r>
          </a:p>
          <a:p>
            <a:pPr marL="0" indent="0">
              <a:buNone/>
            </a:pPr>
            <a:endParaRPr lang="hr-HR" sz="18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Ukupna vrijednost </a:t>
            </a:r>
            <a:r>
              <a:rPr lang="hr-HR" sz="1800" dirty="0" smtClean="0">
                <a:solidFill>
                  <a:srgbClr val="161796"/>
                </a:solidFill>
                <a:latin typeface="Myriad Pro Light SemiExt"/>
              </a:rPr>
              <a:t>11,925,606.00 HRK</a:t>
            </a:r>
          </a:p>
          <a:p>
            <a:pPr marL="0" indent="0">
              <a:buNone/>
            </a:pPr>
            <a:endParaRPr lang="hr-HR" sz="18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cilj</a:t>
            </a:r>
            <a:r>
              <a:rPr lang="hr-HR" sz="1800" dirty="0" smtClean="0">
                <a:solidFill>
                  <a:srgbClr val="161796"/>
                </a:solidFill>
                <a:latin typeface="Myriad Pro Light SemiExt"/>
              </a:rPr>
              <a:t>: unaprijediti i provoditi aktivnosti modernog sustava stručnog usavršavanja strukovnih nastavnika</a:t>
            </a:r>
          </a:p>
          <a:p>
            <a:pPr marL="0" indent="0">
              <a:buNone/>
            </a:pPr>
            <a:endParaRPr lang="hr-HR" sz="18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 algn="just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aktivnosti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: izrada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novog koncepta stručnog usavršavanja i Otvorenog programa stručnog usavršavanja nastavnika strukovnih predmeta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2017-2020, osmišljavanje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i implementacija mrežnog portala za stručno usavršavanje, p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rovođenje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sektorski-specifičnih stručnih usavršavanja za ciljne skupine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nastavnika i provođenje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generičkih (zajedničke teme za sve sektore) stručnih usavršavanja za strukovne nastavnike u redovnom i kontinuiranom strukovnom obrazovanju i osposobljavanju</a:t>
            </a:r>
          </a:p>
          <a:p>
            <a:pPr marL="0" indent="0">
              <a:buNone/>
            </a:pPr>
            <a:endParaRPr lang="hr-HR" sz="18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8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C00000"/>
                </a:solidFill>
                <a:latin typeface="Myriad Pro Light SemiExt"/>
              </a:rPr>
              <a:t>Promocija učeničkih kompetencija i strukovnog obrazovanja kroz strukovna natjecanja i smotre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Korisnik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: Agencija za strukovno obrazovanje i obrazovanje odraslih 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Ukupna vrijednost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: 41,403,075.00 HRK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cilj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: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unapređenje postojećeg sustava strukovnih natjecanja i jačanje kompetencija djelatnika škola i učenika kroz sudjelovanje u moderniziranom sustavu natjecanja i smotri na nacionalnoj i međunarodnoj razini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aktivnosti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: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razvoj i provedba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novog modela natjecanja i izrada novog informacijskog sustava za natjecanja, s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tručno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usavršavanje mentora u pripremanju učenika za natjecanja,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podrška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sudjelovanju na međunarodnim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natjecanjima (</a:t>
            </a:r>
            <a:r>
              <a:rPr lang="hr-HR" sz="1600" dirty="0" err="1" smtClean="0">
                <a:solidFill>
                  <a:srgbClr val="161796"/>
                </a:solidFill>
                <a:latin typeface="Myriad Pro Light SemiExt"/>
              </a:rPr>
              <a:t>WorldSkills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Europe i </a:t>
            </a:r>
            <a:r>
              <a:rPr lang="hr-HR" sz="1600" dirty="0" err="1">
                <a:solidFill>
                  <a:srgbClr val="161796"/>
                </a:solidFill>
                <a:latin typeface="Myriad Pro Light SemiExt"/>
              </a:rPr>
              <a:t>WorldSkills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International)</a:t>
            </a: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2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Natječaji dodjele bespovratnih sredstava (otvoreni pozivi)  – 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u pripremi 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/>
            </a:r>
            <a:br>
              <a:rPr lang="hr-HR" sz="1800" b="1" dirty="0">
                <a:solidFill>
                  <a:srgbClr val="161796"/>
                </a:solidFill>
                <a:latin typeface="Myriad Pro Light SemiExt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611"/>
            <a:ext cx="8229600" cy="5329645"/>
          </a:xfrm>
        </p:spPr>
        <p:txBody>
          <a:bodyPr/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C00000"/>
                </a:solidFill>
                <a:latin typeface="Myriad Pro Light SemiExt"/>
              </a:rPr>
              <a:t>Poticanje rada s darovitom djecom i učenicima na </a:t>
            </a:r>
            <a:r>
              <a:rPr lang="hr-HR" sz="1600" b="1" dirty="0" err="1" smtClean="0">
                <a:solidFill>
                  <a:srgbClr val="C00000"/>
                </a:solidFill>
                <a:latin typeface="Myriad Pro Light SemiExt"/>
              </a:rPr>
              <a:t>predtercijarnoj</a:t>
            </a:r>
            <a:r>
              <a:rPr lang="hr-HR" sz="1600" b="1" dirty="0" smtClean="0">
                <a:solidFill>
                  <a:srgbClr val="C00000"/>
                </a:solidFill>
                <a:latin typeface="Myriad Pro Light SemiExt"/>
              </a:rPr>
              <a:t> razini – faza II</a:t>
            </a:r>
            <a:endParaRPr lang="hr-HR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1400" b="1" i="1" dirty="0" smtClean="0">
                <a:solidFill>
                  <a:srgbClr val="161796"/>
                </a:solidFill>
                <a:latin typeface="Myriad Pro Light SemiExt"/>
              </a:rPr>
              <a:t>planirane aktivnosti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: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stručno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usavršavanje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djelatnika škola povezano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s procjenom osobina i identifikacijom darovite djece i učenika;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izrada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i provedba individualiziranih programa rada te novih metoda i oblika rada, praćenja i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poticanja darovitih učenika; unapređenje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mentorskoga rada učitelja, nastavnika i stručnih suradnika s darovitim učenicima;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razvoj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metoda i oblika rada prilagođenih za rad s darovitom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djecom</a:t>
            </a:r>
          </a:p>
          <a:p>
            <a:pPr marL="0" indent="0">
              <a:buNone/>
            </a:pPr>
            <a:endParaRPr lang="hr-HR" sz="1400" dirty="0" smtClean="0">
              <a:solidFill>
                <a:srgbClr val="161796"/>
              </a:solidFill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C00000"/>
                </a:solidFill>
                <a:latin typeface="Myriad Pro Light SemiExt"/>
              </a:rPr>
              <a:t>Unaprjeđenje pismenosti – temelj cjeloživotnog učenja – faza II</a:t>
            </a:r>
            <a:endParaRPr lang="hr-HR" sz="1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1400" b="1" i="1" dirty="0" smtClean="0">
                <a:solidFill>
                  <a:srgbClr val="161796"/>
                </a:solidFill>
                <a:latin typeface="Myriad Pro Light SemiExt"/>
              </a:rPr>
              <a:t>planirane aktivnosti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: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provedba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stručnog usavršavanja odgojno-obrazovnih radnika iz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područja izrade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i provedbe kurikuluma za jednu ili više vrsta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pismenosti, metodologije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definiranja ishoda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učenja, upotrebe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IKT-a u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nastavi, organizacije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i provedbe projektnih dana i tjedana;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razvoj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i provedba izvannastavnih aktivnosti/fakultativnih predmeta unutar školskog kurikuluma za jednu ili više vrsta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pismenosti</a:t>
            </a:r>
            <a:endParaRPr lang="hr-HR" sz="14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C00000"/>
                </a:solidFill>
                <a:latin typeface="Myriad Pro Light SemiExt"/>
              </a:rPr>
              <a:t>Promocija kvalitete strukovnog obrazovanja kroz podršku strukovnim školama u razvoju i uvođenju inovativnih rješenja te modernih i novih tehnologija</a:t>
            </a:r>
            <a:r>
              <a:rPr lang="hr-HR" sz="16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hr-HR" sz="1400" b="1" i="1" dirty="0">
                <a:solidFill>
                  <a:srgbClr val="161796"/>
                </a:solidFill>
                <a:latin typeface="Myriad Pro Light SemiExt"/>
              </a:rPr>
              <a:t>p</a:t>
            </a:r>
            <a:r>
              <a:rPr lang="hr-HR" sz="1400" b="1" i="1" dirty="0" smtClean="0">
                <a:solidFill>
                  <a:srgbClr val="161796"/>
                </a:solidFill>
                <a:latin typeface="Myriad Pro Light SemiExt"/>
              </a:rPr>
              <a:t>lanirane aktivnosti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: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aktivnosti usmjerene na uspostavu uvjeta u strukovnim školama koji će učenicima osigurati stjecanje 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modernih kompetencija i pristup najnovijim tehnologijama podižući tako njihovu </a:t>
            </a:r>
            <a:r>
              <a:rPr lang="hr-HR" sz="1400" i="1" dirty="0" err="1">
                <a:solidFill>
                  <a:srgbClr val="161796"/>
                </a:solidFill>
                <a:latin typeface="Myriad Pro Light SemiExt"/>
              </a:rPr>
              <a:t>zapošljivost</a:t>
            </a:r>
            <a:r>
              <a:rPr lang="hr-HR" sz="1400" i="1" dirty="0">
                <a:solidFill>
                  <a:srgbClr val="161796"/>
                </a:solidFill>
                <a:latin typeface="Myriad Pro Light SemiExt"/>
              </a:rPr>
              <a:t> i relevantnost njihovih kvalifikacija na tržištu </a:t>
            </a:r>
            <a:r>
              <a:rPr lang="hr-HR" sz="1400" i="1" dirty="0" smtClean="0">
                <a:solidFill>
                  <a:srgbClr val="161796"/>
                </a:solidFill>
                <a:latin typeface="Myriad Pro Light SemiExt"/>
              </a:rPr>
              <a:t>rada</a:t>
            </a:r>
            <a:endParaRPr lang="hr-HR" sz="1400" i="1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9257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3000" dirty="0"/>
          </a:p>
          <a:p>
            <a:pPr marL="0" indent="0" algn="ctr">
              <a:buNone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Hrvoje.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Bakic</a:t>
            </a: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@mzo.hr</a:t>
            </a: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3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esf@mzo.hr</a:t>
            </a: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2250" dirty="0" smtClean="0">
                <a:solidFill>
                  <a:schemeClr val="accent1">
                    <a:lumMod val="50000"/>
                  </a:schemeClr>
                </a:solidFill>
              </a:rPr>
              <a:t>Ministarstvo znanosti i obrazovanja</a:t>
            </a:r>
          </a:p>
          <a:p>
            <a:pPr marL="0" indent="0" algn="ctr">
              <a:buNone/>
            </a:pPr>
            <a:r>
              <a:rPr lang="hr-HR" sz="225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www.mzo.hr</a:t>
            </a:r>
            <a:endParaRPr lang="hr-HR" sz="22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hr-HR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5624515"/>
            <a:ext cx="2133600" cy="273844"/>
          </a:xfrm>
          <a:prstGeom prst="rect">
            <a:avLst/>
          </a:prstGeom>
        </p:spPr>
        <p:txBody>
          <a:bodyPr/>
          <a:lstStyle/>
          <a:p>
            <a:fld id="{E51A8F10-B88E-480E-ABF1-C956DEFC787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794805" y="1417638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Dodijeljena sredstva na razini operativnog programa  - ukupno EU i nacionalna sredstva po prioritetnim osima u HRK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60FB7-28DF-BD40-8AA6-BA2DC5A8A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u="sng" dirty="0" smtClean="0">
                <a:solidFill>
                  <a:srgbClr val="161796"/>
                </a:solidFill>
                <a:latin typeface="Myriad Pro Light SemiExt"/>
              </a:rPr>
              <a:t>Ugovorenost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 sredstva na razini operativnog programa  - ukupno EU i nacionalna sredstva po prioritetnim osima u HRK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60FB7-28DF-BD40-8AA6-BA2DC5A8A0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5189"/>
            <a:ext cx="8229600" cy="41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Zadaće Službe za programe i projekte EU (MZO) u provedbi operativnog programa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Služba za programe i projekte EU je posredničko tijelo razine 1 (provedba poslova pripreme i upravljanja operativnim programom u resoru obrazovanja) </a:t>
            </a: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Zadaće Službe za programe i projekte EU: 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Tx/>
              <a:buChar char="-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priprema sektorskih dijelova operativnog programa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p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riprema natječaja za dodjelu bespovratnih sredstava i realizacija natječaja u suradnji s posredničkim tijelom razine 2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o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siguravanja proračunskih sredstava i izvršenje plaćanja prema korisnicima projekata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p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raćenje provedbe projekata (indikatori i financijska realizacija operativnog programa)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p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oslovi evaluacije provedbe operativnog programa u resoru obrazovanja </a:t>
            </a:r>
          </a:p>
          <a:p>
            <a:pPr>
              <a:buFontTx/>
              <a:buChar char="-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udjelovanje i organizacija različitih informativnih i promotivnih događanja </a:t>
            </a: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28204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Suradnja Službe za programe i projekte EU (posredničko tijelo razine 1) i DEFCO odjela pri Agenciji za strukovno obrazovanje i obrazovanje odraslih (posredničko tijelo razine 2)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13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Vrste natječaja putem kojih se realizira provedba Operativnog programa Učinkoviti ljudski potencijali 2014.-2020. (ESF)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55324" y="2207742"/>
            <a:ext cx="2273641" cy="14333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Operativni program ESF-a 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57200" y="3641125"/>
            <a:ext cx="2273641" cy="15075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Izravne dodjele sredstava 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5453448" y="3566984"/>
            <a:ext cx="2273642" cy="15075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Otvoreni pozivi za dodjelu bespovratnih sredstava </a:t>
            </a:r>
            <a:endParaRPr lang="en-GB" dirty="0"/>
          </a:p>
        </p:txBody>
      </p:sp>
      <p:sp>
        <p:nvSpPr>
          <p:cNvPr id="3" name="Up Arrow 2"/>
          <p:cNvSpPr/>
          <p:nvPr/>
        </p:nvSpPr>
        <p:spPr>
          <a:xfrm rot="13817082">
            <a:off x="2619632" y="3344562"/>
            <a:ext cx="238898" cy="42836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 rot="7844389">
            <a:off x="5397964" y="3352799"/>
            <a:ext cx="238898" cy="42836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9"/>
            <a:ext cx="8229600" cy="1143000"/>
          </a:xfrm>
        </p:spPr>
        <p:txBody>
          <a:bodyPr/>
          <a:lstStyle/>
          <a:p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Natječaji </a:t>
            </a:r>
            <a:r>
              <a:rPr lang="hr-HR" sz="1800" b="1" u="sng" dirty="0" smtClean="0">
                <a:solidFill>
                  <a:srgbClr val="161796"/>
                </a:solidFill>
                <a:latin typeface="Myriad Pro Light SemiExt"/>
              </a:rPr>
              <a:t>izravne dodjele </a:t>
            </a:r>
            <a:r>
              <a:rPr lang="hr-HR" sz="1800" b="1" u="sng" dirty="0">
                <a:solidFill>
                  <a:srgbClr val="161796"/>
                </a:solidFill>
                <a:latin typeface="Myriad Pro Light SemiExt"/>
              </a:rPr>
              <a:t>bespovratnih </a:t>
            </a:r>
            <a:r>
              <a:rPr lang="hr-HR" sz="1800" b="1" u="sng" dirty="0" smtClean="0">
                <a:solidFill>
                  <a:srgbClr val="161796"/>
                </a:solidFill>
                <a:latin typeface="Myriad Pro Light SemiExt"/>
              </a:rPr>
              <a:t>sredstava 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–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karakteristike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973"/>
            <a:ext cx="822960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161796"/>
                </a:solidFill>
              </a:rPr>
              <a:t>sredstva </a:t>
            </a:r>
            <a:r>
              <a:rPr lang="hr-HR" sz="1600" b="1" dirty="0">
                <a:solidFill>
                  <a:srgbClr val="161796"/>
                </a:solidFill>
              </a:rPr>
              <a:t>se dodjeljuju unaprijed određenom prijavitelju </a:t>
            </a:r>
            <a:r>
              <a:rPr lang="hr-HR" sz="1600" dirty="0">
                <a:solidFill>
                  <a:srgbClr val="161796"/>
                </a:solidFill>
              </a:rPr>
              <a:t>(kasnijem korisniku izravne dodjele sredstava) - </a:t>
            </a:r>
            <a:r>
              <a:rPr lang="hr-HR" sz="1600" b="1" dirty="0">
                <a:solidFill>
                  <a:srgbClr val="161796"/>
                </a:solidFill>
              </a:rPr>
              <a:t>nema nadmetanja u natječajnom postupku </a:t>
            </a:r>
            <a:r>
              <a:rPr lang="hr-HR" sz="1600" dirty="0">
                <a:solidFill>
                  <a:srgbClr val="161796"/>
                </a:solidFill>
              </a:rPr>
              <a:t>između većeg broja prihvatljivih prijavitelja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161796"/>
                </a:solidFill>
              </a:rPr>
              <a:t>unaprijed </a:t>
            </a:r>
            <a:r>
              <a:rPr lang="hr-HR" sz="1600" dirty="0">
                <a:solidFill>
                  <a:srgbClr val="161796"/>
                </a:solidFill>
              </a:rPr>
              <a:t>određeni prijavitelj je prijavitelj koji je definiran za provedbu projekata utvrđenih hrvatskim zakonodavstvom i/ili nacionalnim/regionalnim strateškim dokumentima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161796"/>
                </a:solidFill>
              </a:rPr>
              <a:t>radi </a:t>
            </a:r>
            <a:r>
              <a:rPr lang="hr-HR" sz="1600" b="1" dirty="0">
                <a:solidFill>
                  <a:srgbClr val="161796"/>
                </a:solidFill>
              </a:rPr>
              <a:t>se o pravnoj osobi koja jedina djeluje ili je jedina sposobna za rad na području djelatnosti i/ili zemljopisnom području na koje se odnosi dodjela bespovratnih sredstava</a:t>
            </a:r>
            <a:r>
              <a:rPr lang="hr-HR" sz="1600" dirty="0">
                <a:solidFill>
                  <a:srgbClr val="161796"/>
                </a:solidFill>
              </a:rPr>
              <a:t>, uzimajući o obzir sve činjenice i relevantne propise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srgbClr val="161796"/>
                </a:solidFill>
              </a:rPr>
              <a:t>operacije/projekti </a:t>
            </a:r>
            <a:r>
              <a:rPr lang="hr-HR" sz="1600" dirty="0">
                <a:solidFill>
                  <a:srgbClr val="161796"/>
                </a:solidFill>
              </a:rPr>
              <a:t>kojima se mogu izravno dodijeliti sredstva jesu od ključne i strateške državne/regionalne </a:t>
            </a:r>
            <a:r>
              <a:rPr lang="hr-HR" sz="1600" dirty="0" smtClean="0">
                <a:solidFill>
                  <a:srgbClr val="161796"/>
                </a:solidFill>
              </a:rPr>
              <a:t>ili </a:t>
            </a:r>
            <a:r>
              <a:rPr lang="hr-HR" sz="1600" dirty="0">
                <a:solidFill>
                  <a:srgbClr val="161796"/>
                </a:solidFill>
              </a:rPr>
              <a:t>su povezani s javnim uslugama </a:t>
            </a:r>
            <a:r>
              <a:rPr lang="hr-HR" sz="1600" b="1" dirty="0">
                <a:solidFill>
                  <a:srgbClr val="161796"/>
                </a:solidFill>
              </a:rPr>
              <a:t>čije je nositelje u odnosu na ciljeve operacije/projekta moguće jednoznačno odrediti i prije početka pripreme projekta</a:t>
            </a:r>
            <a:r>
              <a:rPr lang="hr-HR" sz="1600" dirty="0">
                <a:solidFill>
                  <a:srgbClr val="161796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rgbClr val="161796"/>
                </a:solidFill>
              </a:rPr>
              <a:t>Bitno je za napomenuti i da </a:t>
            </a:r>
            <a:r>
              <a:rPr lang="hr-HR" sz="1600" b="1" dirty="0">
                <a:solidFill>
                  <a:srgbClr val="161796"/>
                </a:solidFill>
              </a:rPr>
              <a:t>korisnik izravne dodjele ne može biti institucija koja nije navedena na popisu korisnika u okviru specifičnog cilja operativnog programa </a:t>
            </a:r>
            <a:r>
              <a:rPr lang="hr-HR" sz="1600" dirty="0">
                <a:solidFill>
                  <a:srgbClr val="161796"/>
                </a:solidFill>
              </a:rPr>
              <a:t>unutar kojega se projekt planira provoditi. </a:t>
            </a: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rgbClr val="161796"/>
                </a:solidFill>
              </a:rPr>
              <a:t>Primjer</a:t>
            </a:r>
            <a:r>
              <a:rPr lang="hr-HR" sz="1600" dirty="0">
                <a:solidFill>
                  <a:srgbClr val="161796"/>
                </a:solidFill>
              </a:rPr>
              <a:t> – jednoznačna nadležnost kako je definirana  Uredbom o Hrvatskoj akademskoj istraživačkoj mreži – </a:t>
            </a:r>
            <a:r>
              <a:rPr lang="hr-HR" sz="1600" dirty="0" err="1">
                <a:solidFill>
                  <a:srgbClr val="161796"/>
                </a:solidFill>
              </a:rPr>
              <a:t>CARNet</a:t>
            </a:r>
            <a:r>
              <a:rPr lang="hr-HR" sz="1600" dirty="0">
                <a:solidFill>
                  <a:srgbClr val="161796"/>
                </a:solidFill>
              </a:rPr>
              <a:t> (Narodne novine, 23/2015.): 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161796"/>
                </a:solidFill>
              </a:rPr>
              <a:t>'' </a:t>
            </a:r>
            <a:r>
              <a:rPr lang="hr-HR" sz="1600" i="1" dirty="0">
                <a:solidFill>
                  <a:srgbClr val="161796"/>
                </a:solidFill>
              </a:rPr>
              <a:t>..i prema njoj djelatnost </a:t>
            </a:r>
            <a:r>
              <a:rPr lang="hr-HR" sz="1600" i="1" dirty="0" err="1">
                <a:solidFill>
                  <a:srgbClr val="161796"/>
                </a:solidFill>
              </a:rPr>
              <a:t>CARNeta</a:t>
            </a:r>
            <a:r>
              <a:rPr lang="hr-HR" sz="1600" i="1" dirty="0">
                <a:solidFill>
                  <a:srgbClr val="161796"/>
                </a:solidFill>
              </a:rPr>
              <a:t> je: provedba informatizacije sustava osnovnog i srednjeg obrazovanja, kroz planiranje, razvoj, organizaciju, provedbu i praćenje ključnih aspekata informatizacije, u suradnji s ministarstvom nadležnim za obrazovanje i znanost''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40987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Grafički prikaz provedbe projekta izravne dodjele </a:t>
            </a: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sredstava – pilot projekt i veliki projekt e-Škole 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96453"/>
              </p:ext>
            </p:extLst>
          </p:nvPr>
        </p:nvGraphicFramePr>
        <p:xfrm>
          <a:off x="0" y="1423454"/>
          <a:ext cx="8229600" cy="465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6930" y="4094206"/>
            <a:ext cx="231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Myriad Pro Light SemiExt"/>
              </a:rPr>
              <a:t>Škole uključene u provedbu </a:t>
            </a:r>
            <a:r>
              <a:rPr lang="hr-HR" sz="1200" dirty="0">
                <a:latin typeface="Myriad Pro Light SemiExt"/>
              </a:rPr>
              <a:t>velikog projekta sukladno sadržaju pojedinih aktivnosti pilot projekta  </a:t>
            </a:r>
            <a:endParaRPr lang="en-GB" sz="1200" dirty="0"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22290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ED94BE-3CFC-411F-8DB0-9141B1F10049}"/>
</file>

<file path=customXml/itemProps2.xml><?xml version="1.0" encoding="utf-8"?>
<ds:datastoreItem xmlns:ds="http://schemas.openxmlformats.org/officeDocument/2006/customXml" ds:itemID="{F6932369-AF24-40C2-899D-A3BDCB93B4D3}"/>
</file>

<file path=customXml/itemProps3.xml><?xml version="1.0" encoding="utf-8"?>
<ds:datastoreItem xmlns:ds="http://schemas.openxmlformats.org/officeDocument/2006/customXml" ds:itemID="{2865EB18-FED9-4C7F-A3B1-3DC6744FCEC0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1946</TotalTime>
  <Words>1954</Words>
  <Application>Microsoft Office PowerPoint</Application>
  <PresentationFormat>On-screen Show (4:3)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Century Gothic</vt:lpstr>
      <vt:lpstr>Comic Sans MS</vt:lpstr>
      <vt:lpstr>Courier New</vt:lpstr>
      <vt:lpstr>Myriad Pro Bold SemiCond</vt:lpstr>
      <vt:lpstr>Myriad Pro Bold SemiExt</vt:lpstr>
      <vt:lpstr>Myriad Pro Light SemiExt</vt:lpstr>
      <vt:lpstr>Times New Roman</vt:lpstr>
      <vt:lpstr>Wingdings</vt:lpstr>
      <vt:lpstr>Presentation2</vt:lpstr>
      <vt:lpstr>1_Presentation2</vt:lpstr>
      <vt:lpstr>PowerPoint Presentation</vt:lpstr>
      <vt:lpstr>Općenito o operativnom programu i Europskom socijalnom fondu </vt:lpstr>
      <vt:lpstr>Dodijeljena sredstva na razini operativnog programa  - ukupno EU i nacionalna sredstva po prioritetnim osima u HRK </vt:lpstr>
      <vt:lpstr>Ugovorenost sredstva na razini operativnog programa  - ukupno EU i nacionalna sredstva po prioritetnim osima u HRK </vt:lpstr>
      <vt:lpstr>Zadaće Službe za programe i projekte EU (MZO) u provedbi operativnog programa </vt:lpstr>
      <vt:lpstr>Suradnja Službe za programe i projekte EU (posredničko tijelo razine 1) i DEFCO odjela pri Agenciji za strukovno obrazovanje i obrazovanje odraslih (posredničko tijelo razine 2) </vt:lpstr>
      <vt:lpstr>Vrste natječaja putem kojih se realizira provedba Operativnog programa Učinkoviti ljudski potencijali 2014.-2020. (ESF) </vt:lpstr>
      <vt:lpstr>Natječaji izravne dodjele bespovratnih sredstava – karakteristike</vt:lpstr>
      <vt:lpstr>Grafički prikaz provedbe projekta izravne dodjele sredstava – pilot projekt i veliki projekt e-Škole </vt:lpstr>
      <vt:lpstr>Natječaji dodjele bespovratnih sredstava (otvoreni pozivi)  – karakteristike  </vt:lpstr>
      <vt:lpstr>PowerPoint Presentation</vt:lpstr>
      <vt:lpstr>Grafički prikaz – razina pripreme i provedbe natječaja i pripreme i provedbe projekta </vt:lpstr>
      <vt:lpstr>Grafički prikaz provedbe projekata bespovratnih sredstava – prikaz distribucije ugovorenih projekata – natječaji u području strukovnog obrazovanja – 48 projekata </vt:lpstr>
      <vt:lpstr>Grafički prikaz provedbe projekata bespovratnih sredstava – prikaz distribucije ugovorenih projekata – natječaji podrške darovitim učenicima i unaprjeđenja pismenosti – prijavitelji osnovne i srednje škole – 32 projekta</vt:lpstr>
      <vt:lpstr>Primjer iz provedenog natječaja dodjele bespovratnih sredstava </vt:lpstr>
      <vt:lpstr>Iskustva škola koje su provodile projekte financirane EU fondovima</vt:lpstr>
      <vt:lpstr>Preporuke ravnateljima ukoliko odluče prijaviti projektni prijedlog ili sudjelovati na projektu kao partnerska ustanova </vt:lpstr>
      <vt:lpstr>Preporuke ravnateljima ukoliko odluče prijaviti projektni prijedlog ili sudjelovati na projektu kao partnerska ustanova – 2. dio</vt:lpstr>
      <vt:lpstr>Preporuke ravnateljima ukoliko odluče prijaviti projektni prijedlog ili sudjelovati na projektu kao partnerska ustanova – 3. dio </vt:lpstr>
      <vt:lpstr>Natječaji izravne dodjele bespovratnih sredstava – započeli s provedbom </vt:lpstr>
      <vt:lpstr>PowerPoint Presentation</vt:lpstr>
      <vt:lpstr>Natječaji dodjele bespovratnih sredstava (otvoreni pozivi)  – u pripremi  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Alenka Buntić Rogić</dc:creator>
  <cp:lastModifiedBy>SZPIPEU</cp:lastModifiedBy>
  <cp:revision>189</cp:revision>
  <dcterms:created xsi:type="dcterms:W3CDTF">2016-11-22T10:33:20Z</dcterms:created>
  <dcterms:modified xsi:type="dcterms:W3CDTF">2017-11-06T14:43:09Z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