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3" r:id="rId6"/>
    <p:sldId id="262" r:id="rId7"/>
    <p:sldId id="265" r:id="rId8"/>
    <p:sldId id="264" r:id="rId9"/>
    <p:sldId id="270" r:id="rId10"/>
    <p:sldId id="267" r:id="rId11"/>
    <p:sldId id="268" r:id="rId12"/>
    <p:sldId id="269" r:id="rId13"/>
    <p:sldId id="272" r:id="rId14"/>
    <p:sldId id="271" r:id="rId15"/>
    <p:sldId id="266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231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401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190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431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7489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080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10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9589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12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520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0A71D-19FF-433B-B610-F7A0D3830250}" type="datetimeFigureOut">
              <a:rPr lang="hr-HR" smtClean="0"/>
              <a:t>7.11.2017.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3FAB2-D7A0-4A8A-9ED2-D47390EBF1C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032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hyperlink" Target="http://www.setcor.com/gea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74518"/>
            <a:ext cx="12192000" cy="109890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2408800"/>
            <a:ext cx="12192000" cy="523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Rectangle 7"/>
          <p:cNvSpPr/>
          <p:nvPr/>
        </p:nvSpPr>
        <p:spPr>
          <a:xfrm>
            <a:off x="0" y="2137336"/>
            <a:ext cx="12192000" cy="2063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0" y="394229"/>
            <a:ext cx="12192000" cy="523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0" y="587358"/>
            <a:ext cx="12192000" cy="20637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298038" y="810746"/>
            <a:ext cx="5502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chemeClr val="bg1"/>
                </a:solidFill>
              </a:rPr>
              <a:t>HDS u ITSOFT-u</a:t>
            </a:r>
            <a:endParaRPr lang="hr-HR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56" y="3285338"/>
            <a:ext cx="3476626" cy="26329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8378" y="5518193"/>
            <a:ext cx="55820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19. </a:t>
            </a:r>
            <a:r>
              <a:rPr lang="en-US" dirty="0" err="1" smtClean="0"/>
              <a:t>CARNet</a:t>
            </a:r>
            <a:r>
              <a:rPr lang="hr-HR" dirty="0" smtClean="0"/>
              <a:t> </a:t>
            </a:r>
            <a:r>
              <a:rPr lang="en-US" dirty="0" err="1" smtClean="0"/>
              <a:t>korisnick</a:t>
            </a:r>
            <a:r>
              <a:rPr lang="hr-HR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konferenci</a:t>
            </a:r>
            <a:r>
              <a:rPr lang="hr-HR" dirty="0" smtClean="0"/>
              <a:t>ja</a:t>
            </a:r>
            <a:r>
              <a:rPr lang="en-US" dirty="0" smtClean="0"/>
              <a:t> </a:t>
            </a:r>
            <a:r>
              <a:rPr lang="hr-HR" dirty="0" smtClean="0"/>
              <a:t>- </a:t>
            </a:r>
            <a:r>
              <a:rPr lang="en-US" dirty="0" smtClean="0"/>
              <a:t>CUC 2017</a:t>
            </a:r>
            <a:endParaRPr lang="hr-HR" dirty="0" smtClean="0"/>
          </a:p>
          <a:p>
            <a:r>
              <a:rPr lang="hr-HR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Tomislav Pojatina – </a:t>
            </a:r>
            <a:r>
              <a:rPr lang="hr-HR" sz="2000" dirty="0" err="1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ItSoft</a:t>
            </a:r>
            <a:r>
              <a:rPr lang="hr-HR" sz="20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08. i 09/11/2017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" y="4241524"/>
            <a:ext cx="1608210" cy="10807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7555" y="3027872"/>
            <a:ext cx="1036991" cy="7184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53" y="3266332"/>
            <a:ext cx="1608210" cy="108071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6254" y="3013921"/>
            <a:ext cx="1660821" cy="10807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74" y="4063727"/>
            <a:ext cx="1196238" cy="803872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V="1">
            <a:off x="9953625" y="2444477"/>
            <a:ext cx="0" cy="61287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390650" y="2423090"/>
            <a:ext cx="0" cy="181843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647950" y="2436163"/>
            <a:ext cx="0" cy="62118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1372850" y="2461188"/>
            <a:ext cx="0" cy="164830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867275" y="2408801"/>
            <a:ext cx="0" cy="85753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522" y="6130685"/>
            <a:ext cx="1392590" cy="43115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57687" y="1327093"/>
            <a:ext cx="9676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hr-H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anašnje okruženje, primjena i rješenja</a:t>
            </a:r>
            <a:endParaRPr lang="hr-H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5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Katalog usluga</a:t>
            </a:r>
            <a:endParaRPr lang="hr-HR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74778"/>
            <a:ext cx="11095358" cy="43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Design…</a:t>
            </a:r>
            <a:endParaRPr lang="hr-HR" dirty="0"/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24517" y="1331820"/>
            <a:ext cx="9483214" cy="46494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17" y="4128120"/>
            <a:ext cx="1412301" cy="87894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630668" y="4676422"/>
            <a:ext cx="0" cy="6787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05098" y="4455486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100" dirty="0" smtClean="0"/>
              <a:t>Internet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43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>
                <a:solidFill>
                  <a:srgbClr val="00B0F0"/>
                </a:solidFill>
              </a:rPr>
              <a:t>Provision</a:t>
            </a:r>
            <a:r>
              <a:rPr lang="hr-HR" b="1" dirty="0" smtClean="0">
                <a:solidFill>
                  <a:srgbClr val="00B0F0"/>
                </a:solidFill>
              </a:rPr>
              <a:t>…</a:t>
            </a:r>
            <a:endParaRPr lang="hr-HR" b="1" dirty="0">
              <a:solidFill>
                <a:srgbClr val="00B0F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3643967"/>
            <a:ext cx="7924800" cy="2535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278728"/>
            <a:ext cx="7924800" cy="25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387"/>
            <a:ext cx="10515600" cy="1325563"/>
          </a:xfrm>
        </p:spPr>
        <p:txBody>
          <a:bodyPr/>
          <a:lstStyle/>
          <a:p>
            <a:r>
              <a:rPr lang="hr-HR" b="1" dirty="0" err="1" smtClean="0">
                <a:solidFill>
                  <a:srgbClr val="00B0F0"/>
                </a:solidFill>
              </a:rPr>
              <a:t>Control</a:t>
            </a:r>
            <a:r>
              <a:rPr lang="hr-HR" b="1" dirty="0" smtClean="0">
                <a:solidFill>
                  <a:srgbClr val="00B0F0"/>
                </a:solidFill>
              </a:rPr>
              <a:t>…</a:t>
            </a:r>
            <a:endParaRPr lang="hr-HR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002060"/>
                </a:solidFill>
              </a:rPr>
              <a:t>Dashboard</a:t>
            </a:r>
            <a:endParaRPr lang="hr-HR" dirty="0" smtClean="0">
              <a:solidFill>
                <a:srgbClr val="002060"/>
              </a:solidFill>
            </a:endParaRPr>
          </a:p>
          <a:p>
            <a:r>
              <a:rPr lang="hr-HR" dirty="0" err="1" smtClean="0">
                <a:solidFill>
                  <a:srgbClr val="002060"/>
                </a:solidFill>
              </a:rPr>
              <a:t>Approval</a:t>
            </a:r>
            <a:r>
              <a:rPr lang="hr-HR" dirty="0" smtClean="0">
                <a:solidFill>
                  <a:srgbClr val="002060"/>
                </a:solidFill>
              </a:rPr>
              <a:t> </a:t>
            </a:r>
            <a:r>
              <a:rPr lang="hr-HR" dirty="0" smtClean="0">
                <a:solidFill>
                  <a:srgbClr val="002060"/>
                </a:solidFill>
              </a:rPr>
              <a:t>Manager</a:t>
            </a:r>
            <a:endParaRPr lang="hr-HR" dirty="0" smtClean="0">
              <a:solidFill>
                <a:srgbClr val="002060"/>
              </a:solidFill>
            </a:endParaRPr>
          </a:p>
          <a:p>
            <a:r>
              <a:rPr lang="hr-HR" dirty="0" err="1" smtClean="0">
                <a:solidFill>
                  <a:srgbClr val="002060"/>
                </a:solidFill>
              </a:rPr>
              <a:t>Requester</a:t>
            </a:r>
            <a:r>
              <a:rPr lang="hr-HR" dirty="0" smtClean="0">
                <a:solidFill>
                  <a:srgbClr val="002060"/>
                </a:solidFill>
              </a:rPr>
              <a:t> Role</a:t>
            </a:r>
            <a:endParaRPr lang="hr-HR" dirty="0" smtClean="0">
              <a:solidFill>
                <a:srgbClr val="002060"/>
              </a:solidFill>
            </a:endParaRPr>
          </a:p>
          <a:p>
            <a:r>
              <a:rPr lang="hr-HR" dirty="0" smtClean="0">
                <a:solidFill>
                  <a:srgbClr val="002060"/>
                </a:solidFill>
              </a:rPr>
              <a:t>E-mail obavijesti</a:t>
            </a:r>
          </a:p>
          <a:p>
            <a:pPr marL="0" indent="0">
              <a:buNone/>
            </a:pPr>
            <a:endParaRPr lang="hr-HR" dirty="0">
              <a:solidFill>
                <a:srgbClr val="00B0F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219" y="1623322"/>
            <a:ext cx="6077192" cy="22303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38" y="3931985"/>
            <a:ext cx="9217473" cy="190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9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>
                <a:solidFill>
                  <a:srgbClr val="00B0F0"/>
                </a:solidFill>
              </a:rPr>
              <a:t>Control</a:t>
            </a:r>
            <a:r>
              <a:rPr lang="hr-HR" b="1" dirty="0" smtClean="0">
                <a:solidFill>
                  <a:srgbClr val="00B0F0"/>
                </a:solidFill>
              </a:rPr>
              <a:t>…</a:t>
            </a:r>
            <a:endParaRPr lang="hr-HR" b="1" dirty="0">
              <a:solidFill>
                <a:srgbClr val="00B0F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14600"/>
            <a:ext cx="5064809" cy="345019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…Ili </a:t>
            </a:r>
            <a:r>
              <a:rPr lang="hr-HR" dirty="0" smtClean="0">
                <a:solidFill>
                  <a:srgbClr val="002060"/>
                </a:solidFill>
              </a:rPr>
              <a:t>cjelokupnog okruženja</a:t>
            </a:r>
            <a:endParaRPr lang="hr-HR" dirty="0" smtClean="0">
              <a:solidFill>
                <a:srgbClr val="002060"/>
              </a:solidFill>
            </a:endParaRP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20" name="Content Placeholder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009" y="2514600"/>
            <a:ext cx="6211084" cy="3319530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2060"/>
                </a:solidFill>
              </a:rPr>
              <a:t>Povećanje resursa…</a:t>
            </a:r>
            <a:endParaRPr lang="hr-HR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2794835"/>
            <a:ext cx="12192000" cy="5742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ectangle 11"/>
          <p:cNvSpPr/>
          <p:nvPr/>
        </p:nvSpPr>
        <p:spPr>
          <a:xfrm>
            <a:off x="0" y="2523371"/>
            <a:ext cx="12192000" cy="1522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59" y="3347287"/>
            <a:ext cx="2801366" cy="212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8" y="4241525"/>
            <a:ext cx="1070042" cy="7190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571" y="3027873"/>
            <a:ext cx="689974" cy="4780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21" y="3266333"/>
            <a:ext cx="1070042" cy="71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2027" y="3013922"/>
            <a:ext cx="1105047" cy="7190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80" y="4063727"/>
            <a:ext cx="795931" cy="53486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10261195" y="2852257"/>
            <a:ext cx="0" cy="2050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1644192" y="2823545"/>
            <a:ext cx="2425" cy="14466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814205" y="2849475"/>
            <a:ext cx="0" cy="2078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1564043" y="2832849"/>
            <a:ext cx="0" cy="126001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104015" y="2823545"/>
            <a:ext cx="4328" cy="44278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21441" y="4772342"/>
            <a:ext cx="251312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HVALA NA PAŽNJI…</a:t>
            </a:r>
          </a:p>
        </p:txBody>
      </p:sp>
    </p:spTree>
    <p:extLst>
      <p:ext uri="{BB962C8B-B14F-4D97-AF65-F5344CB8AC3E}">
        <p14:creationId xmlns:p14="http://schemas.microsoft.com/office/powerpoint/2010/main" val="427654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7857"/>
          <a:stretch/>
        </p:blipFill>
        <p:spPr>
          <a:xfrm>
            <a:off x="1914846" y="708176"/>
            <a:ext cx="7973012" cy="294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47" y="716640"/>
            <a:ext cx="7973011" cy="53115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43" y="708177"/>
            <a:ext cx="7985715" cy="53200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838200" y="543201"/>
            <a:ext cx="10515600" cy="488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SIGURNOST I STABILNOST</a:t>
            </a:r>
          </a:p>
          <a:p>
            <a:r>
              <a:rPr lang="hr-HR" sz="2400" b="1" dirty="0" err="1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ItSoft</a:t>
            </a:r>
            <a:r>
              <a:rPr lang="hr-HR" sz="2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sz="2400" b="1" dirty="0" err="1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hr-HR" sz="2400" b="1" dirty="0" err="1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atacentri</a:t>
            </a:r>
            <a:r>
              <a:rPr lang="hr-HR" sz="2400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sz="2400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pružaju Vam potpunu sigurnost </a:t>
            </a:r>
            <a:r>
              <a:rPr lang="hr-HR" sz="2400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poslovanja!</a:t>
            </a:r>
            <a:endParaRPr lang="hr-HR" sz="2400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hr-HR" sz="22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Uz 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osiguranu stabilnost i sigurnost internet veze te izuzetno visoku dostupnost data centra, vaše poslovanje u našoj infrastrukturi osigurano je raznim redundancijama poput dizelskih agregata, redundantne vanjske rashladne jedinice itd</a:t>
            </a: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hr-HR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Kako bi svi podaci bili na sigurnom, naši data centri osigurani su po </a:t>
            </a: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najvišim 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standardima</a:t>
            </a: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lang="hr-HR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hr-HR" sz="22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Protuprovala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: sigurnosne zone, perimetarska zaštita, protuprovalni nadzor prostora, video nadzor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Kontrola 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pristupa: biometrijska kontrola i pristup putem kartica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Vatrodojava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: VESDA (</a:t>
            </a:r>
            <a:r>
              <a:rPr lang="hr-H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Very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r-H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Early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Smoke </a:t>
            </a:r>
            <a:r>
              <a:rPr lang="hr-H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Detection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vatrodojavne 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centrale i detektori požara u nekoliko odvojenih zona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Vatrozaštita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: redundantni sustav gašenja plinom NOVEC uz više požarnih zona</a:t>
            </a:r>
          </a:p>
          <a:p>
            <a:pPr marL="342900" indent="-34290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Fizička </a:t>
            </a:r>
            <a:r>
              <a:rPr lang="hr-HR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zaštita 24/7</a:t>
            </a:r>
          </a:p>
        </p:txBody>
      </p:sp>
    </p:spTree>
    <p:extLst>
      <p:ext uri="{BB962C8B-B14F-4D97-AF65-F5344CB8AC3E}">
        <p14:creationId xmlns:p14="http://schemas.microsoft.com/office/powerpoint/2010/main" val="78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94" y="1203174"/>
            <a:ext cx="5588156" cy="406115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010400" y="3935107"/>
            <a:ext cx="4467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400" b="1" cap="all" dirty="0">
                <a:solidFill>
                  <a:srgbClr val="00B0F0"/>
                </a:solidFill>
              </a:rPr>
              <a:t>DATACENTAR</a:t>
            </a:r>
            <a:r>
              <a:rPr lang="hr-HR" sz="1400" cap="all" dirty="0"/>
              <a:t> BUDIMPEŠTA</a:t>
            </a:r>
          </a:p>
          <a:p>
            <a:pPr fontAlgn="base"/>
            <a:r>
              <a:rPr lang="hr-HR" sz="1400" dirty="0" err="1"/>
              <a:t>Datacentar</a:t>
            </a:r>
            <a:r>
              <a:rPr lang="hr-HR" sz="1400" dirty="0"/>
              <a:t> Budimpešta prostire se na 14,400 m2, na dva kata. Lokacija kompleksa osigurava pristup vrhunskim </a:t>
            </a:r>
            <a:r>
              <a:rPr lang="hr-HR" sz="1400" dirty="0" err="1"/>
              <a:t>providerima</a:t>
            </a:r>
            <a:r>
              <a:rPr lang="hr-HR" sz="1400" dirty="0"/>
              <a:t>.</a:t>
            </a:r>
          </a:p>
          <a:p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2562559"/>
            <a:ext cx="4467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sz="1400" b="1" cap="all" dirty="0">
                <a:solidFill>
                  <a:srgbClr val="00B0F0"/>
                </a:solidFill>
              </a:rPr>
              <a:t>DATACENTAR</a:t>
            </a:r>
            <a:r>
              <a:rPr lang="hr-HR" sz="1400" cap="all" dirty="0"/>
              <a:t> BEČ</a:t>
            </a:r>
          </a:p>
          <a:p>
            <a:pPr fontAlgn="base"/>
            <a:r>
              <a:rPr lang="hr-HR" sz="1400" dirty="0"/>
              <a:t>Podatkovni centar Beč udaljen je samo nekoliko minuta od centra Beča i pruža vrhunsku sigurnost, skalabilnu infrastrukturu i širok raspon konekcijskih rješenja za najzahtjevnije IT </a:t>
            </a:r>
            <a:r>
              <a:rPr lang="hr-HR" sz="1400" dirty="0" smtClean="0"/>
              <a:t>sustave.</a:t>
            </a:r>
            <a:endParaRPr lang="hr-HR" sz="1400" dirty="0"/>
          </a:p>
          <a:p>
            <a:endParaRPr lang="hr-HR" dirty="0"/>
          </a:p>
        </p:txBody>
      </p:sp>
      <p:sp>
        <p:nvSpPr>
          <p:cNvPr id="17" name="Rectangle 16"/>
          <p:cNvSpPr/>
          <p:nvPr/>
        </p:nvSpPr>
        <p:spPr>
          <a:xfrm>
            <a:off x="7010400" y="1178581"/>
            <a:ext cx="50768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sz="1400" b="1" i="0" cap="all" dirty="0" smtClean="0">
                <a:solidFill>
                  <a:srgbClr val="00B0F0"/>
                </a:solidFill>
                <a:effectLst/>
              </a:rPr>
              <a:t>DATACROSS</a:t>
            </a:r>
            <a:r>
              <a:rPr lang="hr-HR" sz="1400" b="0" i="0" cap="all" dirty="0" smtClean="0">
                <a:solidFill>
                  <a:srgbClr val="2A363F"/>
                </a:solidFill>
                <a:effectLst/>
              </a:rPr>
              <a:t> JASTREBARSKO</a:t>
            </a:r>
          </a:p>
          <a:p>
            <a:pPr fontAlgn="base"/>
            <a:r>
              <a:rPr lang="hr-HR" sz="1400" b="0" i="0" dirty="0" smtClean="0">
                <a:solidFill>
                  <a:srgbClr val="2A363F"/>
                </a:solidFill>
                <a:effectLst/>
              </a:rPr>
              <a:t>Nalazi se 35 kilometara od Zagreba, u neposrednoj blizini autoceste Zagreb-Karlovac. Kao dio poduzetničke zone, ne postoje elementi koji bi samom svojom lokacijom ugrožavali rad podatkovnog centra ili dovodili u opasnost bilo radnike, bilo objekte tvrtke.</a:t>
            </a:r>
            <a:endParaRPr lang="hr-HR" sz="1400" b="0" i="0" dirty="0">
              <a:solidFill>
                <a:srgbClr val="2A363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418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5" y="694267"/>
            <a:ext cx="5314655" cy="50292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8902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13" y="697705"/>
            <a:ext cx="5159231" cy="412738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242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1011095"/>
            <a:ext cx="12192000" cy="73117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Rectangle 18"/>
          <p:cNvSpPr/>
          <p:nvPr/>
        </p:nvSpPr>
        <p:spPr>
          <a:xfrm>
            <a:off x="0" y="2794835"/>
            <a:ext cx="12192000" cy="5742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Rectangle 19"/>
          <p:cNvSpPr/>
          <p:nvPr/>
        </p:nvSpPr>
        <p:spPr>
          <a:xfrm>
            <a:off x="0" y="2523371"/>
            <a:ext cx="12192000" cy="15221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59" y="3347287"/>
            <a:ext cx="2801366" cy="212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38" y="4241525"/>
            <a:ext cx="1070042" cy="7190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4571" y="3027873"/>
            <a:ext cx="689974" cy="478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21" y="3266333"/>
            <a:ext cx="1070042" cy="7190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2027" y="3013922"/>
            <a:ext cx="1105047" cy="7190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80" y="4063727"/>
            <a:ext cx="795931" cy="53486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0261195" y="2852257"/>
            <a:ext cx="0" cy="2050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1644192" y="2823545"/>
            <a:ext cx="2425" cy="14466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814205" y="2849475"/>
            <a:ext cx="0" cy="2078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564043" y="2832849"/>
            <a:ext cx="0" cy="126001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104015" y="2823545"/>
            <a:ext cx="4328" cy="44278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42652" y="1011095"/>
            <a:ext cx="7238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bg1"/>
                </a:solidFill>
              </a:rPr>
              <a:t>ITSOFT USLUGE I TEHNIČKI DIO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 Šimatović - </a:t>
            </a:r>
            <a:r>
              <a:rPr lang="hr-HR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ItSoft</a:t>
            </a:r>
            <a:endParaRPr lang="hr-H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err="1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Infrastucture</a:t>
            </a:r>
            <a:r>
              <a:rPr lang="hr-HR" b="1" dirty="0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as a Service </a:t>
            </a:r>
            <a:r>
              <a:rPr lang="hr-HR" b="1" dirty="0" err="1" smtClean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framework</a:t>
            </a:r>
            <a:endParaRPr lang="hr-HR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2063179"/>
            <a:ext cx="10515600" cy="4113784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 err="1" smtClean="0">
                <a:solidFill>
                  <a:srgbClr val="004361"/>
                </a:solidFill>
                <a:latin typeface="Open Sans" panose="020B0606030504020204" pitchFamily="34" charset="0"/>
              </a:rPr>
              <a:t>Osnovna</a:t>
            </a:r>
            <a:r>
              <a:rPr lang="en-US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ideja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IaaS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okvira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usluga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je da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pruži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jednostavan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način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pristupa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ICT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resursima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za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potrebe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obrazovanja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istraživanja</a:t>
            </a:r>
            <a:r>
              <a:rPr lang="en-US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.</a:t>
            </a:r>
            <a:endParaRPr lang="hr-HR" dirty="0" smtClean="0">
              <a:solidFill>
                <a:srgbClr val="004361"/>
              </a:solidFill>
              <a:latin typeface="Open Sans" panose="020B0606030504020204" pitchFamily="34" charset="0"/>
            </a:endParaRPr>
          </a:p>
          <a:p>
            <a:pPr marL="285750" indent="-285750"/>
            <a:endParaRPr lang="en-US" dirty="0">
              <a:solidFill>
                <a:srgbClr val="004361"/>
              </a:solidFill>
              <a:latin typeface="Open Sans" panose="020B0606030504020204" pitchFamily="34" charset="0"/>
            </a:endParaRPr>
          </a:p>
          <a:p>
            <a:pPr marL="285750" indent="-285750"/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Ovakav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rgbClr val="004361"/>
                </a:solidFill>
                <a:latin typeface="Open Sans" panose="020B0606030504020204" pitchFamily="34" charset="0"/>
              </a:rPr>
              <a:t>proces</a:t>
            </a:r>
            <a:r>
              <a:rPr lang="hr-HR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 usluge</a:t>
            </a:r>
            <a:r>
              <a:rPr lang="en-US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eliminira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potrebu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da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pojedine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institucije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vode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vlastite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procese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nabave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isporuke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servisa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, </a:t>
            </a:r>
            <a:r>
              <a:rPr lang="hr-HR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te</a:t>
            </a:r>
            <a:r>
              <a:rPr lang="en-US" dirty="0" smtClean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samim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time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omogućava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brzu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,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efikasnu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ekonomičnu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isporuku</a:t>
            </a:r>
            <a:r>
              <a:rPr lang="en-US" dirty="0">
                <a:solidFill>
                  <a:srgbClr val="004361"/>
                </a:solidFill>
                <a:latin typeface="Open Sans" panose="020B0606030504020204" pitchFamily="34" charset="0"/>
              </a:rPr>
              <a:t> </a:t>
            </a:r>
            <a:r>
              <a:rPr lang="en-US" dirty="0" err="1">
                <a:solidFill>
                  <a:srgbClr val="004361"/>
                </a:solidFill>
                <a:latin typeface="Open Sans" panose="020B0606030504020204" pitchFamily="34" charset="0"/>
              </a:rPr>
              <a:t>servisa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55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99199"/>
            <a:ext cx="12192000" cy="55880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27093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0" y="332387"/>
            <a:ext cx="12192000" cy="9094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5" y="6377513"/>
            <a:ext cx="1118023" cy="345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4518" y="6380547"/>
            <a:ext cx="536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4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</a:t>
            </a:r>
            <a:r>
              <a:rPr lang="hr-HR" sz="2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388225" y="6390072"/>
            <a:ext cx="0" cy="3328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31" y="4960592"/>
            <a:ext cx="1588605" cy="12031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9788" y="780403"/>
            <a:ext cx="2389433" cy="846786"/>
          </a:xfrm>
        </p:spPr>
        <p:txBody>
          <a:bodyPr/>
          <a:lstStyle/>
          <a:p>
            <a:r>
              <a:rPr lang="hr-HR" sz="40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Portal</a:t>
            </a:r>
            <a:endParaRPr lang="hr-HR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 smtClean="0">
              <a:solidFill>
                <a:srgbClr val="004361"/>
              </a:solidFill>
              <a:latin typeface="Open Sans" panose="020B0606030504020204" pitchFamily="34" charset="0"/>
              <a:hlinkClick r:id="rId4"/>
            </a:endParaRPr>
          </a:p>
          <a:p>
            <a:pPr marL="0" indent="0">
              <a:buNone/>
            </a:pPr>
            <a:endParaRPr lang="hr-HR" dirty="0">
              <a:solidFill>
                <a:srgbClr val="004361"/>
              </a:solidFill>
              <a:latin typeface="Open Sans" panose="020B0606030504020204" pitchFamily="34" charset="0"/>
              <a:hlinkClick r:id="rId4"/>
            </a:endParaRPr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Open Sans" panose="020B0606030504020204" pitchFamily="34" charset="0"/>
              </a:rPr>
              <a:t>Jedinstveno mjesto za pristup ili </a:t>
            </a: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za aktivaciju </a:t>
            </a: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usluge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solidFill>
                <a:srgbClr val="00206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02060"/>
                </a:solidFill>
                <a:latin typeface="Open Sans" panose="020B0606030504020204" pitchFamily="34" charset="0"/>
              </a:rPr>
              <a:t>Transparentni </a:t>
            </a: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cjenik </a:t>
            </a:r>
            <a:r>
              <a:rPr lang="hr-HR" sz="2000" dirty="0">
                <a:solidFill>
                  <a:srgbClr val="002060"/>
                </a:solidFill>
                <a:latin typeface="Open Sans" panose="020B0606030504020204" pitchFamily="34" charset="0"/>
              </a:rPr>
              <a:t>usluga </a:t>
            </a:r>
            <a:endParaRPr lang="hr-HR" sz="2000" dirty="0" smtClean="0">
              <a:solidFill>
                <a:srgbClr val="00206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 smtClean="0">
              <a:solidFill>
                <a:srgbClr val="002060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Automatska </a:t>
            </a:r>
            <a:r>
              <a:rPr lang="hr-HR" sz="2000" dirty="0" err="1" smtClean="0">
                <a:solidFill>
                  <a:srgbClr val="002060"/>
                </a:solidFill>
                <a:latin typeface="Open Sans" panose="020B0606030504020204" pitchFamily="34" charset="0"/>
              </a:rPr>
              <a:t>redirekcija</a:t>
            </a: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 na </a:t>
            </a:r>
            <a:r>
              <a:rPr lang="hr-HR" sz="2000" dirty="0" err="1" smtClean="0">
                <a:solidFill>
                  <a:srgbClr val="002060"/>
                </a:solidFill>
                <a:latin typeface="Open Sans" panose="020B0606030504020204" pitchFamily="34" charset="0"/>
              </a:rPr>
              <a:t>AAI@Edu</a:t>
            </a:r>
            <a:r>
              <a:rPr lang="hr-HR" sz="2000" dirty="0" smtClean="0">
                <a:solidFill>
                  <a:srgbClr val="002060"/>
                </a:solidFill>
                <a:latin typeface="Open Sans" panose="020B0606030504020204" pitchFamily="34" charset="0"/>
              </a:rPr>
              <a:t> portal</a:t>
            </a:r>
            <a:endParaRPr lang="en-US" sz="2000" dirty="0">
              <a:solidFill>
                <a:srgbClr val="002060"/>
              </a:solidFill>
              <a:latin typeface="Open Sans" panose="020B0606030504020204" pitchFamily="34" charset="0"/>
            </a:endParaRPr>
          </a:p>
          <a:p>
            <a:pPr marL="285750" indent="-285750"/>
            <a:endParaRPr lang="hr-HR" sz="1800" dirty="0" smtClean="0">
              <a:solidFill>
                <a:srgbClr val="004361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 smtClean="0">
                <a:solidFill>
                  <a:srgbClr val="00B0F0"/>
                </a:solidFill>
                <a:latin typeface="Open Sans" panose="020B0606030504020204" pitchFamily="34" charset="0"/>
              </a:rPr>
              <a:t>www.setcor.com/cloud-servisi/iaas/geant</a:t>
            </a:r>
            <a:endParaRPr lang="hr-HR" sz="2000" b="1" dirty="0">
              <a:solidFill>
                <a:srgbClr val="00B0F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339" y="1546255"/>
            <a:ext cx="7205207" cy="32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323</Words>
  <Application>Microsoft Office PowerPoint</Application>
  <PresentationFormat>Widescreen</PresentationFormat>
  <Paragraphs>68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Infrastucture as a Service framework</vt:lpstr>
      <vt:lpstr>Portal</vt:lpstr>
      <vt:lpstr>Katalog usluga</vt:lpstr>
      <vt:lpstr>Design…</vt:lpstr>
      <vt:lpstr>Provision…</vt:lpstr>
      <vt:lpstr>Control…</vt:lpstr>
      <vt:lpstr>Control…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Dino Kharboutly</dc:creator>
  <cp:lastModifiedBy>msimatovic</cp:lastModifiedBy>
  <cp:revision>50</cp:revision>
  <dcterms:created xsi:type="dcterms:W3CDTF">2017-10-19T09:29:15Z</dcterms:created>
  <dcterms:modified xsi:type="dcterms:W3CDTF">2017-11-07T23:06:26Z</dcterms:modified>
</cp:coreProperties>
</file>