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8" r:id="rId30"/>
    <p:sldId id="289" r:id="rId31"/>
    <p:sldId id="287" r:id="rId32"/>
    <p:sldId id="290" r:id="rId33"/>
    <p:sldId id="291" r:id="rId34"/>
    <p:sldId id="292" r:id="rId35"/>
    <p:sldId id="295" r:id="rId36"/>
    <p:sldId id="293" r:id="rId37"/>
    <p:sldId id="294" r:id="rId3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491677-E2B0-4206-9E16-8A2EAFE70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642948-7EA7-48B3-A54D-24945FB62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13AC86-8BEB-41A6-96C7-09EF1720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F62DEC-8913-46A7-AC32-A2F1C79A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D0B298-917F-49CC-BC61-E7520183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64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FEE9A9-64B5-477C-B36C-489D1D7B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EF56E04-29D9-43E1-910D-3B69502DD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8E3E98-E7D8-4BA0-B807-F419AA40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3361A6-0C75-445E-BA16-961F4C11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A063FD-D07F-46B1-AE7D-A7F4F255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11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BD009B8-DA12-4340-A083-CE0F89FEC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B88B579-753A-4FB3-B5E0-EA2DAF8E1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EF07BC-ACBD-4699-978A-FED87F43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3442F0-9177-49EC-AC7F-D18203F9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31F29E-1FBC-4CB4-BC5B-36681160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392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24423-DB7F-4F1D-A3BD-15A00CBF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1BAEC0-CAE5-4B2A-99C6-E5F7DAC2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B6B94E-A1C9-48CD-BC6C-4949A2C3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17B361-BE4A-4355-A096-18EAA234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069280-A9DC-4D32-B176-C621AFC5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3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96C1DF-D383-4C81-889F-DB680531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A088881-F6FF-47C8-BDF4-220DFCA7E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D8CBD1-7588-40B5-A02F-EB5AB2BE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1888FA-2B8A-4A23-A692-77BB8081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9371FA-3192-4903-BA1C-98C9AC8A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34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55104-138D-4ADF-A42E-A8B023E1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BD594A-51B0-4513-9B7A-C639E6CA0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C4DCEE-E026-4D6B-BF0C-4AF11A741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96495CD-0EF4-4CC1-966D-19FA1B09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56037B4-BD3B-4424-B6FB-1A59E9B3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A5EA43-22CD-421D-A429-F20FF2EA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3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E80C9-BFAB-4FE1-9B8F-B4E1CA9A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0D4A75-6CE9-4F68-9089-67163CCDF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26823B8-41D4-4756-9066-FE57CFAF2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1A5D57B-19E3-426A-A64F-B56055A85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FD9A9A6-1684-4850-96DF-3B4F8768A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9145EFB-D9ED-46C5-9281-23CC10A3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0C001DC-551C-444D-89FF-944A0AF8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D1FB286-BD15-49D9-A4B8-851F80DC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444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8CEE5E-1BCA-4DD8-B899-F6C4214E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3B384DB-E37F-414C-976E-A8548E4B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2DE0972-3668-43FC-BBB2-8BB4C506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BAB7F27-3642-48AB-BAF1-150157B5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9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375D848-5BCA-4D0A-8BDB-DC06880D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909DECA-0069-48A7-B418-BCA47FAF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990A67E-FC55-481B-8ED3-459DD6AF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8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E14848-88AC-4856-9EB9-64F3E199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38D840-F02D-4591-939B-975FB0DD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2C8E8A9-AF7C-4C11-A1D5-51401D5A1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6A9E8C7-A4A1-459B-A33E-097963F5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B1A3C3C-AE04-4A54-8D75-10E22191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756825-236F-41C3-9E58-99793AF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0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1F72FD-5A86-4DB5-AE0C-35BD3A2E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D8AAF13-A08B-4ABA-9859-8C3A48475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7B8D4A-DF7D-4885-8480-C3390C87A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6617D5-956D-41A2-9BD0-5CA56C70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088B21-F652-45D9-AF54-BDFD1313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4C34903-3D58-4611-9CF9-96080426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55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AAF6597-33F4-4F5D-8A9C-86BB57EE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54BDF9-EAFC-46E6-8880-4F37C05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3FC819-D88E-4961-A935-915845E3D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00E6-FFF4-4E0E-A86B-FFA7673FC17D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125178-AD1B-4015-96F3-53CE9E93B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BC42CD-CB71-452A-BA2E-843E018B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BDE7-BD5C-455D-88A3-9FDACF5A71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877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REZULTATI%20-%20KVIZ%20OSMASA%202017..xls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mailto:danielamarcet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3C50F39C-82AE-41AE-9E93-3D5045441F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4196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D55AAC5-1053-4E13-A916-23D2D3C23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6644" y="2718471"/>
            <a:ext cx="5883964" cy="1421068"/>
          </a:xfrm>
          <a:noFill/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</a:rPr>
              <a:t>KAHOOT!</a:t>
            </a:r>
          </a:p>
          <a:p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</a:rPr>
              <a:t>Sustav za odgovaranje i kvizove temeljen na igri</a:t>
            </a:r>
          </a:p>
          <a:p>
            <a:endParaRPr lang="hr-HR" b="1" dirty="0">
              <a:latin typeface="Cambria" panose="02040503050406030204" pitchFamily="18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9605ED9-E531-4A98-A82E-3C336F2EB491}"/>
              </a:ext>
            </a:extLst>
          </p:cNvPr>
          <p:cNvSpPr txBox="1"/>
          <p:nvPr/>
        </p:nvSpPr>
        <p:spPr>
          <a:xfrm>
            <a:off x="8706679" y="5420138"/>
            <a:ext cx="298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</a:rPr>
              <a:t>Daniela Marčetić</a:t>
            </a:r>
          </a:p>
          <a:p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</a:rPr>
              <a:t>prof. matematike</a:t>
            </a:r>
          </a:p>
          <a:p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</a:rPr>
              <a:t>OŠ </a:t>
            </a:r>
            <a:r>
              <a:rPr lang="hr-HR" b="1" dirty="0" err="1">
                <a:solidFill>
                  <a:srgbClr val="0070C0"/>
                </a:solidFill>
                <a:latin typeface="Cambria" panose="02040503050406030204" pitchFamily="18" charset="0"/>
              </a:rPr>
              <a:t>Grabrik</a:t>
            </a:r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</a:rPr>
              <a:t>, Karlovac</a:t>
            </a:r>
          </a:p>
        </p:txBody>
      </p:sp>
    </p:spTree>
    <p:extLst>
      <p:ext uri="{BB962C8B-B14F-4D97-AF65-F5344CB8AC3E}">
        <p14:creationId xmlns:p14="http://schemas.microsoft.com/office/powerpoint/2010/main" val="115560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728243-F75C-4D35-9399-7B1166E82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4"/>
            <a:ext cx="12192000" cy="6261239"/>
          </a:xfrm>
          <a:prstGeom prst="rect">
            <a:avLst/>
          </a:pr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309289F8-CB32-4024-BDBC-6E6747413E56}"/>
              </a:ext>
            </a:extLst>
          </p:cNvPr>
          <p:cNvSpPr/>
          <p:nvPr/>
        </p:nvSpPr>
        <p:spPr>
          <a:xfrm>
            <a:off x="371061" y="4240695"/>
            <a:ext cx="2425148" cy="953076"/>
          </a:xfrm>
          <a:prstGeom prst="wedgeRoundRectCallout">
            <a:avLst>
              <a:gd name="adj1" fmla="val 48169"/>
              <a:gd name="adj2" fmla="val -93213"/>
              <a:gd name="adj3" fmla="val 16667"/>
            </a:avLst>
          </a:prstGeom>
          <a:solidFill>
            <a:srgbClr val="92D050">
              <a:alpha val="9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VIDLJIVOST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D04EBF23-40A7-4EBB-B9FA-CAF26EFBF58F}"/>
              </a:ext>
            </a:extLst>
          </p:cNvPr>
          <p:cNvSpPr/>
          <p:nvPr/>
        </p:nvSpPr>
        <p:spPr>
          <a:xfrm>
            <a:off x="5196468" y="1852627"/>
            <a:ext cx="3367668" cy="152737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„ONLY ME”</a:t>
            </a:r>
          </a:p>
          <a:p>
            <a:pPr algn="ctr"/>
            <a:r>
              <a:rPr lang="hr-HR" b="1" dirty="0"/>
              <a:t>AKO ŽELITE KONTROLIRATI TKO MOŽE PRONAĆI, KOPIRATI ILI DIJELITI VAŠ KAHOOT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290DF3F-E60D-4F6F-AE33-812481141860}"/>
              </a:ext>
            </a:extLst>
          </p:cNvPr>
          <p:cNvSpPr/>
          <p:nvPr/>
        </p:nvSpPr>
        <p:spPr>
          <a:xfrm>
            <a:off x="5196468" y="4181625"/>
            <a:ext cx="3367668" cy="152737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„EVERYONE”</a:t>
            </a:r>
          </a:p>
          <a:p>
            <a:pPr algn="ctr"/>
            <a:r>
              <a:rPr lang="hr-HR" b="1" dirty="0"/>
              <a:t>AKO ŽELITE DA VAŠ KAHOOT BUDE VIDLJIV SVIMA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9DC818ED-5CC8-47B2-9A5B-9CFFB94ECF7A}"/>
              </a:ext>
            </a:extLst>
          </p:cNvPr>
          <p:cNvCxnSpPr>
            <a:cxnSpLocks/>
          </p:cNvCxnSpPr>
          <p:nvPr/>
        </p:nvCxnSpPr>
        <p:spPr>
          <a:xfrm>
            <a:off x="3909391" y="3790122"/>
            <a:ext cx="1205948" cy="84813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A75EA91-01A3-4C88-99EF-5F0B3E7EE085}"/>
              </a:ext>
            </a:extLst>
          </p:cNvPr>
          <p:cNvCxnSpPr>
            <a:cxnSpLocks/>
          </p:cNvCxnSpPr>
          <p:nvPr/>
        </p:nvCxnSpPr>
        <p:spPr>
          <a:xfrm flipV="1">
            <a:off x="3909391" y="2756452"/>
            <a:ext cx="1287077" cy="83488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728243-F75C-4D35-9399-7B1166E82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380"/>
            <a:ext cx="12192000" cy="6261239"/>
          </a:xfrm>
          <a:prstGeom prst="rect">
            <a:avLst/>
          </a:pr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309289F8-CB32-4024-BDBC-6E6747413E56}"/>
              </a:ext>
            </a:extLst>
          </p:cNvPr>
          <p:cNvSpPr/>
          <p:nvPr/>
        </p:nvSpPr>
        <p:spPr>
          <a:xfrm>
            <a:off x="3174608" y="4144617"/>
            <a:ext cx="2921392" cy="626166"/>
          </a:xfrm>
          <a:prstGeom prst="wedgeRoundRectCallout">
            <a:avLst>
              <a:gd name="adj1" fmla="val 48169"/>
              <a:gd name="adj2" fmla="val -93213"/>
              <a:gd name="adj3" fmla="val 16667"/>
            </a:avLst>
          </a:prstGeom>
          <a:solidFill>
            <a:srgbClr val="92D050">
              <a:alpha val="9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ODABIR JEZIKA</a:t>
            </a:r>
          </a:p>
        </p:txBody>
      </p:sp>
    </p:spTree>
    <p:extLst>
      <p:ext uri="{BB962C8B-B14F-4D97-AF65-F5344CB8AC3E}">
        <p14:creationId xmlns:p14="http://schemas.microsoft.com/office/powerpoint/2010/main" val="9500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728243-F75C-4D35-9399-7B1166E82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380"/>
            <a:ext cx="12192000" cy="6261239"/>
          </a:xfrm>
          <a:prstGeom prst="rect">
            <a:avLst/>
          </a:pr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309289F8-CB32-4024-BDBC-6E6747413E56}"/>
              </a:ext>
            </a:extLst>
          </p:cNvPr>
          <p:cNvSpPr/>
          <p:nvPr/>
        </p:nvSpPr>
        <p:spPr>
          <a:xfrm>
            <a:off x="4440495" y="4404155"/>
            <a:ext cx="3549954" cy="1054109"/>
          </a:xfrm>
          <a:prstGeom prst="wedgeRoundRectCallout">
            <a:avLst>
              <a:gd name="adj1" fmla="val 49530"/>
              <a:gd name="adj2" fmla="val -173636"/>
              <a:gd name="adj3" fmla="val 16667"/>
            </a:avLst>
          </a:prstGeom>
          <a:solidFill>
            <a:srgbClr val="92D050">
              <a:alpha val="9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UMETANJE NASLOVNE SLIKE KVIZA</a:t>
            </a:r>
          </a:p>
        </p:txBody>
      </p:sp>
    </p:spTree>
    <p:extLst>
      <p:ext uri="{BB962C8B-B14F-4D97-AF65-F5344CB8AC3E}">
        <p14:creationId xmlns:p14="http://schemas.microsoft.com/office/powerpoint/2010/main" val="33239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EDB1CEE-CD39-4738-AF58-9DE4488BA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50"/>
            <a:ext cx="12192000" cy="5806139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6D7B1A5D-46EE-4E9D-A890-4D3DC0B15C1C}"/>
              </a:ext>
            </a:extLst>
          </p:cNvPr>
          <p:cNvGrpSpPr/>
          <p:nvPr/>
        </p:nvGrpSpPr>
        <p:grpSpPr>
          <a:xfrm>
            <a:off x="727239" y="2676939"/>
            <a:ext cx="6110883" cy="3451070"/>
            <a:chOff x="727239" y="2676939"/>
            <a:chExt cx="6110883" cy="3451070"/>
          </a:xfrm>
        </p:grpSpPr>
        <p:sp>
          <p:nvSpPr>
            <p:cNvPr id="5" name="Elipsa 4">
              <a:extLst>
                <a:ext uri="{FF2B5EF4-FFF2-40B4-BE49-F238E27FC236}">
                  <a16:creationId xmlns:a16="http://schemas.microsoft.com/office/drawing/2014/main" id="{0CDFFEC8-843C-4865-A431-0B6BFE6B318E}"/>
                </a:ext>
              </a:extLst>
            </p:cNvPr>
            <p:cNvSpPr/>
            <p:nvPr/>
          </p:nvSpPr>
          <p:spPr>
            <a:xfrm>
              <a:off x="5327374" y="2676939"/>
              <a:ext cx="1510748" cy="114053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A26C3169-399E-4179-8424-DC9EEDBC6FC2}"/>
                </a:ext>
              </a:extLst>
            </p:cNvPr>
            <p:cNvGrpSpPr/>
            <p:nvPr/>
          </p:nvGrpSpPr>
          <p:grpSpPr>
            <a:xfrm>
              <a:off x="727239" y="3959466"/>
              <a:ext cx="5010337" cy="2168543"/>
              <a:chOff x="727239" y="3959466"/>
              <a:chExt cx="5010337" cy="2168543"/>
            </a:xfrm>
          </p:grpSpPr>
          <p:sp>
            <p:nvSpPr>
              <p:cNvPr id="4" name="Strelica: desno 3">
                <a:extLst>
                  <a:ext uri="{FF2B5EF4-FFF2-40B4-BE49-F238E27FC236}">
                    <a16:creationId xmlns:a16="http://schemas.microsoft.com/office/drawing/2014/main" id="{02E8F43E-8135-4B08-A6E0-9A71E0505497}"/>
                  </a:ext>
                </a:extLst>
              </p:cNvPr>
              <p:cNvSpPr/>
              <p:nvPr/>
            </p:nvSpPr>
            <p:spPr>
              <a:xfrm rot="19493207">
                <a:off x="3337525" y="3959466"/>
                <a:ext cx="2400051" cy="617154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sp>
            <p:nvSpPr>
              <p:cNvPr id="6" name="Pravokutnik: zaobljeni kutovi 5">
                <a:extLst>
                  <a:ext uri="{FF2B5EF4-FFF2-40B4-BE49-F238E27FC236}">
                    <a16:creationId xmlns:a16="http://schemas.microsoft.com/office/drawing/2014/main" id="{87EEF81E-654F-4BF9-B0F0-E6B015791A5E}"/>
                  </a:ext>
                </a:extLst>
              </p:cNvPr>
              <p:cNvSpPr/>
              <p:nvPr/>
            </p:nvSpPr>
            <p:spPr>
              <a:xfrm>
                <a:off x="727239" y="4619869"/>
                <a:ext cx="3267986" cy="1508140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2400" b="1" dirty="0"/>
                  <a:t>KLIKNI ZA DODAVANJE PITANJA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08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A779C57-8395-4B16-A7B0-5DCD6F696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5" y="606559"/>
            <a:ext cx="11860355" cy="4926432"/>
          </a:xfrm>
        </p:spPr>
      </p:pic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213960B0-632B-4724-9191-784CBECEFB9F}"/>
              </a:ext>
            </a:extLst>
          </p:cNvPr>
          <p:cNvSpPr/>
          <p:nvPr/>
        </p:nvSpPr>
        <p:spPr>
          <a:xfrm>
            <a:off x="828430" y="262003"/>
            <a:ext cx="4956313" cy="689112"/>
          </a:xfrm>
          <a:prstGeom prst="wedgeRoundRectCallout">
            <a:avLst>
              <a:gd name="adj1" fmla="val 4433"/>
              <a:gd name="adj2" fmla="val 147818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UPIŠITE SVOJE PITANJE OVDJE </a:t>
            </a:r>
          </a:p>
        </p:txBody>
      </p:sp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id="{E4B85407-25C1-4DAF-9832-858E870ADB1E}"/>
              </a:ext>
            </a:extLst>
          </p:cNvPr>
          <p:cNvSpPr/>
          <p:nvPr/>
        </p:nvSpPr>
        <p:spPr>
          <a:xfrm>
            <a:off x="2393206" y="5877547"/>
            <a:ext cx="7737231" cy="762404"/>
          </a:xfrm>
          <a:prstGeom prst="wedgeRoundRectCallout">
            <a:avLst>
              <a:gd name="adj1" fmla="val -16398"/>
              <a:gd name="adj2" fmla="val -50056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UNESTITE ODGOVORE (MINIMALNO 2 ODGOVORA)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D1F6B1D7-E44C-4CC3-8922-9708D985BE27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306586" y="4473526"/>
            <a:ext cx="1686484" cy="140359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9A54077B-12A2-4852-A5B3-EEA149D03E29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306586" y="5185055"/>
            <a:ext cx="1686484" cy="69206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64B5B47B-B7DD-49EF-B2A8-83D4076F2CAE}"/>
              </a:ext>
            </a:extLst>
          </p:cNvPr>
          <p:cNvCxnSpPr>
            <a:cxnSpLocks/>
            <a:stCxn id="8" idx="4"/>
          </p:cNvCxnSpPr>
          <p:nvPr/>
        </p:nvCxnSpPr>
        <p:spPr>
          <a:xfrm flipV="1">
            <a:off x="4993070" y="5068140"/>
            <a:ext cx="2265859" cy="80898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7058862E-2D69-4D0B-A72A-1BAD8FD97AEF}"/>
              </a:ext>
            </a:extLst>
          </p:cNvPr>
          <p:cNvCxnSpPr>
            <a:cxnSpLocks/>
          </p:cNvCxnSpPr>
          <p:nvPr/>
        </p:nvCxnSpPr>
        <p:spPr>
          <a:xfrm flipV="1">
            <a:off x="4993070" y="4473526"/>
            <a:ext cx="1928235" cy="1473933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B3E6E660-D88C-480B-A491-8F9B09CC2DC7}"/>
              </a:ext>
            </a:extLst>
          </p:cNvPr>
          <p:cNvSpPr txBox="1"/>
          <p:nvPr/>
        </p:nvSpPr>
        <p:spPr>
          <a:xfrm>
            <a:off x="2430172" y="4103767"/>
            <a:ext cx="24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OBAVEZAN UNOS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BF1958EA-0F8E-4329-9C5B-0F1CDDB903B8}"/>
              </a:ext>
            </a:extLst>
          </p:cNvPr>
          <p:cNvSpPr txBox="1"/>
          <p:nvPr/>
        </p:nvSpPr>
        <p:spPr>
          <a:xfrm>
            <a:off x="7060078" y="4103766"/>
            <a:ext cx="24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OBAVEZAN UNOS</a:t>
            </a:r>
          </a:p>
        </p:txBody>
      </p:sp>
      <p:sp>
        <p:nvSpPr>
          <p:cNvPr id="30" name="Oblačić za govor: pravokutnik sa zaobljenim kutovima 29">
            <a:extLst>
              <a:ext uri="{FF2B5EF4-FFF2-40B4-BE49-F238E27FC236}">
                <a16:creationId xmlns:a16="http://schemas.microsoft.com/office/drawing/2014/main" id="{91A342A2-74FF-4FF3-BAEE-974128AECB81}"/>
              </a:ext>
            </a:extLst>
          </p:cNvPr>
          <p:cNvSpPr/>
          <p:nvPr/>
        </p:nvSpPr>
        <p:spPr>
          <a:xfrm>
            <a:off x="7553580" y="262003"/>
            <a:ext cx="3861246" cy="1552728"/>
          </a:xfrm>
          <a:prstGeom prst="wedgeRoundRectCallout">
            <a:avLst>
              <a:gd name="adj1" fmla="val -18595"/>
              <a:gd name="adj2" fmla="val 61961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DODATNA MOGUĆNOST </a:t>
            </a:r>
            <a:r>
              <a:rPr lang="hr-HR" sz="2000" b="1" dirty="0"/>
              <a:t>POSTAVITE SLIKU ILI VIDEO VEZANU ZA PITANJE</a:t>
            </a:r>
          </a:p>
        </p:txBody>
      </p:sp>
    </p:spTree>
    <p:extLst>
      <p:ext uri="{BB962C8B-B14F-4D97-AF65-F5344CB8AC3E}">
        <p14:creationId xmlns:p14="http://schemas.microsoft.com/office/powerpoint/2010/main" val="42723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9761640-AC2D-4D7B-B0C0-A8EF9BEE9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r="619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D8A9635-D575-4095-9F3A-3EA16D17BE48}"/>
              </a:ext>
            </a:extLst>
          </p:cNvPr>
          <p:cNvSpPr/>
          <p:nvPr/>
        </p:nvSpPr>
        <p:spPr>
          <a:xfrm>
            <a:off x="4942459" y="5303520"/>
            <a:ext cx="4876790" cy="81592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OZNAČITE TOČAN ODGOVOR KLIKOM NA KVAČICU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630B53BF-D7C0-409B-AC9C-F96562A0E276}"/>
              </a:ext>
            </a:extLst>
          </p:cNvPr>
          <p:cNvCxnSpPr>
            <a:cxnSpLocks/>
          </p:cNvCxnSpPr>
          <p:nvPr/>
        </p:nvCxnSpPr>
        <p:spPr>
          <a:xfrm flipV="1">
            <a:off x="8217878" y="4192171"/>
            <a:ext cx="1770184" cy="11113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>
            <a:extLst>
              <a:ext uri="{FF2B5EF4-FFF2-40B4-BE49-F238E27FC236}">
                <a16:creationId xmlns:a16="http://schemas.microsoft.com/office/drawing/2014/main" id="{1D25DB55-BC6C-494D-8217-BDB02257878D}"/>
              </a:ext>
            </a:extLst>
          </p:cNvPr>
          <p:cNvSpPr/>
          <p:nvPr/>
        </p:nvSpPr>
        <p:spPr>
          <a:xfrm>
            <a:off x="9988062" y="3671668"/>
            <a:ext cx="703384" cy="68931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0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41963A-0D9F-463A-89CD-43CAEEF70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91"/>
            <a:ext cx="12192000" cy="6220954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DE11587-B851-484D-BCE6-634D8AD076E6}"/>
              </a:ext>
            </a:extLst>
          </p:cNvPr>
          <p:cNvSpPr/>
          <p:nvPr/>
        </p:nvSpPr>
        <p:spPr>
          <a:xfrm>
            <a:off x="722151" y="318523"/>
            <a:ext cx="5950634" cy="84406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ODREDITE VREMENSKO OGRANIČENJE ZA ODGOVARANJE NA PITANJE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29FBAA6A-312A-4559-813E-E22A068C3031}"/>
              </a:ext>
            </a:extLst>
          </p:cNvPr>
          <p:cNvCxnSpPr>
            <a:cxnSpLocks/>
          </p:cNvCxnSpPr>
          <p:nvPr/>
        </p:nvCxnSpPr>
        <p:spPr>
          <a:xfrm>
            <a:off x="3922541" y="1162584"/>
            <a:ext cx="0" cy="113948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id="{E6FF1311-4C90-4AC1-AFFB-6C2B554DE214}"/>
              </a:ext>
            </a:extLst>
          </p:cNvPr>
          <p:cNvSpPr/>
          <p:nvPr/>
        </p:nvSpPr>
        <p:spPr>
          <a:xfrm>
            <a:off x="5012779" y="1920239"/>
            <a:ext cx="6611815" cy="956604"/>
          </a:xfrm>
          <a:prstGeom prst="wedgeRoundRectCallout">
            <a:avLst>
              <a:gd name="adj1" fmla="val -56365"/>
              <a:gd name="adj2" fmla="val 5147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UKOLIKO ŽELITE BODOVATI TOČAN ODGOVOR </a:t>
            </a:r>
            <a:r>
              <a:rPr lang="hr-HR" sz="2400" b="1" dirty="0">
                <a:sym typeface="Wingdings" panose="05000000000000000000" pitchFamily="2" charset="2"/>
              </a:rPr>
              <a:t></a:t>
            </a:r>
            <a:r>
              <a:rPr lang="hr-HR" sz="2400" b="1" dirty="0"/>
              <a:t> YES</a:t>
            </a:r>
          </a:p>
        </p:txBody>
      </p:sp>
    </p:spTree>
    <p:extLst>
      <p:ext uri="{BB962C8B-B14F-4D97-AF65-F5344CB8AC3E}">
        <p14:creationId xmlns:p14="http://schemas.microsoft.com/office/powerpoint/2010/main" val="40469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DACCAF-7205-459B-962E-15EB7D6D8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79BA09F-CE4C-4536-9AF9-312C7AF5408D}"/>
              </a:ext>
            </a:extLst>
          </p:cNvPr>
          <p:cNvSpPr txBox="1"/>
          <p:nvPr/>
        </p:nvSpPr>
        <p:spPr>
          <a:xfrm>
            <a:off x="407963" y="2969471"/>
            <a:ext cx="49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</a:rPr>
              <a:t>PRIMJER PRVOG PITANJA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0B45646-4A2F-4B7F-BC51-B65F44D562DC}"/>
              </a:ext>
            </a:extLst>
          </p:cNvPr>
          <p:cNvSpPr/>
          <p:nvPr/>
        </p:nvSpPr>
        <p:spPr>
          <a:xfrm>
            <a:off x="10072467" y="3383278"/>
            <a:ext cx="1955410" cy="199761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KLIKNUTI ZA SLJEDEĆE PITANJE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67B0D9F0-56E0-41D7-B57D-0B336E1936D5}"/>
              </a:ext>
            </a:extLst>
          </p:cNvPr>
          <p:cNvCxnSpPr>
            <a:cxnSpLocks/>
          </p:cNvCxnSpPr>
          <p:nvPr/>
        </p:nvCxnSpPr>
        <p:spPr>
          <a:xfrm flipV="1">
            <a:off x="10944665" y="1235276"/>
            <a:ext cx="708074" cy="214800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5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DCF5346-8E15-4122-BF3D-FCB1EDD9D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0"/>
            <a:ext cx="12192000" cy="6854653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555026FE-5722-4BC4-9F9B-862E2D825BD7}"/>
              </a:ext>
            </a:extLst>
          </p:cNvPr>
          <p:cNvGrpSpPr/>
          <p:nvPr/>
        </p:nvGrpSpPr>
        <p:grpSpPr>
          <a:xfrm>
            <a:off x="433987" y="3998427"/>
            <a:ext cx="6431454" cy="2447066"/>
            <a:chOff x="419920" y="3970293"/>
            <a:chExt cx="6431454" cy="2447066"/>
          </a:xfrm>
        </p:grpSpPr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263988D1-7654-4545-8081-BA15E5F843D7}"/>
                </a:ext>
              </a:extLst>
            </p:cNvPr>
            <p:cNvSpPr/>
            <p:nvPr/>
          </p:nvSpPr>
          <p:spPr>
            <a:xfrm>
              <a:off x="5340626" y="3970293"/>
              <a:ext cx="1510748" cy="114053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3E09840B-BF1B-407A-AB3D-9041897536E9}"/>
                </a:ext>
              </a:extLst>
            </p:cNvPr>
            <p:cNvGrpSpPr/>
            <p:nvPr/>
          </p:nvGrpSpPr>
          <p:grpSpPr>
            <a:xfrm>
              <a:off x="419920" y="4884586"/>
              <a:ext cx="5064437" cy="1532773"/>
              <a:chOff x="419920" y="4884586"/>
              <a:chExt cx="5064437" cy="1532773"/>
            </a:xfrm>
          </p:grpSpPr>
          <p:sp>
            <p:nvSpPr>
              <p:cNvPr id="9" name="Strelica: desno 8">
                <a:extLst>
                  <a:ext uri="{FF2B5EF4-FFF2-40B4-BE49-F238E27FC236}">
                    <a16:creationId xmlns:a16="http://schemas.microsoft.com/office/drawing/2014/main" id="{94A5DBF5-D7A9-4888-9EAF-3C1889F4B9BB}"/>
                  </a:ext>
                </a:extLst>
              </p:cNvPr>
              <p:cNvSpPr/>
              <p:nvPr/>
            </p:nvSpPr>
            <p:spPr>
              <a:xfrm rot="20558312">
                <a:off x="3084306" y="4884586"/>
                <a:ext cx="2400051" cy="617154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sp>
            <p:nvSpPr>
              <p:cNvPr id="10" name="Pravokutnik: zaobljeni kutovi 9">
                <a:extLst>
                  <a:ext uri="{FF2B5EF4-FFF2-40B4-BE49-F238E27FC236}">
                    <a16:creationId xmlns:a16="http://schemas.microsoft.com/office/drawing/2014/main" id="{BDEE4344-18A3-4BA2-BA67-FCC274EAE841}"/>
                  </a:ext>
                </a:extLst>
              </p:cNvPr>
              <p:cNvSpPr/>
              <p:nvPr/>
            </p:nvSpPr>
            <p:spPr>
              <a:xfrm>
                <a:off x="419920" y="5325584"/>
                <a:ext cx="2831888" cy="1091775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2400" b="1" dirty="0"/>
                  <a:t>KLIKNI ZA DODAVANJE NOVOG PITANJA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32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282B08C-C879-4470-8E1B-8211FA5B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9"/>
            <a:ext cx="12192000" cy="6316121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D776798-2260-4351-B277-F70A26CEC033}"/>
              </a:ext>
            </a:extLst>
          </p:cNvPr>
          <p:cNvSpPr/>
          <p:nvPr/>
        </p:nvSpPr>
        <p:spPr>
          <a:xfrm>
            <a:off x="4557933" y="2011680"/>
            <a:ext cx="7090116" cy="97067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KADA STE UNIJELI SVA PITANJA, KLIKNITE </a:t>
            </a:r>
            <a:r>
              <a:rPr lang="hr-HR" sz="2400" b="1" i="1" dirty="0"/>
              <a:t>Save </a:t>
            </a:r>
            <a:r>
              <a:rPr lang="hr-HR" sz="2400" b="1" dirty="0"/>
              <a:t> ZA SPREMANJE KVIZA</a:t>
            </a:r>
            <a:endParaRPr lang="hr-HR" sz="2400" b="1" i="1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9E5A71C1-C20B-4D78-868F-EF0839E019A7}"/>
              </a:ext>
            </a:extLst>
          </p:cNvPr>
          <p:cNvCxnSpPr>
            <a:cxnSpLocks/>
          </p:cNvCxnSpPr>
          <p:nvPr/>
        </p:nvCxnSpPr>
        <p:spPr>
          <a:xfrm flipV="1">
            <a:off x="8102991" y="1080532"/>
            <a:ext cx="3169920" cy="95928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4CED3F4-6C61-4A0D-BE0B-0A19C916E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4984" b="1"/>
          <a:stretch/>
        </p:blipFill>
        <p:spPr>
          <a:xfrm>
            <a:off x="0" y="-91861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BFA4A0D-D8FF-45FA-8428-10BAE56D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74" y="199438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b="1" dirty="0"/>
              <a:t>https://kahoot.it</a:t>
            </a:r>
            <a:endParaRPr lang="en-US" sz="36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2C06B20-D992-4CA1-82ED-AD030B92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448" y="3605654"/>
            <a:ext cx="5307724" cy="14919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hr-HR" sz="3600" b="1" dirty="0">
                <a:latin typeface="+mj-lt"/>
              </a:rPr>
              <a:t>upišite Game PIN</a:t>
            </a:r>
            <a:endParaRPr lang="en-US" sz="3600" b="1" dirty="0">
              <a:latin typeface="+mj-lt"/>
            </a:endParaRPr>
          </a:p>
        </p:txBody>
      </p:sp>
      <p:sp>
        <p:nvSpPr>
          <p:cNvPr id="16" name="Strelica: gore 15">
            <a:extLst>
              <a:ext uri="{FF2B5EF4-FFF2-40B4-BE49-F238E27FC236}">
                <a16:creationId xmlns:a16="http://schemas.microsoft.com/office/drawing/2014/main" id="{91C7C6C1-11E1-45B8-A75D-B4B6F88E692D}"/>
              </a:ext>
            </a:extLst>
          </p:cNvPr>
          <p:cNvSpPr/>
          <p:nvPr/>
        </p:nvSpPr>
        <p:spPr>
          <a:xfrm rot="20750833">
            <a:off x="1956456" y="213823"/>
            <a:ext cx="542997" cy="2155749"/>
          </a:xfrm>
          <a:prstGeom prst="up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8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1E99463-9AEC-4EEE-AF55-5B154E977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r="2074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A56FA7B-81ED-464B-A9B8-216D595BAD23}"/>
              </a:ext>
            </a:extLst>
          </p:cNvPr>
          <p:cNvSpPr/>
          <p:nvPr/>
        </p:nvSpPr>
        <p:spPr>
          <a:xfrm>
            <a:off x="211015" y="1041010"/>
            <a:ext cx="4428041" cy="13926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DODATNO UREĐIVANJE KVIZA</a:t>
            </a:r>
          </a:p>
          <a:p>
            <a:pPr algn="ctr"/>
            <a:r>
              <a:rPr lang="hr-HR" sz="2400" b="1" dirty="0"/>
              <a:t>(DODAVANJE PITANJA,</a:t>
            </a:r>
          </a:p>
          <a:p>
            <a:pPr algn="ctr"/>
            <a:r>
              <a:rPr lang="hr-HR" sz="2400" b="1" dirty="0"/>
              <a:t>UREĐIVANJE POSTAVKI KVIZA)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0021285E-C647-4B85-B0EA-893EF913C47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639056" y="1737350"/>
            <a:ext cx="2366655" cy="93551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8A9C7D35-8678-4038-9210-A0E79E838C54}"/>
              </a:ext>
            </a:extLst>
          </p:cNvPr>
          <p:cNvSpPr/>
          <p:nvPr/>
        </p:nvSpPr>
        <p:spPr>
          <a:xfrm>
            <a:off x="211015" y="2996409"/>
            <a:ext cx="4428041" cy="914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PREGLED KVIZA (BEZ IGRANJA)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DD80FE42-BFE9-4AF1-B551-27C665CA8311}"/>
              </a:ext>
            </a:extLst>
          </p:cNvPr>
          <p:cNvSpPr/>
          <p:nvPr/>
        </p:nvSpPr>
        <p:spPr>
          <a:xfrm>
            <a:off x="1983546" y="4473528"/>
            <a:ext cx="4428041" cy="914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POKRETANJE KVIZA - IGRA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BA69FB35-6780-49A1-A670-C4896645E903}"/>
              </a:ext>
            </a:extLst>
          </p:cNvPr>
          <p:cNvSpPr/>
          <p:nvPr/>
        </p:nvSpPr>
        <p:spPr>
          <a:xfrm>
            <a:off x="7094805" y="4473528"/>
            <a:ext cx="4428041" cy="914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DIJELJENJE KVIZA SA OSTALIM KORISNICIMA APLIKACIJE</a:t>
            </a:r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023D6B9F-DF66-4982-8CD8-C9BC8091D034}"/>
              </a:ext>
            </a:extLst>
          </p:cNvPr>
          <p:cNvCxnSpPr>
            <a:cxnSpLocks/>
          </p:cNvCxnSpPr>
          <p:nvPr/>
        </p:nvCxnSpPr>
        <p:spPr>
          <a:xfrm flipV="1">
            <a:off x="9278111" y="3300046"/>
            <a:ext cx="0" cy="117348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6068C7DE-D717-4D3C-B3AD-D6B86B391918}"/>
              </a:ext>
            </a:extLst>
          </p:cNvPr>
          <p:cNvCxnSpPr>
            <a:cxnSpLocks/>
          </p:cNvCxnSpPr>
          <p:nvPr/>
        </p:nvCxnSpPr>
        <p:spPr>
          <a:xfrm flipV="1">
            <a:off x="4377866" y="3300045"/>
            <a:ext cx="3289026" cy="41382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01428EAE-B4FD-4F51-92A2-9C2F5AF51FD5}"/>
              </a:ext>
            </a:extLst>
          </p:cNvPr>
          <p:cNvCxnSpPr>
            <a:cxnSpLocks/>
          </p:cNvCxnSpPr>
          <p:nvPr/>
        </p:nvCxnSpPr>
        <p:spPr>
          <a:xfrm flipV="1">
            <a:off x="6207251" y="3299461"/>
            <a:ext cx="2359506" cy="137100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5">
            <a:extLst>
              <a:ext uri="{FF2B5EF4-FFF2-40B4-BE49-F238E27FC236}">
                <a16:creationId xmlns:a16="http://schemas.microsoft.com/office/drawing/2014/main" id="{549F197F-0052-4DDF-8FF4-FD803E5C8A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" y="392586"/>
            <a:ext cx="12112503" cy="621922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2F09AF3-0C4D-4F57-9C7A-6680A3202EC9}"/>
              </a:ext>
            </a:extLst>
          </p:cNvPr>
          <p:cNvSpPr txBox="1"/>
          <p:nvPr/>
        </p:nvSpPr>
        <p:spPr>
          <a:xfrm>
            <a:off x="229608" y="1193876"/>
            <a:ext cx="4089173" cy="19389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UKOLIKO STE ODABRALI VIDLJIVOST  KVIZA „ONLY ME” MOŽETE GA PODIJELITI SAMO AKO ZNATE KORISNIKE KOJI KORISTE APP KAHOOT</a:t>
            </a:r>
          </a:p>
        </p:txBody>
      </p:sp>
    </p:spTree>
    <p:extLst>
      <p:ext uri="{BB962C8B-B14F-4D97-AF65-F5344CB8AC3E}">
        <p14:creationId xmlns:p14="http://schemas.microsoft.com/office/powerpoint/2010/main" val="257943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7">
            <a:extLst>
              <a:ext uri="{FF2B5EF4-FFF2-40B4-BE49-F238E27FC236}">
                <a16:creationId xmlns:a16="http://schemas.microsoft.com/office/drawing/2014/main" id="{F9387CCB-480E-46D6-A5CE-35A56676A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7" y="0"/>
            <a:ext cx="11002921" cy="655614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C42AEE0-A949-4BFA-B856-780C583436E0}"/>
              </a:ext>
            </a:extLst>
          </p:cNvPr>
          <p:cNvSpPr txBox="1"/>
          <p:nvPr/>
        </p:nvSpPr>
        <p:spPr>
          <a:xfrm>
            <a:off x="210203" y="1954485"/>
            <a:ext cx="3855720" cy="156966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UKOLIKO STE ODABRALI VIDLJIVOST  KVIZA </a:t>
            </a:r>
          </a:p>
          <a:p>
            <a:r>
              <a:rPr lang="hr-HR" sz="2400" b="1" dirty="0">
                <a:solidFill>
                  <a:srgbClr val="92D050"/>
                </a:solidFill>
              </a:rPr>
              <a:t>„EVERYONE” MOŽETE GA </a:t>
            </a:r>
          </a:p>
          <a:p>
            <a:r>
              <a:rPr lang="hr-HR" sz="2400" b="1" dirty="0">
                <a:solidFill>
                  <a:srgbClr val="92D050"/>
                </a:solidFill>
              </a:rPr>
              <a:t>PODIJELITI NA VIŠE NAČINA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0699EBA4-B988-45FF-9B13-5496AF581894}"/>
              </a:ext>
            </a:extLst>
          </p:cNvPr>
          <p:cNvCxnSpPr>
            <a:cxnSpLocks/>
          </p:cNvCxnSpPr>
          <p:nvPr/>
        </p:nvCxnSpPr>
        <p:spPr>
          <a:xfrm>
            <a:off x="3249636" y="3524145"/>
            <a:ext cx="1048511" cy="48650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5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21DC34-0875-4210-84FC-3F47BC9D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2" y="215081"/>
            <a:ext cx="11888824" cy="6141537"/>
          </a:xfr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EA4C44A8-7862-418C-B9FB-BBADA703DC5D}"/>
              </a:ext>
            </a:extLst>
          </p:cNvPr>
          <p:cNvCxnSpPr>
            <a:cxnSpLocks/>
          </p:cNvCxnSpPr>
          <p:nvPr/>
        </p:nvCxnSpPr>
        <p:spPr>
          <a:xfrm flipV="1">
            <a:off x="3545058" y="3285850"/>
            <a:ext cx="2053416" cy="1876993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8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A85EB9B-97B7-4EDA-BF88-B2FCF3928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" y="309488"/>
            <a:ext cx="12137338" cy="6260124"/>
          </a:xfrm>
        </p:spPr>
      </p:pic>
    </p:spTree>
    <p:extLst>
      <p:ext uri="{BB962C8B-B14F-4D97-AF65-F5344CB8AC3E}">
        <p14:creationId xmlns:p14="http://schemas.microsoft.com/office/powerpoint/2010/main" val="182387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0C08901-0DE5-4521-9E85-2D1F88E98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" y="295421"/>
            <a:ext cx="12101017" cy="6161649"/>
          </a:xfr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95F7F68-8FF2-429D-85DB-48C92E631C8C}"/>
              </a:ext>
            </a:extLst>
          </p:cNvPr>
          <p:cNvSpPr/>
          <p:nvPr/>
        </p:nvSpPr>
        <p:spPr>
          <a:xfrm>
            <a:off x="7666893" y="4336365"/>
            <a:ext cx="3756074" cy="16599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POSTAVLJANJE OPCIJA IGRE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1B7B1F49-150F-457C-AD1C-214AF91EE982}"/>
              </a:ext>
            </a:extLst>
          </p:cNvPr>
          <p:cNvCxnSpPr>
            <a:cxnSpLocks/>
          </p:cNvCxnSpPr>
          <p:nvPr/>
        </p:nvCxnSpPr>
        <p:spPr>
          <a:xfrm flipH="1" flipV="1">
            <a:off x="6583212" y="3337139"/>
            <a:ext cx="1885538" cy="105051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4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21DC34-0875-4210-84FC-3F47BC9D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2" y="215081"/>
            <a:ext cx="11888824" cy="6141537"/>
          </a:xfr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EA4C44A8-7862-418C-B9FB-BBADA703DC5D}"/>
              </a:ext>
            </a:extLst>
          </p:cNvPr>
          <p:cNvCxnSpPr>
            <a:cxnSpLocks/>
          </p:cNvCxnSpPr>
          <p:nvPr/>
        </p:nvCxnSpPr>
        <p:spPr>
          <a:xfrm flipV="1">
            <a:off x="5162843" y="3285849"/>
            <a:ext cx="1251557" cy="251003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8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0BBBEA5-4E5B-4671-AA98-2FBF4367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300"/>
            <a:ext cx="12192000" cy="5787399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56FBA10E-A13A-4E79-BC12-037DE07E1862}"/>
              </a:ext>
            </a:extLst>
          </p:cNvPr>
          <p:cNvGrpSpPr/>
          <p:nvPr/>
        </p:nvGrpSpPr>
        <p:grpSpPr>
          <a:xfrm>
            <a:off x="6968198" y="3191098"/>
            <a:ext cx="4454769" cy="2805255"/>
            <a:chOff x="6968198" y="3191098"/>
            <a:chExt cx="4454769" cy="2805255"/>
          </a:xfrm>
        </p:grpSpPr>
        <p:cxnSp>
          <p:nvCxnSpPr>
            <p:cNvPr id="4" name="Ravni poveznik sa strelicom 3">
              <a:extLst>
                <a:ext uri="{FF2B5EF4-FFF2-40B4-BE49-F238E27FC236}">
                  <a16:creationId xmlns:a16="http://schemas.microsoft.com/office/drawing/2014/main" id="{2047AB81-1A22-49F0-98EA-E83C8908F2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8198" y="3191098"/>
              <a:ext cx="1576049" cy="1637841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ravokutnik: zaobljeni kutovi 5">
              <a:extLst>
                <a:ext uri="{FF2B5EF4-FFF2-40B4-BE49-F238E27FC236}">
                  <a16:creationId xmlns:a16="http://schemas.microsoft.com/office/drawing/2014/main" id="{DBEEAC5C-68B1-43CC-8525-6D86C08AED9E}"/>
                </a:ext>
              </a:extLst>
            </p:cNvPr>
            <p:cNvSpPr/>
            <p:nvPr/>
          </p:nvSpPr>
          <p:spPr>
            <a:xfrm>
              <a:off x="7666893" y="4336365"/>
              <a:ext cx="3756074" cy="165998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/>
                <a:t>IGRAČI ZA PRISTUP IGRI MORAJU UPISATI </a:t>
              </a:r>
            </a:p>
            <a:p>
              <a:pPr algn="ctr"/>
              <a:r>
                <a:rPr lang="hr-HR" sz="2400" b="1" dirty="0"/>
                <a:t>GAME PIN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82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AD03DC7-F995-423F-9970-F4EA7CFC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31"/>
            <a:ext cx="12192000" cy="5894738"/>
          </a:xfrm>
          <a:prstGeom prst="rect">
            <a:avLst/>
          </a:prstGeom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ADF7EFFF-6AF3-42BE-81E8-251E34F35356}"/>
              </a:ext>
            </a:extLst>
          </p:cNvPr>
          <p:cNvCxnSpPr>
            <a:cxnSpLocks/>
          </p:cNvCxnSpPr>
          <p:nvPr/>
        </p:nvCxnSpPr>
        <p:spPr>
          <a:xfrm flipH="1">
            <a:off x="2546252" y="5039955"/>
            <a:ext cx="3085984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63090A9F-2400-4FFA-B74B-565BFE0FC0C3}"/>
              </a:ext>
            </a:extLst>
          </p:cNvPr>
          <p:cNvSpPr/>
          <p:nvPr/>
        </p:nvSpPr>
        <p:spPr>
          <a:xfrm>
            <a:off x="5430129" y="4378568"/>
            <a:ext cx="3756074" cy="16599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PRIJAVLJENI IGRAČI SU SVIM SUDIONICIMA VIDLJIVI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6E88CE6-1898-4DBA-A223-C73BA5E77610}"/>
              </a:ext>
            </a:extLst>
          </p:cNvPr>
          <p:cNvSpPr/>
          <p:nvPr/>
        </p:nvSpPr>
        <p:spPr>
          <a:xfrm>
            <a:off x="1488830" y="3502854"/>
            <a:ext cx="2421988" cy="75613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UKUPAN BROJ IGRAČA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7CC4DA54-9868-4F48-AAF6-690451FAC686}"/>
              </a:ext>
            </a:extLst>
          </p:cNvPr>
          <p:cNvCxnSpPr>
            <a:cxnSpLocks/>
          </p:cNvCxnSpPr>
          <p:nvPr/>
        </p:nvCxnSpPr>
        <p:spPr>
          <a:xfrm flipH="1">
            <a:off x="841717" y="3743380"/>
            <a:ext cx="818271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4E3FD5B-0B4D-4BC6-AED3-075564B1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44"/>
            <a:ext cx="12192000" cy="5918712"/>
          </a:xfrm>
          <a:prstGeom prst="rect">
            <a:avLst/>
          </a:prstGeom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146B4160-2697-4D73-B428-32FADD9538BF}"/>
              </a:ext>
            </a:extLst>
          </p:cNvPr>
          <p:cNvSpPr/>
          <p:nvPr/>
        </p:nvSpPr>
        <p:spPr>
          <a:xfrm>
            <a:off x="1997612" y="2082018"/>
            <a:ext cx="1941342" cy="851799"/>
          </a:xfrm>
          <a:prstGeom prst="wedgeRoundRectCallout">
            <a:avLst>
              <a:gd name="adj1" fmla="val -75905"/>
              <a:gd name="adj2" fmla="val 77364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ODBROJAVANJE VREMENA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02CF791E-776E-40E4-A1E7-E6B5FB495B01}"/>
              </a:ext>
            </a:extLst>
          </p:cNvPr>
          <p:cNvSpPr/>
          <p:nvPr/>
        </p:nvSpPr>
        <p:spPr>
          <a:xfrm>
            <a:off x="8466406" y="2082017"/>
            <a:ext cx="1941342" cy="851799"/>
          </a:xfrm>
          <a:prstGeom prst="wedgeRoundRectCallout">
            <a:avLst>
              <a:gd name="adj1" fmla="val 87138"/>
              <a:gd name="adj2" fmla="val 72409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BROJ PRISTIGLIH ODGOVORA</a:t>
            </a:r>
          </a:p>
        </p:txBody>
      </p:sp>
    </p:spTree>
    <p:extLst>
      <p:ext uri="{BB962C8B-B14F-4D97-AF65-F5344CB8AC3E}">
        <p14:creationId xmlns:p14="http://schemas.microsoft.com/office/powerpoint/2010/main" val="17162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EBACF7-7FAC-4729-AA0D-4E5F34BF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80"/>
            <a:ext cx="10515600" cy="478937"/>
          </a:xfrm>
        </p:spPr>
        <p:txBody>
          <a:bodyPr>
            <a:normAutofit/>
          </a:bodyPr>
          <a:lstStyle/>
          <a:p>
            <a:r>
              <a:rPr lang="hr-HR" sz="2800" b="1" dirty="0"/>
              <a:t>OTVARANJE RAČUNA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A107F19-E13D-4BB0-B188-C3B83884D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6" y="844062"/>
            <a:ext cx="11225048" cy="5674472"/>
          </a:xfr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E73498B2-B488-49F6-9294-2D6EDA4E2EAA}"/>
              </a:ext>
            </a:extLst>
          </p:cNvPr>
          <p:cNvSpPr/>
          <p:nvPr/>
        </p:nvSpPr>
        <p:spPr>
          <a:xfrm>
            <a:off x="4142051" y="1334033"/>
            <a:ext cx="3560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https://kahoot.com</a:t>
            </a:r>
            <a:endParaRPr lang="hr-HR" sz="3200" dirty="0"/>
          </a:p>
        </p:txBody>
      </p:sp>
      <p:sp>
        <p:nvSpPr>
          <p:cNvPr id="11" name="Strelica: gore 10">
            <a:extLst>
              <a:ext uri="{FF2B5EF4-FFF2-40B4-BE49-F238E27FC236}">
                <a16:creationId xmlns:a16="http://schemas.microsoft.com/office/drawing/2014/main" id="{7DBDC1F3-FB7A-4D72-9F87-B2C8313188C4}"/>
              </a:ext>
            </a:extLst>
          </p:cNvPr>
          <p:cNvSpPr/>
          <p:nvPr/>
        </p:nvSpPr>
        <p:spPr>
          <a:xfrm rot="18026725">
            <a:off x="3308155" y="645616"/>
            <a:ext cx="467281" cy="1250403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0D6E6912-905B-47B2-9B0B-5806D33F199C}"/>
              </a:ext>
            </a:extLst>
          </p:cNvPr>
          <p:cNvSpPr/>
          <p:nvPr/>
        </p:nvSpPr>
        <p:spPr>
          <a:xfrm>
            <a:off x="3988904" y="1242025"/>
            <a:ext cx="3869624" cy="9144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Suza 13">
            <a:extLst>
              <a:ext uri="{FF2B5EF4-FFF2-40B4-BE49-F238E27FC236}">
                <a16:creationId xmlns:a16="http://schemas.microsoft.com/office/drawing/2014/main" id="{2E616E52-29DA-4562-971B-0E20E2C561E3}"/>
              </a:ext>
            </a:extLst>
          </p:cNvPr>
          <p:cNvSpPr/>
          <p:nvPr/>
        </p:nvSpPr>
        <p:spPr>
          <a:xfrm rot="18958289">
            <a:off x="9962533" y="2089941"/>
            <a:ext cx="1279149" cy="1334318"/>
          </a:xfrm>
          <a:prstGeom prst="teardrop">
            <a:avLst>
              <a:gd name="adj" fmla="val 10526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: gore 15">
            <a:extLst>
              <a:ext uri="{FF2B5EF4-FFF2-40B4-BE49-F238E27FC236}">
                <a16:creationId xmlns:a16="http://schemas.microsoft.com/office/drawing/2014/main" id="{066E1801-DD66-4D34-A28B-E3B2D05DBF1A}"/>
              </a:ext>
            </a:extLst>
          </p:cNvPr>
          <p:cNvSpPr/>
          <p:nvPr/>
        </p:nvSpPr>
        <p:spPr>
          <a:xfrm>
            <a:off x="10359791" y="2156425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77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8960812-97FA-4F98-9B3D-EA51B4285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id="{A7D54B60-9616-43BF-AA30-DEE55E6FD56C}"/>
              </a:ext>
            </a:extLst>
          </p:cNvPr>
          <p:cNvSpPr/>
          <p:nvPr/>
        </p:nvSpPr>
        <p:spPr>
          <a:xfrm>
            <a:off x="4303394" y="1744393"/>
            <a:ext cx="4657725" cy="1181687"/>
          </a:xfrm>
          <a:prstGeom prst="wedgeRoundRectCallout">
            <a:avLst>
              <a:gd name="adj1" fmla="val -19021"/>
              <a:gd name="adj2" fmla="val 82738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NAKON SVAKOG PITANJA VIDLJIVA JE TABLICA S REZULTATIMA</a:t>
            </a:r>
          </a:p>
        </p:txBody>
      </p:sp>
    </p:spTree>
    <p:extLst>
      <p:ext uri="{BB962C8B-B14F-4D97-AF65-F5344CB8AC3E}">
        <p14:creationId xmlns:p14="http://schemas.microsoft.com/office/powerpoint/2010/main" val="913175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B2CB149-2771-4043-AE09-336F90D4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id="{A9926930-7C9F-4664-B6FC-D1FD943B5DA5}"/>
              </a:ext>
            </a:extLst>
          </p:cNvPr>
          <p:cNvSpPr/>
          <p:nvPr/>
        </p:nvSpPr>
        <p:spPr>
          <a:xfrm>
            <a:off x="407964" y="1350498"/>
            <a:ext cx="2236762" cy="978409"/>
          </a:xfrm>
          <a:prstGeom prst="wedgeRoundRectCallout">
            <a:avLst>
              <a:gd name="adj1" fmla="val 74136"/>
              <a:gd name="adj2" fmla="val 42371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STATISTIKA ODGOVORA </a:t>
            </a:r>
          </a:p>
        </p:txBody>
      </p:sp>
    </p:spTree>
    <p:extLst>
      <p:ext uri="{BB962C8B-B14F-4D97-AF65-F5344CB8AC3E}">
        <p14:creationId xmlns:p14="http://schemas.microsoft.com/office/powerpoint/2010/main" val="1724720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AB8993C-1EE2-44AB-8D10-6195B647D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21"/>
            <a:ext cx="12192000" cy="6297558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9CD44EC7-574C-4892-819E-59BB89796DD6}"/>
              </a:ext>
            </a:extLst>
          </p:cNvPr>
          <p:cNvSpPr/>
          <p:nvPr/>
        </p:nvSpPr>
        <p:spPr>
          <a:xfrm>
            <a:off x="1561512" y="3812344"/>
            <a:ext cx="5219115" cy="11254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SPREMANJE REZULTATA </a:t>
            </a:r>
            <a:r>
              <a:rPr lang="hr-HR" sz="2400" b="1" dirty="0">
                <a:sym typeface="Wingdings" panose="05000000000000000000" pitchFamily="2" charset="2"/>
              </a:rPr>
              <a:t> ZA SVAKOG IGRAČA (TIM) ZA SVAKO PITANJE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6DD15827-C2A5-4A84-84BA-D95AADE2DC17}"/>
              </a:ext>
            </a:extLst>
          </p:cNvPr>
          <p:cNvCxnSpPr>
            <a:cxnSpLocks/>
          </p:cNvCxnSpPr>
          <p:nvPr/>
        </p:nvCxnSpPr>
        <p:spPr>
          <a:xfrm flipV="1">
            <a:off x="6780627" y="2433711"/>
            <a:ext cx="2855742" cy="188507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id="{4E7BB19C-E3D2-4A1E-9C2B-B7D17E969A28}"/>
              </a:ext>
            </a:extLst>
          </p:cNvPr>
          <p:cNvSpPr txBox="1"/>
          <p:nvPr/>
        </p:nvSpPr>
        <p:spPr>
          <a:xfrm>
            <a:off x="5964701" y="5466582"/>
            <a:ext cx="136768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hlinkClick r:id="rId3" action="ppaction://hlinkfile"/>
              </a:rPr>
              <a:t>PRIMJER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051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EE851A-2EDB-40F9-8AF1-085B46471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48"/>
            <a:ext cx="12192000" cy="62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8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1C1F7D22-99D9-4B30-8B44-132E6D81C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317" y="307731"/>
            <a:ext cx="4683363" cy="3997637"/>
          </a:xfrm>
          <a:prstGeom prst="rect">
            <a:avLst/>
          </a:prstGeom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4FB4738-715D-46E6-B5C3-84D2062DF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949390"/>
            <a:ext cx="5455917" cy="271431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22B8DE2-7384-4E9E-B40F-EF64D865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ln w="22225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</a:rPr>
              <a:t>LET`S PLAY!</a:t>
            </a:r>
          </a:p>
        </p:txBody>
      </p:sp>
    </p:spTree>
    <p:extLst>
      <p:ext uri="{BB962C8B-B14F-4D97-AF65-F5344CB8AC3E}">
        <p14:creationId xmlns:p14="http://schemas.microsoft.com/office/powerpoint/2010/main" val="300470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02442B-BFCE-4D94-A053-748333A3C5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13CA596-3E55-46BC-819B-198F949FC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2693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FFA7624-CD99-4FD7-9695-4AD6405A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67039" cy="946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ZADATAK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7AF46E-FC57-4A6C-86CC-B76625B99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644" y="1777219"/>
            <a:ext cx="4120017" cy="476425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OSMISLITE KVIZ  S MINIMALNO 5 PITANJA UZ KOJE MORA BITI POSTAVLJENA SLIKA ILI GIF. </a:t>
            </a:r>
          </a:p>
          <a:p>
            <a:r>
              <a:rPr lang="hr-HR" sz="2400" dirty="0">
                <a:solidFill>
                  <a:schemeClr val="bg1"/>
                </a:solidFill>
              </a:rPr>
              <a:t>TAKOĐER POSTAVITE I NASLOVNU SLIKU KVIZA. </a:t>
            </a:r>
          </a:p>
          <a:p>
            <a:r>
              <a:rPr lang="hr-HR" sz="2400" dirty="0">
                <a:solidFill>
                  <a:schemeClr val="bg1"/>
                </a:solidFill>
              </a:rPr>
              <a:t>NEKA KVIZ BUDE VIDLJIV SVIMA, A OPIS KVIZA MORA SADRŽAVATI #CUC2017.</a:t>
            </a:r>
          </a:p>
          <a:p>
            <a:r>
              <a:rPr lang="hr-HR" sz="2400" dirty="0">
                <a:solidFill>
                  <a:schemeClr val="bg1"/>
                </a:solidFill>
              </a:rPr>
              <a:t>KVIZ PODIJELITE SA KORISNIKOM KAHOOTA </a:t>
            </a:r>
            <a:r>
              <a:rPr lang="hr-HR" sz="2400" dirty="0" err="1">
                <a:solidFill>
                  <a:schemeClr val="bg1"/>
                </a:solidFill>
              </a:rPr>
              <a:t>DanielaMar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494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4CED3F4-6C61-4A0D-BE0B-0A19C916E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4984" b="1"/>
          <a:stretch/>
        </p:blipFill>
        <p:spPr>
          <a:xfrm>
            <a:off x="0" y="-91861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BFA4A0D-D8FF-45FA-8428-10BAE56D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74" y="199438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b="1" dirty="0"/>
              <a:t>https://kahoot.it</a:t>
            </a:r>
            <a:endParaRPr lang="en-US" sz="36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2C06B20-D992-4CA1-82ED-AD030B92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448" y="3605654"/>
            <a:ext cx="5307724" cy="14919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hr-HR" sz="3600" b="1" dirty="0">
                <a:latin typeface="+mj-lt"/>
              </a:rPr>
              <a:t>upišite Game PIN</a:t>
            </a:r>
            <a:endParaRPr lang="en-US" sz="3600" b="1" dirty="0">
              <a:latin typeface="+mj-lt"/>
            </a:endParaRPr>
          </a:p>
        </p:txBody>
      </p:sp>
      <p:sp>
        <p:nvSpPr>
          <p:cNvPr id="16" name="Strelica: gore 15">
            <a:extLst>
              <a:ext uri="{FF2B5EF4-FFF2-40B4-BE49-F238E27FC236}">
                <a16:creationId xmlns:a16="http://schemas.microsoft.com/office/drawing/2014/main" id="{91C7C6C1-11E1-45B8-A75D-B4B6F88E692D}"/>
              </a:ext>
            </a:extLst>
          </p:cNvPr>
          <p:cNvSpPr/>
          <p:nvPr/>
        </p:nvSpPr>
        <p:spPr>
          <a:xfrm rot="20750833">
            <a:off x="1956456" y="213823"/>
            <a:ext cx="542997" cy="2155749"/>
          </a:xfrm>
          <a:prstGeom prst="up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28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0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32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251A8D-2786-4F7F-B747-A711E13D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hr-HR" sz="3200" b="1" dirty="0"/>
              <a:t>kontakt:</a:t>
            </a:r>
            <a:br>
              <a:rPr lang="hr-HR" sz="3200" b="1" dirty="0"/>
            </a:br>
            <a:r>
              <a:rPr lang="hr-HR" sz="3200" b="1" dirty="0"/>
              <a:t>Daniela Marčetić</a:t>
            </a:r>
            <a:br>
              <a:rPr lang="hr-HR" sz="3200" b="1" dirty="0"/>
            </a:br>
            <a:r>
              <a:rPr lang="hr-HR" sz="3200" b="1" dirty="0"/>
              <a:t>OŠ </a:t>
            </a:r>
            <a:r>
              <a:rPr lang="hr-HR" sz="3200" b="1" dirty="0" err="1"/>
              <a:t>Grabrik</a:t>
            </a:r>
            <a:r>
              <a:rPr lang="hr-HR" sz="3200" b="1" dirty="0"/>
              <a:t>, Karlovac</a:t>
            </a:r>
            <a:br>
              <a:rPr lang="hr-HR" sz="3200" b="1" dirty="0"/>
            </a:br>
            <a:r>
              <a:rPr lang="hr-HR" sz="3200" b="1" dirty="0">
                <a:hlinkClick r:id="rId2"/>
              </a:rPr>
              <a:t>danielamarcet@gmail.com</a:t>
            </a:r>
            <a:br>
              <a:rPr lang="hr-HR" sz="3200" b="1" dirty="0"/>
            </a:b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2A5E8FF-DB02-4F31-BB22-352F709E9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35" y="131627"/>
            <a:ext cx="3221502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8A9163F8-DF92-4668-9369-18BEA5504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7167" b="-1"/>
          <a:stretch/>
        </p:blipFill>
        <p:spPr>
          <a:xfrm>
            <a:off x="20" y="-277833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>
            <a:extLst>
              <a:ext uri="{FF2B5EF4-FFF2-40B4-BE49-F238E27FC236}">
                <a16:creationId xmlns:a16="http://schemas.microsoft.com/office/drawing/2014/main" id="{A0509EDE-C363-4C35-A5AC-ED9A3A41EDDF}"/>
              </a:ext>
            </a:extLst>
          </p:cNvPr>
          <p:cNvSpPr/>
          <p:nvPr/>
        </p:nvSpPr>
        <p:spPr>
          <a:xfrm>
            <a:off x="4487597" y="1557981"/>
            <a:ext cx="1758462" cy="129422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gore 13">
            <a:extLst>
              <a:ext uri="{FF2B5EF4-FFF2-40B4-BE49-F238E27FC236}">
                <a16:creationId xmlns:a16="http://schemas.microsoft.com/office/drawing/2014/main" id="{D37F5284-E559-4B17-87F4-9818240D2D2C}"/>
              </a:ext>
            </a:extLst>
          </p:cNvPr>
          <p:cNvSpPr/>
          <p:nvPr/>
        </p:nvSpPr>
        <p:spPr>
          <a:xfrm rot="3668762">
            <a:off x="3233803" y="1807259"/>
            <a:ext cx="770498" cy="2121566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60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DF8977B-E8BB-4519-AF9D-2CE279168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33916"/>
            <a:ext cx="3999232" cy="5953403"/>
          </a:xfrm>
          <a:prstGeom prst="rect">
            <a:avLst/>
          </a:prstGeom>
        </p:spPr>
      </p:pic>
      <p:sp>
        <p:nvSpPr>
          <p:cNvPr id="4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41DEFB-2B5C-4C32-822E-16E28247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POPUNITE PODACIMA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25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9B5D32-817E-4B7C-B86B-E09A7C4CF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772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674A7981-CE68-4F5B-B011-E4D74F98DCBE}"/>
              </a:ext>
            </a:extLst>
          </p:cNvPr>
          <p:cNvSpPr/>
          <p:nvPr/>
        </p:nvSpPr>
        <p:spPr>
          <a:xfrm>
            <a:off x="4942459" y="5359791"/>
            <a:ext cx="2504049" cy="998806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: gore 4">
            <a:extLst>
              <a:ext uri="{FF2B5EF4-FFF2-40B4-BE49-F238E27FC236}">
                <a16:creationId xmlns:a16="http://schemas.microsoft.com/office/drawing/2014/main" id="{54C1E377-7C41-482E-A164-A19B57886F35}"/>
              </a:ext>
            </a:extLst>
          </p:cNvPr>
          <p:cNvSpPr/>
          <p:nvPr/>
        </p:nvSpPr>
        <p:spPr>
          <a:xfrm rot="4634189">
            <a:off x="3638452" y="5103004"/>
            <a:ext cx="484632" cy="2125097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17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316CC5E-6763-40AD-8EB1-2B734A4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Strelica: gore 20">
            <a:extLst>
              <a:ext uri="{FF2B5EF4-FFF2-40B4-BE49-F238E27FC236}">
                <a16:creationId xmlns:a16="http://schemas.microsoft.com/office/drawing/2014/main" id="{05545E08-CADC-4CD8-BF4B-439C769F438D}"/>
              </a:ext>
            </a:extLst>
          </p:cNvPr>
          <p:cNvSpPr/>
          <p:nvPr/>
        </p:nvSpPr>
        <p:spPr>
          <a:xfrm rot="2511715">
            <a:off x="1451845" y="4109088"/>
            <a:ext cx="484632" cy="2125097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57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728243-F75C-4D35-9399-7B1166E82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380"/>
            <a:ext cx="12192000" cy="6261239"/>
          </a:xfrm>
          <a:prstGeom prst="rect">
            <a:avLst/>
          </a:prstGeom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DB21ABDA-C4B7-47EC-8137-D8A667E98E42}"/>
              </a:ext>
            </a:extLst>
          </p:cNvPr>
          <p:cNvSpPr/>
          <p:nvPr/>
        </p:nvSpPr>
        <p:spPr>
          <a:xfrm>
            <a:off x="267286" y="1505243"/>
            <a:ext cx="1448972" cy="837731"/>
          </a:xfrm>
          <a:prstGeom prst="wedgeRoundRectCallout">
            <a:avLst>
              <a:gd name="adj1" fmla="val 85963"/>
              <a:gd name="adj2" fmla="val -11388"/>
              <a:gd name="adj3" fmla="val 16667"/>
            </a:avLst>
          </a:prstGeom>
          <a:solidFill>
            <a:srgbClr val="92D050">
              <a:alpha val="98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NAZIV KVIZA</a:t>
            </a:r>
          </a:p>
        </p:txBody>
      </p:sp>
    </p:spTree>
    <p:extLst>
      <p:ext uri="{BB962C8B-B14F-4D97-AF65-F5344CB8AC3E}">
        <p14:creationId xmlns:p14="http://schemas.microsoft.com/office/powerpoint/2010/main" val="26108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728243-F75C-4D35-9399-7B1166E82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380"/>
            <a:ext cx="12192000" cy="6261239"/>
          </a:xfrm>
          <a:prstGeom prst="rect">
            <a:avLst/>
          </a:pr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309289F8-CB32-4024-BDBC-6E6747413E56}"/>
              </a:ext>
            </a:extLst>
          </p:cNvPr>
          <p:cNvSpPr/>
          <p:nvPr/>
        </p:nvSpPr>
        <p:spPr>
          <a:xfrm>
            <a:off x="126608" y="3428999"/>
            <a:ext cx="2785403" cy="1512981"/>
          </a:xfrm>
          <a:prstGeom prst="wedgeRoundRectCallout">
            <a:avLst>
              <a:gd name="adj1" fmla="val 48169"/>
              <a:gd name="adj2" fmla="val -93213"/>
              <a:gd name="adj3" fmla="val 16667"/>
            </a:avLst>
          </a:prstGeom>
          <a:solidFill>
            <a:srgbClr val="92D050">
              <a:alpha val="9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OPIS KVIZA </a:t>
            </a:r>
          </a:p>
          <a:p>
            <a:pPr algn="ctr"/>
            <a:r>
              <a:rPr lang="hr-HR" sz="2400" b="1" dirty="0">
                <a:solidFill>
                  <a:schemeClr val="bg1"/>
                </a:solidFill>
              </a:rPr>
              <a:t>- ELEMENTI ZA  BRZU PRETRAGU</a:t>
            </a:r>
          </a:p>
        </p:txBody>
      </p:sp>
    </p:spTree>
    <p:extLst>
      <p:ext uri="{BB962C8B-B14F-4D97-AF65-F5344CB8AC3E}">
        <p14:creationId xmlns:p14="http://schemas.microsoft.com/office/powerpoint/2010/main" val="35068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8DC8CE-868A-46D4-B950-2FABD699A159}"/>
</file>

<file path=customXml/itemProps2.xml><?xml version="1.0" encoding="utf-8"?>
<ds:datastoreItem xmlns:ds="http://schemas.openxmlformats.org/officeDocument/2006/customXml" ds:itemID="{5E353633-CEED-4B7F-A431-28E2C409E098}"/>
</file>

<file path=customXml/itemProps3.xml><?xml version="1.0" encoding="utf-8"?>
<ds:datastoreItem xmlns:ds="http://schemas.openxmlformats.org/officeDocument/2006/customXml" ds:itemID="{846BBA7B-424A-4012-B46E-5F6AE653C760}"/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317</Words>
  <Application>Microsoft Office PowerPoint</Application>
  <PresentationFormat>Široki zaslon</PresentationFormat>
  <Paragraphs>63</Paragraphs>
  <Slides>37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Wingdings</vt:lpstr>
      <vt:lpstr>Tema sustava Office</vt:lpstr>
      <vt:lpstr>PowerPoint prezentacija</vt:lpstr>
      <vt:lpstr>https://kahoot.it</vt:lpstr>
      <vt:lpstr>OTVARANJE RAČUNA </vt:lpstr>
      <vt:lpstr>PowerPoint prezentacija</vt:lpstr>
      <vt:lpstr>POPUNITE PODACIMA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LET`S PLAY!</vt:lpstr>
      <vt:lpstr>ZADATAK</vt:lpstr>
      <vt:lpstr>https://kahoot.it</vt:lpstr>
      <vt:lpstr>kontakt: Daniela Marčetić OŠ Grabrik, Karlovac danielamarcet@gmail.com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 Marčetić</dc:creator>
  <cp:lastModifiedBy>Daniela Marčetić</cp:lastModifiedBy>
  <cp:revision>60</cp:revision>
  <dcterms:created xsi:type="dcterms:W3CDTF">2017-10-14T20:54:04Z</dcterms:created>
  <dcterms:modified xsi:type="dcterms:W3CDTF">2017-10-15T20:11:06Z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