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77" r:id="rId3"/>
    <p:sldId id="273" r:id="rId4"/>
    <p:sldId id="266" r:id="rId5"/>
    <p:sldId id="264" r:id="rId6"/>
    <p:sldId id="263" r:id="rId7"/>
    <p:sldId id="272" r:id="rId8"/>
    <p:sldId id="278" r:id="rId9"/>
    <p:sldId id="257" r:id="rId10"/>
    <p:sldId id="258" r:id="rId11"/>
    <p:sldId id="268" r:id="rId12"/>
    <p:sldId id="262" r:id="rId13"/>
    <p:sldId id="270" r:id="rId14"/>
    <p:sldId id="269" r:id="rId15"/>
    <p:sldId id="260" r:id="rId16"/>
    <p:sldId id="261" r:id="rId17"/>
    <p:sldId id="274" r:id="rId18"/>
    <p:sldId id="275" r:id="rId19"/>
    <p:sldId id="280" r:id="rId20"/>
    <p:sldId id="281" r:id="rId21"/>
    <p:sldId id="271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>
      <p:cViewPr varScale="1">
        <p:scale>
          <a:sx n="68" d="100"/>
          <a:sy n="68" d="100"/>
        </p:scale>
        <p:origin x="125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6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3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3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0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8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0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8E2ED81-5365-41A6-B3F5-06A115A4E6D4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4FD248D-D918-40CE-829E-86C98DE7DE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29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9jJrPFftIg" TargetMode="External"/><Relationship Id="rId2" Type="http://schemas.openxmlformats.org/officeDocument/2006/relationships/hyperlink" Target="https://arxiv.org/ftp/arxiv/papers/1506/1506.041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lusphysics.com/courses/honors/dynamics/Atwood.html" TargetMode="External"/><Relationship Id="rId5" Type="http://schemas.openxmlformats.org/officeDocument/2006/relationships/hyperlink" Target="https://pixabay.com/en/iphone-smartphone-apps-apple-inc-410311/" TargetMode="External"/><Relationship Id="rId4" Type="http://schemas.openxmlformats.org/officeDocument/2006/relationships/hyperlink" Target="http://www.science-on-stage.eu/images/download/A_Smart_Accelerometer_-_iStage_2_IMP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hyphox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0848"/>
            <a:ext cx="7488832" cy="2387600"/>
          </a:xfrm>
        </p:spPr>
        <p:txBody>
          <a:bodyPr/>
          <a:lstStyle/>
          <a:p>
            <a:pPr algn="ctr"/>
            <a:r>
              <a:rPr lang="hr-HR" b="1" dirty="0"/>
              <a:t>PHYPHOX</a:t>
            </a:r>
            <a:br>
              <a:rPr lang="hr-HR" b="1" dirty="0"/>
            </a:br>
            <a:r>
              <a:rPr lang="hr-HR" sz="4000" b="1" dirty="0"/>
              <a:t>mobitel kao mjerni instrument</a:t>
            </a:r>
            <a:endParaRPr lang="hr-H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906072" cy="114463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47500" lnSpcReduction="20000"/>
          </a:bodyPr>
          <a:lstStyle/>
          <a:p>
            <a:pPr algn="r"/>
            <a:endParaRPr lang="hr-HR" dirty="0"/>
          </a:p>
          <a:p>
            <a:pPr algn="r"/>
            <a:endParaRPr lang="hr-HR" dirty="0"/>
          </a:p>
          <a:p>
            <a:pPr algn="l"/>
            <a:r>
              <a:rPr lang="hr-HR" sz="3600" dirty="0">
                <a:solidFill>
                  <a:schemeClr val="tx2"/>
                </a:solidFill>
              </a:rPr>
              <a:t>                                                                        Damira Čupić, profesor mentor</a:t>
            </a:r>
          </a:p>
          <a:p>
            <a:pPr algn="l"/>
            <a:r>
              <a:rPr lang="hr-HR" sz="3600" dirty="0">
                <a:solidFill>
                  <a:schemeClr val="tx2"/>
                </a:solidFill>
              </a:rPr>
              <a:t>                                                                        I. gimnazija Split</a:t>
            </a:r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21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88773"/>
            <a:ext cx="2808312" cy="499255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2DD986B-F875-4F60-8B98-64493EEB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33486"/>
            <a:ext cx="3529890" cy="50418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63E580-0CD1-426A-88F6-39CDE356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856984" cy="720080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Prikaz podataka u aplikaciji i MS Excel - 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2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D0D9F00-EE46-442D-B847-29A29034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0" y="1340768"/>
            <a:ext cx="3578662" cy="477967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8F06E19-1C70-4B3B-AC79-58AF2DF4899C}"/>
              </a:ext>
            </a:extLst>
          </p:cNvPr>
          <p:cNvSpPr txBox="1"/>
          <p:nvPr/>
        </p:nvSpPr>
        <p:spPr>
          <a:xfrm>
            <a:off x="1448966" y="548680"/>
            <a:ext cx="6568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Položaj akcelerometra na modelu mobitela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2EE4BB0A-5B04-4982-B086-0F547EC5B2B3}"/>
                  </a:ext>
                </a:extLst>
              </p:cNvPr>
              <p:cNvSpPr/>
              <p:nvPr/>
            </p:nvSpPr>
            <p:spPr>
              <a:xfrm>
                <a:off x="6084168" y="3183313"/>
                <a:ext cx="1356397" cy="830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r-H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hr-H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2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hr-HR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r-HR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2EE4BB0A-5B04-4982-B086-0F547EC5B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183313"/>
                <a:ext cx="1356397" cy="8302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39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7504" y="504721"/>
            <a:ext cx="9289032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Ovisnost razine intenziteta zvuka o 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udaljenosti od izvora zvuka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4392488" cy="33123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hr-HR" sz="2000" dirty="0"/>
              <a:t>PRIBOR</a:t>
            </a:r>
          </a:p>
          <a:p>
            <a:r>
              <a:rPr lang="hr-HR" sz="2000" dirty="0"/>
              <a:t>2 mobitela</a:t>
            </a:r>
          </a:p>
          <a:p>
            <a:r>
              <a:rPr lang="hr-HR" sz="2000" dirty="0"/>
              <a:t>Metar</a:t>
            </a:r>
          </a:p>
          <a:p>
            <a:r>
              <a:rPr lang="hr-HR" sz="2000" dirty="0"/>
              <a:t>Slušalice</a:t>
            </a:r>
          </a:p>
          <a:p>
            <a:pPr marL="45720" indent="0">
              <a:buNone/>
            </a:pPr>
            <a:endParaRPr lang="hr-HR" sz="2000" dirty="0"/>
          </a:p>
          <a:p>
            <a:pPr marL="45720" indent="0">
              <a:buNone/>
            </a:pPr>
            <a:r>
              <a:rPr lang="hr-HR" sz="2000" dirty="0"/>
              <a:t>APLIKACIJA</a:t>
            </a:r>
          </a:p>
          <a:p>
            <a:r>
              <a:rPr lang="hr-HR" sz="2000" dirty="0">
                <a:ea typeface="Times New Roman"/>
              </a:rPr>
              <a:t>Tone generator </a:t>
            </a:r>
          </a:p>
          <a:p>
            <a:r>
              <a:rPr lang="hr-HR" sz="2000" dirty="0"/>
              <a:t>Audio Amplitude</a:t>
            </a:r>
            <a:endParaRPr lang="en-US" sz="20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0737ECF-424D-4D12-80CF-A0E29438F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8835" y="2192005"/>
            <a:ext cx="5081705" cy="38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13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avokutnik 1">
                <a:extLst>
                  <a:ext uri="{FF2B5EF4-FFF2-40B4-BE49-F238E27FC236}">
                    <a16:creationId xmlns:a16="http://schemas.microsoft.com/office/drawing/2014/main" id="{B1894F85-94C9-42D9-A63A-6D36E916E84F}"/>
                  </a:ext>
                </a:extLst>
              </p:cNvPr>
              <p:cNvSpPr/>
              <p:nvPr/>
            </p:nvSpPr>
            <p:spPr>
              <a:xfrm>
                <a:off x="611560" y="548680"/>
                <a:ext cx="8136904" cy="5772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Intenzitet zvuka </a:t>
                </a:r>
                <a:r>
                  <a:rPr lang="hr-HR" i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I</a:t>
                </a: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je energija koju prenose zvučni valovi kroz okomitu površinu </a:t>
                </a:r>
                <a:r>
                  <a:rPr lang="hr-HR" i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A</a:t>
                </a: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na smjer širenja u nekom vremenu </a:t>
                </a:r>
                <a:r>
                  <a:rPr lang="hr-HR" i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t</a:t>
                </a: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. Intenzitet zvuka može se iskazati formulom preko snage zvuka i udaljenosti od izvora: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80340" algn="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r-H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hr-H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.					(1)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Razina jakosti zvuka </a:t>
                </a:r>
                <a:r>
                  <a:rPr lang="hr-HR" i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L </a:t>
                </a: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je mjerna veličina prilagođena osjetljivosti ljudskoga uha, deseterostruki logaritam omjera jakosti nekoga zvuka i praga čujnosti.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80340" algn="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𝐿</m:t>
                    </m:r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=10</m:t>
                    </m:r>
                    <m:func>
                      <m:funcPr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r-H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hr-H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hr-H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r-H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, 					(2) 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gdje je prag čujnosti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𝑊</m:t>
                    </m:r>
                    <m:r>
                      <a:rPr lang="hr-H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hr-H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najmanji intenzitet zvuka koji čujemo.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Uvrštavanjem (1) u (2), i nakon sređivanja  izraza dobije se: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80340" algn="r">
                  <a:spcAft>
                    <a:spcPts val="0"/>
                  </a:spcAft>
                </a:pPr>
                <a:r>
                  <a:rPr lang="hr-HR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𝑳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𝟐𝟎</m:t>
                    </m:r>
                    <m:func>
                      <m:funcPr>
                        <m:ctrlPr>
                          <a:rPr lang="hr-H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hr-H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𝒍𝒐𝒈</m:t>
                        </m:r>
                      </m:fName>
                      <m:e>
                        <m:r>
                          <a:rPr lang="hr-H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</m:t>
                        </m:r>
                      </m:e>
                    </m:func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𝟏𝟎</m:t>
                    </m:r>
                    <m:func>
                      <m:funcPr>
                        <m:ctrlPr>
                          <a:rPr lang="hr-H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hr-H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𝒍𝒐𝒈</m:t>
                        </m:r>
                      </m:fName>
                      <m:e>
                        <m:f>
                          <m:fPr>
                            <m:ctrlPr>
                              <a:rPr lang="hr-H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hr-H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𝑷</m:t>
                            </m:r>
                          </m:num>
                          <m:den>
                            <m:r>
                              <a:rPr lang="hr-H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hr-H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𝝅</m:t>
                            </m:r>
                            <m:sSub>
                              <m:sSubPr>
                                <m:ctrlPr>
                                  <a:rPr lang="hr-H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hr-H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					(3) 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 </a:t>
                </a:r>
              </a:p>
              <a:p>
                <a:pPr indent="173990" algn="just">
                  <a:spcAft>
                    <a:spcPts val="0"/>
                  </a:spcAft>
                </a:pPr>
                <a:r>
                  <a:rPr lang="hr-HR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Iz ovog oblika jednadžbe vidi se linearna ovisnost razine intenziteta zvuka o  logaritmu udaljenosti.</a:t>
                </a:r>
              </a:p>
            </p:txBody>
          </p:sp>
        </mc:Choice>
        <mc:Fallback xmlns="">
          <p:sp>
            <p:nvSpPr>
              <p:cNvPr id="2" name="Pravokutnik 1">
                <a:extLst>
                  <a:ext uri="{FF2B5EF4-FFF2-40B4-BE49-F238E27FC236}">
                    <a16:creationId xmlns:a16="http://schemas.microsoft.com/office/drawing/2014/main" id="{B1894F85-94C9-42D9-A63A-6D36E916E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8680"/>
                <a:ext cx="8136904" cy="5772991"/>
              </a:xfrm>
              <a:prstGeom prst="rect">
                <a:avLst/>
              </a:prstGeom>
              <a:blipFill>
                <a:blip r:embed="rId2"/>
                <a:stretch>
                  <a:fillRect l="-599" t="-528" r="-1348" b="-84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3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8A6AE44C-929A-4603-8327-C058A098E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795372"/>
              </p:ext>
            </p:extLst>
          </p:nvPr>
        </p:nvGraphicFramePr>
        <p:xfrm>
          <a:off x="107504" y="476672"/>
          <a:ext cx="8928987" cy="2923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283">
                  <a:extLst>
                    <a:ext uri="{9D8B030D-6E8A-4147-A177-3AD203B41FA5}">
                      <a16:colId xmlns:a16="http://schemas.microsoft.com/office/drawing/2014/main" val="3483735880"/>
                    </a:ext>
                  </a:extLst>
                </a:gridCol>
                <a:gridCol w="667861">
                  <a:extLst>
                    <a:ext uri="{9D8B030D-6E8A-4147-A177-3AD203B41FA5}">
                      <a16:colId xmlns:a16="http://schemas.microsoft.com/office/drawing/2014/main" val="599814059"/>
                    </a:ext>
                  </a:extLst>
                </a:gridCol>
                <a:gridCol w="645999">
                  <a:extLst>
                    <a:ext uri="{9D8B030D-6E8A-4147-A177-3AD203B41FA5}">
                      <a16:colId xmlns:a16="http://schemas.microsoft.com/office/drawing/2014/main" val="1193218021"/>
                    </a:ext>
                  </a:extLst>
                </a:gridCol>
                <a:gridCol w="674894">
                  <a:extLst>
                    <a:ext uri="{9D8B030D-6E8A-4147-A177-3AD203B41FA5}">
                      <a16:colId xmlns:a16="http://schemas.microsoft.com/office/drawing/2014/main" val="1262890970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3271110299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1190687374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2812686292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30401946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60972704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3169059399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1564855495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577240308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3115112222"/>
                    </a:ext>
                  </a:extLst>
                </a:gridCol>
                <a:gridCol w="631195">
                  <a:extLst>
                    <a:ext uri="{9D8B030D-6E8A-4147-A177-3AD203B41FA5}">
                      <a16:colId xmlns:a16="http://schemas.microsoft.com/office/drawing/2014/main" val="2807650301"/>
                    </a:ext>
                  </a:extLst>
                </a:gridCol>
              </a:tblGrid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r/m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logr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9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</a:t>
                      </a:r>
                      <a:r>
                        <a:rPr lang="hr-HR" sz="1000" baseline="-25000">
                          <a:effectLst/>
                        </a:rPr>
                        <a:t>10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L/dB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800" dirty="0">
                          <a:effectLst/>
                        </a:rPr>
                        <a:t>ΔL/dB</a:t>
                      </a:r>
                      <a:endParaRPr lang="hr-HR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8515487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0.01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-2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88.64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89.44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90.4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91.04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91.28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91.52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91.75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91.86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91.84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91.68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90.95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2.31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7551928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0.02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-1.69897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83.97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84.32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84.41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84.62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84.71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84.76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85.33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84.97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84.97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84.9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84.70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0.73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13440364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0.04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-1.39794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75.54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76.08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76.86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77.06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77.84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77.53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77.84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77.88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78.13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78.06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77.28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1.74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8218400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0.08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-1.09691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70.85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71.48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72.74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71.62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72.15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71.47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71.62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71.42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72.1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72.11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71.76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0.98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8037918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0.16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-0.79588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64.94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64.71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65.02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65.15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65.22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65.5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65.74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65.4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65.45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65.68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65.28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0.57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60999687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0.32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-0.49485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56.2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56.79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57.16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57.84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57.51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58.2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59.07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58.73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58.4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58.49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57.84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1.64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1514412"/>
                  </a:ext>
                </a:extLst>
              </a:tr>
              <a:tr h="365418"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0.64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</a:rPr>
                        <a:t>-0.19382</a:t>
                      </a:r>
                      <a:endParaRPr lang="hr-H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53.02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54.12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53.91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54.13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54.68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54.11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54.66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55.98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55.34</a:t>
                      </a:r>
                      <a:endParaRPr lang="hr-HR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54.53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54.45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73990"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1.53</a:t>
                      </a:r>
                      <a:endParaRPr lang="hr-HR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7016342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57574C1A-F4A4-4DD9-933F-B9DB7EFA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573016"/>
            <a:ext cx="4608512" cy="31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4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71600" y="548681"/>
            <a:ext cx="73152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Provjera drugog Newtonovog zakona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420888"/>
            <a:ext cx="4608512" cy="33123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PRIBOR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Mobitel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Utezi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Kolotura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Nit</a:t>
            </a:r>
          </a:p>
          <a:p>
            <a:pPr marL="45720" indent="0">
              <a:buNone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APLIKACIJA</a:t>
            </a:r>
          </a:p>
          <a:p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g)-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Phyphox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015A92C-9BA0-48C2-B53A-AAA9E3EA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63" y="2093497"/>
            <a:ext cx="2962597" cy="31357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EB2B5D6-02E2-43F2-B4BB-FD2C23A60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63" y="1340768"/>
            <a:ext cx="2962597" cy="524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292798"/>
              </p:ext>
            </p:extLst>
          </p:nvPr>
        </p:nvGraphicFramePr>
        <p:xfrm>
          <a:off x="971600" y="980728"/>
          <a:ext cx="741682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1</a:t>
                      </a:r>
                      <a:r>
                        <a:rPr lang="hr-HR" baseline="0" dirty="0"/>
                        <a:t> /</a:t>
                      </a:r>
                      <a:r>
                        <a:rPr lang="hr-HR" sz="1400" baseline="0" dirty="0"/>
                        <a:t>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2</a:t>
                      </a:r>
                      <a:r>
                        <a:rPr lang="hr-HR" baseline="0" dirty="0"/>
                        <a:t> /</a:t>
                      </a:r>
                      <a:r>
                        <a:rPr lang="hr-HR" sz="1400" baseline="0" dirty="0"/>
                        <a:t>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1</a:t>
                      </a:r>
                      <a:r>
                        <a:rPr lang="hr-HR" baseline="0" dirty="0"/>
                        <a:t> +</a:t>
                      </a:r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2</a:t>
                      </a:r>
                      <a:r>
                        <a:rPr lang="hr-HR" baseline="0" dirty="0"/>
                        <a:t> /</a:t>
                      </a:r>
                      <a:r>
                        <a:rPr lang="hr-HR" sz="1400" baseline="0" dirty="0"/>
                        <a:t>kg</a:t>
                      </a:r>
                      <a:endParaRPr lang="en-US" sz="140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1</a:t>
                      </a:r>
                      <a:r>
                        <a:rPr lang="hr-HR" baseline="0" dirty="0"/>
                        <a:t> -</a:t>
                      </a:r>
                      <a:r>
                        <a:rPr lang="hr-HR" dirty="0"/>
                        <a:t>m</a:t>
                      </a:r>
                      <a:r>
                        <a:rPr lang="hr-HR" baseline="-25000" dirty="0"/>
                        <a:t>2</a:t>
                      </a:r>
                      <a:r>
                        <a:rPr lang="hr-HR" baseline="0" dirty="0"/>
                        <a:t> /</a:t>
                      </a:r>
                      <a:r>
                        <a:rPr lang="hr-HR" sz="1400" baseline="0" dirty="0"/>
                        <a:t>kg</a:t>
                      </a:r>
                      <a:endParaRPr lang="en-US" sz="140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a</a:t>
                      </a:r>
                      <a:r>
                        <a:rPr lang="hr-HR" baseline="-25000" dirty="0" err="1"/>
                        <a:t>teorija</a:t>
                      </a:r>
                      <a:r>
                        <a:rPr lang="hr-HR" baseline="0" dirty="0"/>
                        <a:t>/</a:t>
                      </a:r>
                      <a:r>
                        <a:rPr lang="hr-HR" sz="1400" baseline="0" dirty="0" err="1"/>
                        <a:t>ms</a:t>
                      </a:r>
                      <a:r>
                        <a:rPr lang="hr-HR" sz="1400" baseline="30000" dirty="0"/>
                        <a:t>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err="1"/>
                        <a:t>a</a:t>
                      </a:r>
                      <a:r>
                        <a:rPr lang="hr-HR" baseline="-25000" dirty="0" err="1"/>
                        <a:t>eksperiment</a:t>
                      </a:r>
                      <a:r>
                        <a:rPr lang="hr-HR" baseline="0" dirty="0"/>
                        <a:t>/</a:t>
                      </a:r>
                      <a:r>
                        <a:rPr lang="hr-HR" sz="1400" baseline="0" dirty="0" err="1"/>
                        <a:t>ms</a:t>
                      </a:r>
                      <a:r>
                        <a:rPr lang="hr-HR" sz="1400" baseline="30000" dirty="0"/>
                        <a:t>-1</a:t>
                      </a:r>
                      <a:endParaRPr lang="en-US" sz="14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0.255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0.055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1.37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4.04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2.99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0.155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5.96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4.95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7.89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6.59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79" y="3440057"/>
            <a:ext cx="6342845" cy="301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7504" y="4424043"/>
                <a:ext cx="2448272" cy="73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r-H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)∙</m:t>
                          </m:r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hr-H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424043"/>
                <a:ext cx="2448272" cy="7331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93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C5387EE-57B6-43F9-ADF0-3CC8D904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7" y="2267266"/>
            <a:ext cx="4828450" cy="27129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25546A-8CDF-46C9-BBF4-58927356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65573"/>
            <a:ext cx="2523963" cy="43163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6026375-E035-4755-A9FD-BA9DF1D3E831}"/>
              </a:ext>
            </a:extLst>
          </p:cNvPr>
          <p:cNvSpPr txBox="1"/>
          <p:nvPr/>
        </p:nvSpPr>
        <p:spPr>
          <a:xfrm>
            <a:off x="3241693" y="6926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Račun pogreške</a:t>
            </a:r>
          </a:p>
        </p:txBody>
      </p:sp>
    </p:spTree>
    <p:extLst>
      <p:ext uri="{BB962C8B-B14F-4D97-AF65-F5344CB8AC3E}">
        <p14:creationId xmlns:p14="http://schemas.microsoft.com/office/powerpoint/2010/main" val="211759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C001328-1AFC-48E5-9039-FF65526101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287524" y="1484784"/>
            <a:ext cx="2530386" cy="4320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CFCEC1-8E1A-45AE-8301-F9A311DE8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3059832" y="1484784"/>
            <a:ext cx="2553879" cy="43200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9E5CDD8-567D-4DEB-AE5A-A5FB008F8771}"/>
              </a:ext>
            </a:extLst>
          </p:cNvPr>
          <p:cNvSpPr txBox="1"/>
          <p:nvPr/>
        </p:nvSpPr>
        <p:spPr>
          <a:xfrm>
            <a:off x="2093355" y="83671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Slobodni pad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3785079-A498-46AE-A139-14C1B7DC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6254081" y="1495129"/>
            <a:ext cx="2526004" cy="432000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247F14ED-8F6D-4B1B-87C0-906649A2953D}"/>
              </a:ext>
            </a:extLst>
          </p:cNvPr>
          <p:cNvSpPr txBox="1"/>
          <p:nvPr/>
        </p:nvSpPr>
        <p:spPr>
          <a:xfrm>
            <a:off x="6306466" y="83671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Njihalo</a:t>
            </a:r>
          </a:p>
        </p:txBody>
      </p:sp>
    </p:spTree>
    <p:extLst>
      <p:ext uri="{BB962C8B-B14F-4D97-AF65-F5344CB8AC3E}">
        <p14:creationId xmlns:p14="http://schemas.microsoft.com/office/powerpoint/2010/main" val="235450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7B86BD0E-270A-42E3-9867-C66966A7B88D}"/>
              </a:ext>
            </a:extLst>
          </p:cNvPr>
          <p:cNvSpPr txBox="1"/>
          <p:nvPr/>
        </p:nvSpPr>
        <p:spPr>
          <a:xfrm>
            <a:off x="1187624" y="1196752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Udari zvuka</a:t>
            </a:r>
          </a:p>
          <a:p>
            <a:endParaRPr lang="hr-HR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7BB98D0-693C-4C16-AD44-E13FD8F3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"/>
          <a:stretch/>
        </p:blipFill>
        <p:spPr>
          <a:xfrm>
            <a:off x="599366" y="2348880"/>
            <a:ext cx="4320480" cy="335699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F25E531-BEB7-48ED-8A94-0A37219E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83" y="2060848"/>
            <a:ext cx="2428786" cy="43200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8CFE993C-B350-4264-B997-2A38E16ABEDF}"/>
              </a:ext>
            </a:extLst>
          </p:cNvPr>
          <p:cNvSpPr txBox="1"/>
          <p:nvPr/>
        </p:nvSpPr>
        <p:spPr>
          <a:xfrm>
            <a:off x="5940152" y="119675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Vožnja liftom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83D5488-E71D-4132-8EB8-09D73BA38AC1}"/>
              </a:ext>
            </a:extLst>
          </p:cNvPr>
          <p:cNvSpPr txBox="1"/>
          <p:nvPr/>
        </p:nvSpPr>
        <p:spPr>
          <a:xfrm>
            <a:off x="563327" y="594928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Planinka Pećina i Karolina </a:t>
            </a:r>
            <a:r>
              <a:rPr lang="hr-HR" sz="1400" dirty="0" err="1"/>
              <a:t>Matejak</a:t>
            </a:r>
            <a:r>
              <a:rPr lang="hr-HR" sz="1400" dirty="0"/>
              <a:t> </a:t>
            </a:r>
          </a:p>
          <a:p>
            <a:pPr algn="ctr"/>
            <a:r>
              <a:rPr lang="hr-HR" sz="1400" dirty="0"/>
              <a:t>(PMF Zagreb)</a:t>
            </a:r>
          </a:p>
        </p:txBody>
      </p:sp>
    </p:spTree>
    <p:extLst>
      <p:ext uri="{BB962C8B-B14F-4D97-AF65-F5344CB8AC3E}">
        <p14:creationId xmlns:p14="http://schemas.microsoft.com/office/powerpoint/2010/main" val="187421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260A98-82D5-4241-A176-58AFCAA1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82" y="548680"/>
            <a:ext cx="7315200" cy="1154097"/>
          </a:xfrm>
        </p:spPr>
        <p:txBody>
          <a:bodyPr>
            <a:normAutofit/>
          </a:bodyPr>
          <a:lstStyle/>
          <a:p>
            <a:r>
              <a:rPr lang="hr-HR" sz="3600" b="1" dirty="0"/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B0E0DB-A056-4A47-9BA8-642AD73C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126856"/>
            <a:ext cx="7315200" cy="3539527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džepni mjerni uređaji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senzori koji se nalaze u mobitelu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aplikacije i princip njihovog rada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obrada podataka</a:t>
            </a:r>
          </a:p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oštećenje mobitela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56E446-CB52-4E9F-9666-EEC6AB6F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46694"/>
            <a:ext cx="4056112" cy="26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4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2562D1-85D7-4523-A396-B9E9077CD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0800" r="29525" b="9401"/>
          <a:stretch/>
        </p:blipFill>
        <p:spPr>
          <a:xfrm>
            <a:off x="2195736" y="908720"/>
            <a:ext cx="4925600" cy="5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295017-CE2E-44E6-866C-A6FAABE7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 fontScale="90000"/>
          </a:bodyPr>
          <a:lstStyle/>
          <a:p>
            <a:r>
              <a:rPr lang="hr-HR" b="1"/>
              <a:t>Literatura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586B91-B24A-4865-B119-705347418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8335838" cy="4351338"/>
          </a:xfrm>
        </p:spPr>
        <p:txBody>
          <a:bodyPr>
            <a:normAutofit lnSpcReduction="10000"/>
          </a:bodyPr>
          <a:lstStyle/>
          <a:p>
            <a:pPr marL="45720" lvl="0" indent="0">
              <a:buNone/>
            </a:pPr>
            <a:r>
              <a:rPr lang="hr-HR" dirty="0"/>
              <a:t> </a:t>
            </a:r>
          </a:p>
          <a:p>
            <a:pPr lvl="0"/>
            <a:r>
              <a:rPr lang="hr-HR" dirty="0" err="1"/>
              <a:t>Phyphox</a:t>
            </a:r>
            <a:r>
              <a:rPr lang="hr-HR" dirty="0"/>
              <a:t>, </a:t>
            </a:r>
            <a:r>
              <a:rPr lang="hr-HR" dirty="0" err="1"/>
              <a:t>physical</a:t>
            </a:r>
            <a:r>
              <a:rPr lang="hr-HR" dirty="0"/>
              <a:t> </a:t>
            </a:r>
            <a:r>
              <a:rPr lang="hr-HR" dirty="0" err="1"/>
              <a:t>phone</a:t>
            </a:r>
            <a:r>
              <a:rPr lang="hr-HR" dirty="0"/>
              <a:t> </a:t>
            </a:r>
            <a:r>
              <a:rPr lang="hr-HR" dirty="0" err="1"/>
              <a:t>experiment</a:t>
            </a:r>
            <a:r>
              <a:rPr lang="hr-HR" dirty="0"/>
              <a:t> URL: </a:t>
            </a:r>
            <a:r>
              <a:rPr lang="hr-HR" u="sng" dirty="0"/>
              <a:t>http://phyphox.org</a:t>
            </a:r>
            <a:endParaRPr lang="hr-HR" dirty="0"/>
          </a:p>
          <a:p>
            <a:pPr lvl="0"/>
            <a:r>
              <a:rPr lang="hr-HR" dirty="0"/>
              <a:t>Martín </a:t>
            </a:r>
            <a:r>
              <a:rPr lang="hr-HR" dirty="0" err="1"/>
              <a:t>Monteiro</a:t>
            </a:r>
            <a:r>
              <a:rPr lang="hr-HR" dirty="0"/>
              <a:t>, </a:t>
            </a:r>
            <a:r>
              <a:rPr lang="hr-HR" dirty="0" err="1"/>
              <a:t>Cecilia</a:t>
            </a:r>
            <a:r>
              <a:rPr lang="hr-HR" dirty="0"/>
              <a:t> Stari, </a:t>
            </a:r>
            <a:r>
              <a:rPr lang="hr-HR" dirty="0" err="1"/>
              <a:t>Cecilia</a:t>
            </a:r>
            <a:r>
              <a:rPr lang="hr-HR" dirty="0"/>
              <a:t> </a:t>
            </a:r>
            <a:r>
              <a:rPr lang="hr-HR" dirty="0" err="1"/>
              <a:t>Cabeza</a:t>
            </a:r>
            <a:r>
              <a:rPr lang="hr-HR" dirty="0"/>
              <a:t>, </a:t>
            </a:r>
            <a:r>
              <a:rPr lang="hr-HR" dirty="0" err="1"/>
              <a:t>Arturo</a:t>
            </a:r>
            <a:r>
              <a:rPr lang="hr-HR" dirty="0"/>
              <a:t> C. Marti, </a:t>
            </a:r>
            <a:r>
              <a:rPr lang="hr-HR" dirty="0" err="1"/>
              <a:t>The</a:t>
            </a:r>
            <a:r>
              <a:rPr lang="hr-HR" dirty="0"/>
              <a:t> Atwood </a:t>
            </a:r>
            <a:r>
              <a:rPr lang="hr-HR" dirty="0" err="1"/>
              <a:t>machine</a:t>
            </a:r>
            <a:r>
              <a:rPr lang="hr-HR" dirty="0"/>
              <a:t> </a:t>
            </a:r>
            <a:r>
              <a:rPr lang="hr-HR" dirty="0" err="1"/>
              <a:t>revisited</a:t>
            </a:r>
            <a:r>
              <a:rPr lang="hr-HR" dirty="0"/>
              <a:t> </a:t>
            </a:r>
            <a:r>
              <a:rPr lang="hr-HR" dirty="0" err="1"/>
              <a:t>using</a:t>
            </a:r>
            <a:r>
              <a:rPr lang="hr-HR" dirty="0"/>
              <a:t> </a:t>
            </a:r>
            <a:r>
              <a:rPr lang="hr-HR" dirty="0" err="1"/>
              <a:t>smartphones</a:t>
            </a:r>
            <a:r>
              <a:rPr lang="hr-HR" dirty="0"/>
              <a:t> URL: </a:t>
            </a:r>
            <a:r>
              <a:rPr lang="hr-HR" u="sng" dirty="0">
                <a:hlinkClick r:id="rId2"/>
              </a:rPr>
              <a:t>https://arxiv.org/ftp/arxiv/papers/1506/1506.04119.pdf</a:t>
            </a:r>
            <a:endParaRPr lang="hr-HR" dirty="0"/>
          </a:p>
          <a:p>
            <a:pPr lvl="0"/>
            <a:r>
              <a:rPr lang="hr-HR" dirty="0" err="1"/>
              <a:t>Turn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Smartphone </a:t>
            </a:r>
            <a:r>
              <a:rPr lang="hr-HR" dirty="0" err="1"/>
              <a:t>into</a:t>
            </a:r>
            <a:r>
              <a:rPr lang="hr-HR" dirty="0"/>
              <a:t> a Science </a:t>
            </a:r>
            <a:r>
              <a:rPr lang="hr-HR" dirty="0" err="1"/>
              <a:t>Laboratory</a:t>
            </a:r>
            <a:r>
              <a:rPr lang="hr-HR" dirty="0"/>
              <a:t> URL: </a:t>
            </a:r>
            <a:r>
              <a:rPr lang="hr-HR" u="sng" dirty="0">
                <a:hlinkClick r:id="rId3"/>
              </a:rPr>
              <a:t>https://www.youtube.com/watch?v=h9jJrPFftIg</a:t>
            </a:r>
            <a:r>
              <a:rPr lang="hr-HR" dirty="0"/>
              <a:t> </a:t>
            </a:r>
          </a:p>
          <a:p>
            <a:pPr lvl="0"/>
            <a:r>
              <a:rPr lang="hr-HR" dirty="0"/>
              <a:t>Science on </a:t>
            </a:r>
            <a:r>
              <a:rPr lang="hr-HR" dirty="0" err="1"/>
              <a:t>stage</a:t>
            </a:r>
            <a:r>
              <a:rPr lang="hr-HR" dirty="0"/>
              <a:t> URL:  </a:t>
            </a:r>
            <a:r>
              <a:rPr lang="hr-HR" dirty="0">
                <a:hlinkClick r:id="rId4"/>
              </a:rPr>
              <a:t>http://www.science-on stage.eu/images/download/A_Smart_Accelerometer_-_iStage_2_IMP.pdf</a:t>
            </a:r>
            <a:endParaRPr lang="hr-HR" dirty="0"/>
          </a:p>
          <a:p>
            <a:pPr lvl="0"/>
            <a:r>
              <a:rPr lang="hr-HR" dirty="0"/>
              <a:t>Jakov </a:t>
            </a:r>
            <a:r>
              <a:rPr lang="hr-HR" dirty="0" err="1"/>
              <a:t>Labor</a:t>
            </a:r>
            <a:r>
              <a:rPr lang="hr-HR" dirty="0"/>
              <a:t>, Fizika 3; udžbenik za 3. </a:t>
            </a:r>
            <a:r>
              <a:rPr lang="hr-HR"/>
              <a:t>razred gimnazije; ALFA 2016.</a:t>
            </a:r>
            <a:endParaRPr lang="hr-HR" dirty="0"/>
          </a:p>
          <a:p>
            <a:pPr lvl="0"/>
            <a:r>
              <a:rPr lang="hr-HR" dirty="0">
                <a:hlinkClick r:id="rId5"/>
              </a:rPr>
              <a:t>https://pixabay.com/en/iphone-smartphone-apps-apple-inc-410311/</a:t>
            </a:r>
            <a:endParaRPr lang="hr-HR" dirty="0"/>
          </a:p>
          <a:p>
            <a:pPr lvl="0"/>
            <a:r>
              <a:rPr lang="hr-HR" dirty="0">
                <a:hlinkClick r:id="rId6"/>
              </a:rPr>
              <a:t>http://www.aplusphysics.com/courses/honors/dynamics/Atwood.html</a:t>
            </a: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2462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9CBAF3B-A364-4323-A287-C1667C5CA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5"/>
            <a:ext cx="2650795" cy="4712523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777C69C2-9530-4CE3-9610-F62DE6068B41}"/>
              </a:ext>
            </a:extLst>
          </p:cNvPr>
          <p:cNvSpPr/>
          <p:nvPr/>
        </p:nvSpPr>
        <p:spPr>
          <a:xfrm>
            <a:off x="827584" y="2276872"/>
            <a:ext cx="28083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Akcelerometar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Magnetometar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Žiroskop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Senzor osvijetljenosti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Barometar …</a:t>
            </a: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B4A27FDF-B8D0-4D0D-AB34-6567CC43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0688"/>
            <a:ext cx="7315200" cy="1154097"/>
          </a:xfrm>
        </p:spPr>
        <p:txBody>
          <a:bodyPr>
            <a:normAutofit/>
          </a:bodyPr>
          <a:lstStyle/>
          <a:p>
            <a:r>
              <a:rPr lang="hr-HR" sz="3600" b="1" dirty="0"/>
              <a:t>Senzori</a:t>
            </a:r>
          </a:p>
        </p:txBody>
      </p:sp>
    </p:spTree>
    <p:extLst>
      <p:ext uri="{BB962C8B-B14F-4D97-AF65-F5344CB8AC3E}">
        <p14:creationId xmlns:p14="http://schemas.microsoft.com/office/powerpoint/2010/main" val="376047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9AE92D5A-2512-400A-B27D-5CC1D29B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407846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Koordinatni sustav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7576AD1-BBCB-4DEC-ABA5-650FF6E4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348880"/>
            <a:ext cx="3533378" cy="35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id="{9A668141-652B-4498-9723-5B440785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20688"/>
            <a:ext cx="7315200" cy="1154097"/>
          </a:xfrm>
        </p:spPr>
        <p:txBody>
          <a:bodyPr>
            <a:normAutofit/>
          </a:bodyPr>
          <a:lstStyle/>
          <a:p>
            <a:r>
              <a:rPr lang="hr-HR" sz="3600" b="1" dirty="0"/>
              <a:t>Ukratko o aplikaciji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EB48175-E45F-4CF8-AB5F-8D6C5A1A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774785"/>
            <a:ext cx="1440160" cy="1440160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5641EB5D-0518-4BE7-BD28-D2339C57D8C4}"/>
              </a:ext>
            </a:extLst>
          </p:cNvPr>
          <p:cNvSpPr/>
          <p:nvPr/>
        </p:nvSpPr>
        <p:spPr>
          <a:xfrm>
            <a:off x="964976" y="3789040"/>
            <a:ext cx="7249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dostupna besplatno na Androidu i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iOS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-u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omogućava očitavanje podataka s više senzora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2nd Institute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Physics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RWTH Aachen University.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 web stranici imaju ponuđene ideje i upute za eksperimente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omogućava izvoz podataka u različitim formatima (npr. MS Excel)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dozvoljava daljinski pristup mobitelu </a:t>
            </a:r>
          </a:p>
        </p:txBody>
      </p:sp>
    </p:spTree>
    <p:extLst>
      <p:ext uri="{BB962C8B-B14F-4D97-AF65-F5344CB8AC3E}">
        <p14:creationId xmlns:p14="http://schemas.microsoft.com/office/powerpoint/2010/main" val="255907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AB3F47B8-8A9E-4521-B631-3AEDD80A14B7}"/>
              </a:ext>
            </a:extLst>
          </p:cNvPr>
          <p:cNvSpPr/>
          <p:nvPr/>
        </p:nvSpPr>
        <p:spPr>
          <a:xfrm>
            <a:off x="1115616" y="1772816"/>
            <a:ext cx="312777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hlinkClick r:id="rId2"/>
              </a:rPr>
              <a:t>http://phyphox.org</a:t>
            </a:r>
            <a:r>
              <a:rPr lang="hr-HR" dirty="0">
                <a:hlinkClick r:id="rId2"/>
              </a:rPr>
              <a:t>/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443EF1A-8F79-46D3-BE22-98DDE1052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" r="30313" b="15001"/>
          <a:stretch/>
        </p:blipFill>
        <p:spPr>
          <a:xfrm>
            <a:off x="1547664" y="2492896"/>
            <a:ext cx="5931180" cy="4021462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A24153BA-A08F-4A2A-B86C-FB40B67A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7315200" cy="1154097"/>
          </a:xfrm>
        </p:spPr>
        <p:txBody>
          <a:bodyPr>
            <a:normAutofit/>
          </a:bodyPr>
          <a:lstStyle/>
          <a:p>
            <a:r>
              <a:rPr lang="hr-HR" sz="3600" b="1" dirty="0"/>
              <a:t>Poveznica na web stranicu</a:t>
            </a:r>
          </a:p>
        </p:txBody>
      </p:sp>
    </p:spTree>
    <p:extLst>
      <p:ext uri="{BB962C8B-B14F-4D97-AF65-F5344CB8AC3E}">
        <p14:creationId xmlns:p14="http://schemas.microsoft.com/office/powerpoint/2010/main" val="336447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54A81D-3302-48D9-AC0F-143FFF02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315200" cy="1154097"/>
          </a:xfrm>
        </p:spPr>
        <p:txBody>
          <a:bodyPr>
            <a:normAutofit/>
          </a:bodyPr>
          <a:lstStyle/>
          <a:p>
            <a:r>
              <a:rPr lang="hr-HR" sz="3600" b="1" dirty="0"/>
              <a:t>Kako koristiti aplikaciju?</a:t>
            </a:r>
          </a:p>
        </p:txBody>
      </p:sp>
      <p:pic>
        <p:nvPicPr>
          <p:cNvPr id="3" name="phyphox za cuc">
            <a:hlinkClick r:id="" action="ppaction://media"/>
            <a:extLst>
              <a:ext uri="{FF2B5EF4-FFF2-40B4-BE49-F238E27FC236}">
                <a16:creationId xmlns:a16="http://schemas.microsoft.com/office/drawing/2014/main" id="{FFCDD176-A25C-4923-AE06-6611FF7E0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3" y="1484786"/>
            <a:ext cx="2949352" cy="52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99B8DC20-5976-463E-8115-D623D706D41D}"/>
              </a:ext>
            </a:extLst>
          </p:cNvPr>
          <p:cNvSpPr txBox="1">
            <a:spLocks/>
          </p:cNvSpPr>
          <p:nvPr/>
        </p:nvSpPr>
        <p:spPr>
          <a:xfrm>
            <a:off x="755576" y="62068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b="1" dirty="0">
                <a:solidFill>
                  <a:schemeClr val="tx2"/>
                </a:solidFill>
              </a:rPr>
              <a:t>Rad s podacima u Excelu</a:t>
            </a:r>
          </a:p>
          <a:p>
            <a:endParaRPr lang="hr-HR" dirty="0"/>
          </a:p>
        </p:txBody>
      </p:sp>
      <p:pic>
        <p:nvPicPr>
          <p:cNvPr id="5" name="excelp">
            <a:hlinkClick r:id="" action="ppaction://media"/>
            <a:extLst>
              <a:ext uri="{FF2B5EF4-FFF2-40B4-BE49-F238E27FC236}">
                <a16:creationId xmlns:a16="http://schemas.microsoft.com/office/drawing/2014/main" id="{4D268F83-2289-47D4-8172-75A4CC709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7" y="1700808"/>
            <a:ext cx="662148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856984" cy="720080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Određivanje položaja akcelerometra u mobitelu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744924"/>
            <a:ext cx="4248472" cy="33123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hr-HR" sz="2000" dirty="0"/>
              <a:t>PRIBOR</a:t>
            </a:r>
          </a:p>
          <a:p>
            <a:r>
              <a:rPr lang="hr-HR" sz="2000" dirty="0"/>
              <a:t>Gramofon</a:t>
            </a:r>
          </a:p>
          <a:p>
            <a:r>
              <a:rPr lang="hr-HR" sz="2000" dirty="0">
                <a:cs typeface="Calibri" panose="020F0502020204030204" pitchFamily="34" charset="0"/>
              </a:rPr>
              <a:t>Mobitel</a:t>
            </a:r>
          </a:p>
          <a:p>
            <a:r>
              <a:rPr lang="hr-HR" sz="2000" dirty="0">
                <a:cs typeface="Calibri" panose="020F0502020204030204" pitchFamily="34" charset="0"/>
              </a:rPr>
              <a:t>Koordinatna</a:t>
            </a:r>
            <a:r>
              <a:rPr lang="hr-HR" sz="2000" dirty="0"/>
              <a:t> mreža </a:t>
            </a:r>
          </a:p>
          <a:p>
            <a:r>
              <a:rPr lang="hr-HR" sz="2000" dirty="0"/>
              <a:t>Model mobitela od papira</a:t>
            </a:r>
          </a:p>
          <a:p>
            <a:r>
              <a:rPr lang="hr-HR" sz="2000" dirty="0"/>
              <a:t>Šestar</a:t>
            </a:r>
          </a:p>
          <a:p>
            <a:pPr marL="45720" indent="0">
              <a:buNone/>
            </a:pPr>
            <a:endParaRPr lang="hr-HR" sz="2000" dirty="0"/>
          </a:p>
          <a:p>
            <a:pPr marL="45720" indent="0">
              <a:buNone/>
            </a:pPr>
            <a:r>
              <a:rPr lang="hr-HR" sz="2000" dirty="0"/>
              <a:t>APLIKACIJA</a:t>
            </a:r>
          </a:p>
          <a:p>
            <a:r>
              <a:rPr lang="hr-HR" sz="2000" dirty="0" err="1">
                <a:ea typeface="Times New Roman"/>
              </a:rPr>
              <a:t>Centripetal</a:t>
            </a:r>
            <a:r>
              <a:rPr lang="hr-HR" sz="2000" dirty="0">
                <a:ea typeface="Times New Roman"/>
              </a:rPr>
              <a:t> </a:t>
            </a:r>
            <a:r>
              <a:rPr lang="hr-HR" sz="2000" dirty="0" err="1">
                <a:ea typeface="Times New Roman"/>
              </a:rPr>
              <a:t>acceleration</a:t>
            </a:r>
            <a:r>
              <a:rPr lang="hr-HR" sz="2000" dirty="0">
                <a:ea typeface="Times New Roman"/>
              </a:rPr>
              <a:t> –</a:t>
            </a:r>
            <a:r>
              <a:rPr lang="hr-HR" sz="2000" dirty="0" err="1">
                <a:ea typeface="Times New Roman"/>
              </a:rPr>
              <a:t>Phyphox</a:t>
            </a:r>
            <a:endParaRPr lang="hr-HR" sz="2000" dirty="0">
              <a:ea typeface="Times New Roman"/>
            </a:endParaRPr>
          </a:p>
          <a:p>
            <a:endParaRPr lang="hr-HR" sz="18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28900"/>
            <a:ext cx="4704523" cy="3528392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C2FC95EC-1FA0-4003-9A3C-9C82738C8884}"/>
              </a:ext>
            </a:extLst>
          </p:cNvPr>
          <p:cNvSpPr txBox="1">
            <a:spLocks/>
          </p:cNvSpPr>
          <p:nvPr/>
        </p:nvSpPr>
        <p:spPr>
          <a:xfrm>
            <a:off x="107504" y="512676"/>
            <a:ext cx="91450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b="1" dirty="0">
                <a:solidFill>
                  <a:schemeClr val="tx2"/>
                </a:solidFill>
              </a:rPr>
              <a:t>Prijedlozi eksperimenata</a:t>
            </a:r>
          </a:p>
        </p:txBody>
      </p:sp>
    </p:spTree>
    <p:extLst>
      <p:ext uri="{BB962C8B-B14F-4D97-AF65-F5344CB8AC3E}">
        <p14:creationId xmlns:p14="http://schemas.microsoft.com/office/powerpoint/2010/main" val="1062850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yPhox_theme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klasičn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k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yPhox_theme" id="{95083200-6FAA-41BF-81FC-5B4C8C98EA65}" vid="{4110696C-D48D-40AA-BA5C-ACB53285B79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910703-D7C4-4FDF-8BE3-3FCDEBECB7CC}"/>
</file>

<file path=customXml/itemProps2.xml><?xml version="1.0" encoding="utf-8"?>
<ds:datastoreItem xmlns:ds="http://schemas.openxmlformats.org/officeDocument/2006/customXml" ds:itemID="{02B36C8B-4457-4546-8A64-B7E2095D615B}"/>
</file>

<file path=customXml/itemProps3.xml><?xml version="1.0" encoding="utf-8"?>
<ds:datastoreItem xmlns:ds="http://schemas.openxmlformats.org/officeDocument/2006/customXml" ds:itemID="{8A8AEA25-033F-4E79-887C-64E3C47765D2}"/>
</file>

<file path=docProps/app.xml><?xml version="1.0" encoding="utf-8"?>
<Properties xmlns="http://schemas.openxmlformats.org/officeDocument/2006/extended-properties" xmlns:vt="http://schemas.openxmlformats.org/officeDocument/2006/docPropsVTypes">
  <Template>PhyPhox_theme</Template>
  <TotalTime>1044</TotalTime>
  <Words>560</Words>
  <Application>Microsoft Office PowerPoint</Application>
  <PresentationFormat>Prikaz na zaslonu (4:3)</PresentationFormat>
  <Paragraphs>240</Paragraphs>
  <Slides>21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9" baseType="lpstr">
      <vt:lpstr>SimSun</vt:lpstr>
      <vt:lpstr>Arial</vt:lpstr>
      <vt:lpstr>Book Antiqua</vt:lpstr>
      <vt:lpstr>Calibri</vt:lpstr>
      <vt:lpstr>Cambria Math</vt:lpstr>
      <vt:lpstr>Times New Roman</vt:lpstr>
      <vt:lpstr>Wingdings</vt:lpstr>
      <vt:lpstr>PhyPhox_theme</vt:lpstr>
      <vt:lpstr>PHYPHOX mobitel kao mjerni instrument</vt:lpstr>
      <vt:lpstr>Uvod</vt:lpstr>
      <vt:lpstr>Senzori</vt:lpstr>
      <vt:lpstr>Koordinatni sustav</vt:lpstr>
      <vt:lpstr>Ukratko o aplikaciji</vt:lpstr>
      <vt:lpstr>Poveznica na web stranicu</vt:lpstr>
      <vt:lpstr>Kako koristiti aplikaciju?</vt:lpstr>
      <vt:lpstr>PowerPoint prezentacija</vt:lpstr>
      <vt:lpstr>Određivanje položaja akcelerometra u mobitelu</vt:lpstr>
      <vt:lpstr>Prikaz podataka u aplikaciji i MS Excel - 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Cupic</dc:creator>
  <cp:lastModifiedBy>Damira Čupić</cp:lastModifiedBy>
  <cp:revision>82</cp:revision>
  <dcterms:created xsi:type="dcterms:W3CDTF">2017-05-26T19:01:25Z</dcterms:created>
  <dcterms:modified xsi:type="dcterms:W3CDTF">2017-10-14T22:12:23Z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