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5" r:id="rId9"/>
    <p:sldId id="264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880" y="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presProps" Target="presProps.xml"/><Relationship Id="rId8" Type="http://schemas.openxmlformats.org/officeDocument/2006/relationships/slide" Target="slides/slide7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17" Type="http://schemas.openxmlformats.org/officeDocument/2006/relationships/customXml" Target="../customXml/item1.xml"/><Relationship Id="rId16" Type="http://schemas.openxmlformats.org/officeDocument/2006/relationships/tableStyles" Target="tableStyles.xml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4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8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9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5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0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7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5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0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39628-FEE3-2444-97D0-6FFE9D7DFAAE}" type="datetimeFigureOut">
              <a:rPr lang="en-US" smtClean="0"/>
              <a:t>22.10.17.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36AF-8199-5043-80AD-92CB44AE6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9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o.org/" TargetMode="External"/><Relationship Id="rId4" Type="http://schemas.openxmlformats.org/officeDocument/2006/relationships/hyperlink" Target="http://edupoint.carnet.hr/casopis/38/clanci/3.html" TargetMode="External"/><Relationship Id="rId5" Type="http://schemas.openxmlformats.org/officeDocument/2006/relationships/hyperlink" Target="http://www.visual-arts-cork.com/index.htm" TargetMode="External"/><Relationship Id="rId6" Type="http://schemas.openxmlformats.org/officeDocument/2006/relationships/hyperlink" Target="https://www.thoughtco.com/art-art-history-4132955" TargetMode="External"/><Relationship Id="rId7" Type="http://schemas.openxmlformats.org/officeDocument/2006/relationships/hyperlink" Target="http://todayinsocialsciences.blogspot.hr/2013/04/guidelines-for-your-art-projects-and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1764" y="-522941"/>
            <a:ext cx="4512235" cy="2584824"/>
          </a:xfrm>
        </p:spPr>
        <p:txBody>
          <a:bodyPr>
            <a:noAutofit/>
          </a:bodyPr>
          <a:lstStyle/>
          <a:p>
            <a:pPr algn="l"/>
            <a:r>
              <a:rPr lang="ta-IN" sz="3600" dirty="0" smtClean="0">
                <a:solidFill>
                  <a:srgbClr val="000090"/>
                </a:solidFill>
                <a:latin typeface="Calibri Light"/>
                <a:cs typeface="Calibri Light"/>
              </a:rPr>
              <a:t>Utjecaj IKT na komparativnu analizu</a:t>
            </a:r>
            <a:endParaRPr lang="hr-HR" sz="36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193" y="382422"/>
            <a:ext cx="2500478" cy="2426732"/>
          </a:xfrm>
        </p:spPr>
        <p:txBody>
          <a:bodyPr>
            <a:normAutofit/>
          </a:bodyPr>
          <a:lstStyle/>
          <a:p>
            <a:pPr algn="l"/>
            <a:r>
              <a:rPr lang="ta-IN" sz="2000" dirty="0" smtClean="0">
                <a:solidFill>
                  <a:srgbClr val="000090"/>
                </a:solidFill>
                <a:latin typeface="Calibri Light"/>
                <a:cs typeface="Calibri Light"/>
              </a:rPr>
              <a:t>Kristina Rismondo, </a:t>
            </a:r>
          </a:p>
          <a:p>
            <a:pPr algn="l"/>
            <a:r>
              <a:rPr lang="ta-IN" sz="2000" dirty="0" smtClean="0">
                <a:solidFill>
                  <a:srgbClr val="000090"/>
                </a:solidFill>
                <a:latin typeface="Calibri Light"/>
                <a:cs typeface="Calibri Light"/>
              </a:rPr>
              <a:t>XV. Gimnazija, Zagreb</a:t>
            </a:r>
            <a:endParaRPr lang="en-US" sz="20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1764" y="1826124"/>
            <a:ext cx="4259922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International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Baccalaureate 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je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globalna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organizacija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koju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pohađa preko pola milijuna učenika u cijelom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svijetu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. Godine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2016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. 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je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13981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učenika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polagalo ispit iz predmeta Visual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Arts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u svijetu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.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U Republici Hrvatskoj broj ispitanih učenika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znatno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je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manji te rijetko prelazi broj 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30</a:t>
            </a:r>
            <a:r>
              <a:rPr lang="ta-IN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.</a:t>
            </a: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American Typewriter"/>
                <a:cs typeface="American Typewriter"/>
              </a:rPr>
              <a:t> 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merican Typewriter"/>
              <a:cs typeface="American Typewriter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48941" y="1643529"/>
            <a:ext cx="5438587" cy="5374879"/>
          </a:xfrm>
          <a:prstGeom prst="ellipse">
            <a:avLst/>
          </a:prstGeom>
          <a:noFill/>
          <a:ln>
            <a:solidFill>
              <a:srgbClr val="800000">
                <a:alpha val="1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94237" y="2835442"/>
            <a:ext cx="3212351" cy="32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98" y="3860539"/>
            <a:ext cx="3886200" cy="1752600"/>
          </a:xfrm>
        </p:spPr>
        <p:txBody>
          <a:bodyPr>
            <a:noAutofit/>
          </a:bodyPr>
          <a:lstStyle/>
          <a:p>
            <a:pPr algn="l"/>
            <a:r>
              <a:rPr lang="hr-HR" sz="1800" dirty="0">
                <a:solidFill>
                  <a:srgbClr val="800000"/>
                </a:solidFill>
                <a:latin typeface="American Typewriter"/>
                <a:cs typeface="American Typewriter"/>
              </a:rPr>
              <a:t>Reproducirani su slikovni materijali iz komparativnih analiza Tonke Nevistić i Kaje Dujmić kojima se osobno zahvaljujem na dozvoli reproduciranja njihovog materijala.</a:t>
            </a:r>
          </a:p>
          <a:p>
            <a:pPr algn="l"/>
            <a:endParaRPr lang="en-US" sz="1800" dirty="0">
              <a:solidFill>
                <a:srgbClr val="800000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16000" y="366180"/>
            <a:ext cx="3886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3200" dirty="0" smtClean="0">
                <a:solidFill>
                  <a:srgbClr val="000090"/>
                </a:solidFill>
                <a:latin typeface="Calibri Light"/>
                <a:cs typeface="Calibri Light"/>
              </a:rPr>
              <a:t>Izvori</a:t>
            </a:r>
            <a:endParaRPr lang="en-US" sz="32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2235" y="363389"/>
            <a:ext cx="4631765" cy="689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400" dirty="0" smtClean="0">
                <a:latin typeface="Calibri Light"/>
                <a:cs typeface="Calibri Light"/>
              </a:rPr>
              <a:t>1.</a:t>
            </a:r>
            <a:r>
              <a:rPr lang="hr-HR" sz="1400" dirty="0" smtClean="0">
                <a:latin typeface="Calibri Light"/>
                <a:cs typeface="Calibri Light"/>
              </a:rPr>
              <a:t>Visual </a:t>
            </a:r>
            <a:r>
              <a:rPr lang="hr-HR" sz="1400" dirty="0">
                <a:latin typeface="Calibri Light"/>
                <a:cs typeface="Calibri Light"/>
              </a:rPr>
              <a:t>Arts Guide: [citirano 1.6.2017.], objavljeno na:</a:t>
            </a:r>
          </a:p>
          <a:p>
            <a:r>
              <a:rPr lang="hr-HR" sz="1400" dirty="0">
                <a:latin typeface="Calibri Light"/>
                <a:cs typeface="Calibri Light"/>
              </a:rPr>
              <a:t>http://occ.ibo.org/ibis/occ/Utils/getFile2.cfm?source=/ibis/occ/home/subjectHome.cfm&amp;filename=dSpace%2Fen%2Fd_6_visar_gui_1702_1_e%2Epdf</a:t>
            </a:r>
          </a:p>
          <a:p>
            <a:r>
              <a:rPr lang="hr-HR" sz="1400" dirty="0">
                <a:latin typeface="Calibri Light"/>
                <a:cs typeface="Calibri Light"/>
              </a:rPr>
              <a:t>2. Stranica IBO[citirano 30.5.2017.], objavljeno na: </a:t>
            </a:r>
            <a:r>
              <a:rPr lang="hr-HR" sz="1400" u="sng" dirty="0">
                <a:latin typeface="Calibri Light"/>
                <a:cs typeface="Calibri Light"/>
                <a:hlinkClick r:id="rId3"/>
              </a:rPr>
              <a:t>http://www.ibo.org/</a:t>
            </a:r>
            <a:endParaRPr lang="hr-HR" sz="1400" dirty="0">
              <a:latin typeface="Calibri Light"/>
              <a:cs typeface="Calibri Light"/>
            </a:endParaRPr>
          </a:p>
          <a:p>
            <a:r>
              <a:rPr lang="hr-HR" sz="1400" dirty="0">
                <a:latin typeface="Calibri Light"/>
                <a:cs typeface="Calibri Light"/>
              </a:rPr>
              <a:t>3. The IB Diploma Programme Statistical Bullentin; May 2016 Examination Session [citirano 5.8.2017.], objavljeno na: http://www.ibo.org/contentassets/bc850970f4e54b87828f83c7976a4db6/dp-statistical-bulletin-may-2016-en.pdf</a:t>
            </a:r>
          </a:p>
          <a:p>
            <a:r>
              <a:rPr lang="hr-HR" sz="1400" dirty="0">
                <a:latin typeface="Calibri Light"/>
                <a:cs typeface="Calibri Light"/>
              </a:rPr>
              <a:t>4. Metodika i komunikacija e-obrazovanja – Konstruktivizam [citirano 10.8.2017.], objavljeno na: https://www.carnet.hr/referalni/obrazovni/mkod/pedagogijkonstr.html</a:t>
            </a:r>
          </a:p>
          <a:p>
            <a:r>
              <a:rPr lang="hr-HR" sz="1400" dirty="0">
                <a:latin typeface="Calibri Light"/>
                <a:cs typeface="Calibri Light"/>
              </a:rPr>
              <a:t>5. Ally, M: </a:t>
            </a:r>
            <a:r>
              <a:rPr lang="hr-HR" sz="1400" u="sng" dirty="0">
                <a:latin typeface="Calibri Light"/>
                <a:cs typeface="Calibri Light"/>
              </a:rPr>
              <a:t>Osnove obrazovne teorije online učenja</a:t>
            </a:r>
            <a:r>
              <a:rPr lang="hr-HR" sz="1400" dirty="0">
                <a:latin typeface="Calibri Light"/>
                <a:cs typeface="Calibri Light"/>
              </a:rPr>
              <a:t>,  2005 [citirano 5.6.2017.],objavljeno na:</a:t>
            </a:r>
          </a:p>
          <a:p>
            <a:r>
              <a:rPr lang="hr-HR" sz="1400" dirty="0">
                <a:latin typeface="Calibri Light"/>
                <a:cs typeface="Calibri Light"/>
                <a:hlinkClick r:id="rId4"/>
              </a:rPr>
              <a:t>http://edupoint.carnet.hr/casopis/38/clanci/3.</a:t>
            </a:r>
            <a:r>
              <a:rPr lang="hr-HR" sz="1400" dirty="0" smtClean="0">
                <a:latin typeface="Calibri Light"/>
                <a:cs typeface="Calibri Light"/>
                <a:hlinkClick r:id="rId4"/>
              </a:rPr>
              <a:t>html</a:t>
            </a:r>
            <a:endParaRPr lang="ta-IN" sz="1400" dirty="0" smtClean="0">
              <a:latin typeface="Calibri Light"/>
              <a:cs typeface="Calibri Light"/>
            </a:endParaRPr>
          </a:p>
          <a:p>
            <a:r>
              <a:rPr lang="hr-HR" sz="1400" dirty="0">
                <a:latin typeface="Calibri Light"/>
                <a:cs typeface="Calibri Light"/>
              </a:rPr>
              <a:t>6. Visual Arts Teacher support material [citirano 1.6.2017.], objavljeno na:: https://ibpublishing.ibo.org/server2/rest/app/tsm.xql?doc=d_6_visar_tsm_1702_1_e&amp;part=3&amp;chapter=6</a:t>
            </a:r>
          </a:p>
          <a:p>
            <a:r>
              <a:rPr lang="hr-HR" sz="1400" dirty="0">
                <a:latin typeface="Calibri Light"/>
                <a:cs typeface="Calibri Light"/>
              </a:rPr>
              <a:t>7. Artcyclopedia [citirano 1.6.2017.], objavljeno na: </a:t>
            </a:r>
            <a:r>
              <a:rPr lang="hr-HR" sz="1400" u="sng" dirty="0">
                <a:latin typeface="Calibri Light"/>
                <a:cs typeface="Calibri Light"/>
                <a:hlinkClick r:id="rId5"/>
              </a:rPr>
              <a:t>http://www.visual-arts-cork.com/index.htm</a:t>
            </a:r>
            <a:endParaRPr lang="hr-HR" sz="1400" dirty="0">
              <a:latin typeface="Calibri Light"/>
              <a:cs typeface="Calibri Light"/>
            </a:endParaRPr>
          </a:p>
          <a:p>
            <a:r>
              <a:rPr lang="hr-HR" sz="1400" dirty="0">
                <a:latin typeface="Calibri Light"/>
                <a:cs typeface="Calibri Light"/>
              </a:rPr>
              <a:t>8. Art History guide [citirano 1.6.2017.], objavljeno na: </a:t>
            </a:r>
            <a:r>
              <a:rPr lang="hr-HR" sz="1400" u="sng" dirty="0">
                <a:latin typeface="Calibri Light"/>
                <a:cs typeface="Calibri Light"/>
                <a:hlinkClick r:id="rId6"/>
              </a:rPr>
              <a:t>https://www.thoughtco.com/art-art-history-4132955</a:t>
            </a:r>
            <a:endParaRPr lang="hr-HR" sz="1400" dirty="0">
              <a:latin typeface="Calibri Light"/>
              <a:cs typeface="Calibri Light"/>
            </a:endParaRPr>
          </a:p>
          <a:p>
            <a:r>
              <a:rPr lang="hr-HR" sz="1400" dirty="0">
                <a:latin typeface="Calibri Light"/>
                <a:cs typeface="Calibri Light"/>
              </a:rPr>
              <a:t>9. Smart History [citirano 3.6.2017.], objavljeno na:: </a:t>
            </a:r>
            <a:r>
              <a:rPr lang="hr-HR" sz="1400" u="sng" dirty="0">
                <a:latin typeface="Calibri Light"/>
                <a:cs typeface="Calibri Light"/>
                <a:hlinkClick r:id="rId6"/>
              </a:rPr>
              <a:t>https://www.thoughtco.com/art-art-history-4132955</a:t>
            </a:r>
            <a:endParaRPr lang="hr-HR" sz="1400" dirty="0">
              <a:latin typeface="Calibri Light"/>
              <a:cs typeface="Calibri Light"/>
            </a:endParaRPr>
          </a:p>
          <a:p>
            <a:r>
              <a:rPr lang="hr-HR" sz="1400" dirty="0">
                <a:latin typeface="Calibri Light"/>
                <a:cs typeface="Calibri Light"/>
              </a:rPr>
              <a:t>10. Today in social sciences [citirano 2.6.2017.], objavljeno na: </a:t>
            </a:r>
            <a:r>
              <a:rPr lang="hr-HR" sz="1400" u="sng" dirty="0">
                <a:latin typeface="Calibri Light"/>
                <a:cs typeface="Calibri Light"/>
                <a:hlinkClick r:id="rId7"/>
              </a:rPr>
              <a:t>http://todayinsocialsciences.blogspot.hr/2013/04/guidelines-for-your-art-projects-and.html</a:t>
            </a:r>
            <a:endParaRPr lang="hr-HR" sz="1400" dirty="0">
              <a:latin typeface="Calibri Light"/>
              <a:cs typeface="Calibri Light"/>
            </a:endParaRPr>
          </a:p>
          <a:p>
            <a:endParaRPr lang="hr-HR" dirty="0">
              <a:latin typeface="Calibri Light"/>
              <a:cs typeface="Calibri Light"/>
            </a:endParaRPr>
          </a:p>
          <a:p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-1737842" y="2230978"/>
            <a:ext cx="5238744" cy="5403963"/>
          </a:xfrm>
          <a:prstGeom prst="ellipse">
            <a:avLst/>
          </a:prstGeom>
          <a:noFill/>
          <a:ln>
            <a:solidFill>
              <a:srgbClr val="800000">
                <a:alpha val="22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4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r>
              <a:rPr lang="ta-IN" sz="2000" dirty="0" smtClean="0">
                <a:solidFill>
                  <a:srgbClr val="984807"/>
                </a:solidFill>
              </a:rPr>
              <a:t>Što je zadatak?</a:t>
            </a:r>
            <a:endParaRPr lang="en-US" sz="2000" dirty="0">
              <a:solidFill>
                <a:srgbClr val="98480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6862" y="1473381"/>
            <a:ext cx="459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 smtClean="0"/>
              <a:t>Potrebno je analizirati i usporediti djela različitih autora nastala u različitim razdobljima ili različitim  kulturnim okruženjima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1487" y="353712"/>
            <a:ext cx="274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000" dirty="0" smtClean="0">
                <a:solidFill>
                  <a:srgbClr val="800000"/>
                </a:solidFill>
              </a:rPr>
              <a:t>Tko treba realizirati zadatak? 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6862" y="165464"/>
            <a:ext cx="469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 smtClean="0"/>
              <a:t>Učenici 3. i 4. razreda gimnazije koji su uključeni u program Međunarodnih matura.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1486" y="3329867"/>
            <a:ext cx="3043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2000" dirty="0" smtClean="0">
                <a:solidFill>
                  <a:srgbClr val="984807"/>
                </a:solidFill>
              </a:rPr>
              <a:t>Kako se zadatak vrednuje?</a:t>
            </a:r>
            <a:endParaRPr lang="en-US" sz="2000" dirty="0">
              <a:solidFill>
                <a:srgbClr val="98480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6862" y="3108419"/>
            <a:ext cx="45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 smtClean="0"/>
              <a:t>Učenike ocjenjuju vanjski ispitivači vrednujući materijal koji se oblikuje i šalje digitalno.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1487" y="4847257"/>
            <a:ext cx="2905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2000" dirty="0" smtClean="0">
                <a:solidFill>
                  <a:srgbClr val="984807"/>
                </a:solidFill>
              </a:rPr>
              <a:t>Kako se konstruktivistička teorija uklapa u zadatak?</a:t>
            </a:r>
            <a:endParaRPr lang="en-US" sz="2000" dirty="0">
              <a:solidFill>
                <a:srgbClr val="98480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6862" y="4847257"/>
            <a:ext cx="4697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000" dirty="0" smtClean="0">
                <a:cs typeface="Calibri"/>
              </a:rPr>
              <a:t>Učenici stječu znanje </a:t>
            </a:r>
            <a:r>
              <a:rPr lang="hr-HR" sz="2000" dirty="0" smtClean="0">
                <a:cs typeface="Calibri"/>
              </a:rPr>
              <a:t>na </a:t>
            </a:r>
            <a:r>
              <a:rPr lang="hr-HR" sz="2000" dirty="0">
                <a:cs typeface="Calibri"/>
              </a:rPr>
              <a:t>temelju vlastitog iskustva</a:t>
            </a:r>
            <a:r>
              <a:rPr lang="hr-HR" sz="2000" dirty="0" smtClean="0">
                <a:effectLst/>
                <a:cs typeface="Calibri"/>
              </a:rPr>
              <a:t> </a:t>
            </a:r>
            <a:r>
              <a:rPr lang="ta-IN" sz="2000" dirty="0" smtClean="0">
                <a:effectLst/>
                <a:cs typeface="Calibri"/>
              </a:rPr>
              <a:t>istražujući, obrađujući i kontekstualizirjući informacije.</a:t>
            </a:r>
            <a:endParaRPr lang="en-US" sz="2000" dirty="0">
              <a:cs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6353202" y="-1290458"/>
            <a:ext cx="8310496" cy="7928335"/>
          </a:xfrm>
          <a:prstGeom prst="ellipse">
            <a:avLst/>
          </a:prstGeom>
          <a:noFill/>
          <a:ln>
            <a:solidFill>
              <a:schemeClr val="accent2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9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224204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r>
              <a:rPr lang="ta-IN" sz="2800" dirty="0" smtClean="0"/>
              <a:t>Uloga IKT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04057" y="1377937"/>
            <a:ext cx="4906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Calibri"/>
                <a:cs typeface="Calibri"/>
              </a:rPr>
              <a:t>postavljanj</a:t>
            </a:r>
            <a:r>
              <a:rPr lang="ta-IN" sz="2400" dirty="0" smtClean="0">
                <a:latin typeface="Calibri"/>
                <a:cs typeface="Calibri"/>
              </a:rPr>
              <a:t>e</a:t>
            </a:r>
            <a:r>
              <a:rPr lang="hr-HR" sz="2400" dirty="0" smtClean="0">
                <a:latin typeface="Calibri"/>
                <a:cs typeface="Calibri"/>
              </a:rPr>
              <a:t> </a:t>
            </a:r>
            <a:r>
              <a:rPr lang="hr-HR" sz="2400" dirty="0">
                <a:latin typeface="Calibri"/>
                <a:cs typeface="Calibri"/>
              </a:rPr>
              <a:t>problema, </a:t>
            </a:r>
            <a:r>
              <a:rPr lang="hr-HR" sz="2400" dirty="0"/>
              <a:t>(primjena organizacijskih dijagrama) </a:t>
            </a:r>
            <a:endParaRPr lang="ta-IN" sz="2400" dirty="0" smtClean="0"/>
          </a:p>
          <a:p>
            <a:r>
              <a:rPr lang="hr-HR" sz="2400" dirty="0" smtClean="0"/>
              <a:t>istraživanje </a:t>
            </a:r>
            <a:r>
              <a:rPr lang="hr-HR" sz="2400" dirty="0"/>
              <a:t>(sekundarni izvori na internetu) i </a:t>
            </a:r>
            <a:endParaRPr lang="ta-IN" sz="2400" dirty="0" smtClean="0"/>
          </a:p>
          <a:p>
            <a:r>
              <a:rPr lang="hr-HR" sz="2400" dirty="0" smtClean="0"/>
              <a:t>oblikovanje </a:t>
            </a:r>
            <a:r>
              <a:rPr lang="hr-HR" sz="2400" dirty="0"/>
              <a:t>(prezentacija rada u </a:t>
            </a:r>
            <a:r>
              <a:rPr lang="hr-HR" sz="2400" dirty="0" smtClean="0"/>
              <a:t>prijelomu</a:t>
            </a:r>
            <a:r>
              <a:rPr lang="hr-HR" sz="2400" dirty="0"/>
              <a:t>)</a:t>
            </a:r>
            <a:r>
              <a:rPr lang="hr-HR" sz="2400" dirty="0" smtClean="0">
                <a:effectLst/>
              </a:rPr>
              <a:t>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1486" y="5001145"/>
            <a:ext cx="30435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2800" dirty="0" smtClean="0">
                <a:solidFill>
                  <a:srgbClr val="7F7F7F"/>
                </a:solidFill>
              </a:rPr>
              <a:t>Uloga nastavnika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4057" y="4908812"/>
            <a:ext cx="469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400" dirty="0" smtClean="0">
                <a:latin typeface="Calibri"/>
                <a:cs typeface="Calibri"/>
              </a:rPr>
              <a:t>nastavnik je mentor, digitalni kurator (protok informacija, alati)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66410" y="2804611"/>
            <a:ext cx="1296898" cy="1348362"/>
          </a:xfrm>
          <a:prstGeom prst="ellipse">
            <a:avLst/>
          </a:prstGeom>
          <a:noFill/>
          <a:ln>
            <a:solidFill>
              <a:schemeClr val="accent2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38976" y="2942070"/>
            <a:ext cx="1296898" cy="1348362"/>
          </a:xfrm>
          <a:prstGeom prst="ellipse">
            <a:avLst/>
          </a:prstGeom>
          <a:noFill/>
          <a:ln>
            <a:solidFill>
              <a:schemeClr val="accent2">
                <a:alpha val="5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71218" y="3689120"/>
            <a:ext cx="1296898" cy="1348362"/>
          </a:xfrm>
          <a:prstGeom prst="ellipse">
            <a:avLst/>
          </a:prstGeom>
          <a:noFill/>
          <a:ln>
            <a:solidFill>
              <a:schemeClr val="accent2"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1486" y="-6938869"/>
            <a:ext cx="8131202" cy="7913394"/>
          </a:xfrm>
          <a:prstGeom prst="ellipse">
            <a:avLst/>
          </a:prstGeom>
          <a:noFill/>
          <a:ln>
            <a:solidFill>
              <a:schemeClr val="accent2"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4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-869790" y="-1473747"/>
            <a:ext cx="3379914" cy="33373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7944" y="290082"/>
            <a:ext cx="372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000" dirty="0" smtClean="0">
                <a:solidFill>
                  <a:srgbClr val="984807"/>
                </a:solidFill>
              </a:rPr>
              <a:t>Kriteriji vrednovanja</a:t>
            </a:r>
            <a:endParaRPr lang="en-US" sz="2000" dirty="0">
              <a:solidFill>
                <a:srgbClr val="98480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1965" y="2551723"/>
            <a:ext cx="3379914" cy="318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4736353" y="2149533"/>
            <a:ext cx="609405" cy="571760"/>
          </a:xfrm>
          <a:prstGeom prst="ellipse">
            <a:avLst/>
          </a:prstGeom>
          <a:noFill/>
          <a:ln>
            <a:solidFill>
              <a:schemeClr val="accent2"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36353" y="229571"/>
            <a:ext cx="41536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analiza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na formalnoj razini, </a:t>
            </a:r>
            <a:endParaRPr lang="ta-IN" dirty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interpretacija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, </a:t>
            </a:r>
            <a:endParaRPr lang="ta-IN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razumijevanje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kulturnog konteksta, uočavanje veza među djelima, </a:t>
            </a:r>
            <a:endParaRPr lang="ta-IN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ta-I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Usporedba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primjena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terminologije </a:t>
            </a:r>
            <a:endParaRPr lang="ta-IN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uočavanje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poveznica s vlastitim djelom (ako je učenik izabrao višu razinu).</a:t>
            </a:r>
          </a:p>
          <a:p>
            <a:endParaRPr lang="en-US" dirty="0"/>
          </a:p>
        </p:txBody>
      </p:sp>
      <p:pic>
        <p:nvPicPr>
          <p:cNvPr id="17" name="Picture 16" descr="Slika zaslona 2017-10-22 u 20.53.34.png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87"/>
          <a:stretch/>
        </p:blipFill>
        <p:spPr>
          <a:xfrm>
            <a:off x="79742" y="3887907"/>
            <a:ext cx="3401552" cy="1846091"/>
          </a:xfrm>
          <a:prstGeom prst="rect">
            <a:avLst/>
          </a:prstGeom>
        </p:spPr>
      </p:pic>
      <p:pic>
        <p:nvPicPr>
          <p:cNvPr id="18" name="Picture 17" descr="Slika zaslona 2017-10-22 u 20.53.34.png"/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2"/>
          <a:stretch/>
        </p:blipFill>
        <p:spPr>
          <a:xfrm rot="203345">
            <a:off x="5057312" y="3997987"/>
            <a:ext cx="3780117" cy="18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7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-1751320" y="906257"/>
            <a:ext cx="5374935" cy="541998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1634" y="2785862"/>
            <a:ext cx="372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4400" dirty="0" smtClean="0">
                <a:solidFill>
                  <a:srgbClr val="984807">
                    <a:alpha val="29000"/>
                  </a:srgbClr>
                </a:solidFill>
                <a:latin typeface="American Typewriter"/>
                <a:cs typeface="American Typewriter"/>
              </a:rPr>
              <a:t>Problem</a:t>
            </a:r>
            <a:endParaRPr lang="en-US" sz="4400" dirty="0">
              <a:solidFill>
                <a:srgbClr val="984807">
                  <a:alpha val="29000"/>
                </a:srgbClr>
              </a:solidFill>
              <a:latin typeface="American Typewriter"/>
              <a:cs typeface="American Typewrit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1965" y="2551723"/>
            <a:ext cx="3379914" cy="318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5815" y="3456461"/>
            <a:ext cx="3129808" cy="297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>
                <a:latin typeface="American Typewriter"/>
                <a:cs typeface="American Typewriter"/>
              </a:rPr>
              <a:t>Nastavnik je digitalni kurator koji usmjerava istraživanje i metode rada, savjetuje i kontrolira primarne i sekundarne izvore, te nadgleda istraživački rad učenika.</a:t>
            </a:r>
            <a:r>
              <a:rPr lang="hr-HR" dirty="0" smtClean="0">
                <a:effectLst/>
                <a:latin typeface="American Typewriter"/>
                <a:cs typeface="American Typewriter"/>
              </a:rPr>
              <a:t> 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9" name="Picture 8" descr="Matr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582">
            <a:off x="4398475" y="2738374"/>
            <a:ext cx="2527965" cy="2226445"/>
          </a:xfrm>
          <a:prstGeom prst="rect">
            <a:avLst/>
          </a:prstGeom>
        </p:spPr>
      </p:pic>
      <p:pic>
        <p:nvPicPr>
          <p:cNvPr id="4" name="Picture 3" descr="dijagram 2.jpg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870">
            <a:off x="4753238" y="38297"/>
            <a:ext cx="4074559" cy="306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McFee framewo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93" y="5151471"/>
            <a:ext cx="4928597" cy="315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5352130" y="3170583"/>
            <a:ext cx="609405" cy="571760"/>
          </a:xfrm>
          <a:prstGeom prst="ellipse">
            <a:avLst/>
          </a:prstGeom>
          <a:noFill/>
          <a:ln>
            <a:solidFill>
              <a:schemeClr val="accent2"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5816" y="319074"/>
            <a:ext cx="3406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slika iz analize maturantice Kaje Dujmić</a:t>
            </a:r>
            <a:endParaRPr lang="en-US" sz="1200" i="1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0760" y="3335589"/>
            <a:ext cx="2543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800000"/>
                </a:solidFill>
                <a:latin typeface="American Typewriter"/>
                <a:cs typeface="American Typewriter"/>
              </a:rPr>
              <a:t>postavljanj</a:t>
            </a:r>
            <a:r>
              <a:rPr lang="ta-IN" sz="1600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e</a:t>
            </a:r>
            <a:r>
              <a:rPr lang="hr-HR" sz="1600" dirty="0">
                <a:solidFill>
                  <a:srgbClr val="800000"/>
                </a:solidFill>
                <a:latin typeface="American Typewriter"/>
                <a:cs typeface="American Typewriter"/>
              </a:rPr>
              <a:t> problema, </a:t>
            </a:r>
            <a:r>
              <a:rPr lang="hr-HR" sz="1600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(primjena organizacijskih dijagrama) </a:t>
            </a:r>
            <a:endParaRPr lang="ta-IN" sz="1600" dirty="0" smtClean="0">
              <a:solidFill>
                <a:srgbClr val="800000"/>
              </a:solidFill>
              <a:latin typeface="American Typewriter"/>
              <a:cs typeface="American Typewriter"/>
            </a:endParaRPr>
          </a:p>
          <a:p>
            <a:r>
              <a:rPr lang="hr-HR" sz="1600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istraživanje (sekundarni izvori na internetu) </a:t>
            </a:r>
            <a:endParaRPr lang="en-US" sz="1600" dirty="0">
              <a:solidFill>
                <a:srgbClr val="8000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20" name="Picture 19" descr="Capture_kaja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5" y="596074"/>
            <a:ext cx="3032134" cy="22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76" y="1675423"/>
            <a:ext cx="3575051" cy="1752600"/>
          </a:xfrm>
        </p:spPr>
        <p:txBody>
          <a:bodyPr>
            <a:normAutofit/>
          </a:bodyPr>
          <a:lstStyle/>
          <a:p>
            <a:pPr algn="l"/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Maturantica Kaja Dujmić odabrala je djela:</a:t>
            </a:r>
          </a:p>
          <a:p>
            <a:pPr algn="l"/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Utagawa Hiroshige Iznenadni pljusak na mostu Atake; Vincent van Gogh: Zvjezdana noć i  David Hockney: Kanjon Nichols</a:t>
            </a:r>
            <a:endParaRPr lang="en-US" sz="16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7686" y="1383733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37686" y="45935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237686" y="3329867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37686" y="4847257"/>
            <a:ext cx="49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1965" y="2551723"/>
            <a:ext cx="3379914" cy="318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950886" y="229571"/>
            <a:ext cx="1296898" cy="1348362"/>
          </a:xfrm>
          <a:prstGeom prst="ellipse">
            <a:avLst/>
          </a:prstGeom>
          <a:noFill/>
          <a:ln>
            <a:solidFill>
              <a:schemeClr val="accent2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45744" y="382903"/>
            <a:ext cx="1296898" cy="1348362"/>
          </a:xfrm>
          <a:prstGeom prst="ellipse">
            <a:avLst/>
          </a:prstGeom>
          <a:noFill/>
          <a:ln>
            <a:solidFill>
              <a:schemeClr val="accent2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207871" y="1057084"/>
            <a:ext cx="1296898" cy="1348362"/>
          </a:xfrm>
          <a:prstGeom prst="ellipse">
            <a:avLst/>
          </a:prstGeom>
          <a:noFill/>
          <a:ln>
            <a:solidFill>
              <a:schemeClr val="accent2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36353" y="229571"/>
            <a:ext cx="41536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analiza </a:t>
            </a: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na formalnoj razini, </a:t>
            </a:r>
            <a:endParaRPr lang="ta-IN" sz="1200" dirty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interpretacija</a:t>
            </a: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, </a:t>
            </a:r>
            <a:endParaRPr lang="ta-IN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razumijevanje </a:t>
            </a: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kulturnog konteksta, uočavanje veza među djelima, </a:t>
            </a:r>
            <a:endParaRPr lang="ta-IN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primjena </a:t>
            </a: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terminologije </a:t>
            </a:r>
            <a:endParaRPr lang="ta-IN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uočavanje </a:t>
            </a:r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poveznica s vlastitim djelom (ako je učenik izabrao višu razinu).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5302" y="159352"/>
            <a:ext cx="3115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a-IN" dirty="0" smtClean="0">
                <a:solidFill>
                  <a:srgbClr val="984807"/>
                </a:solidFill>
              </a:rPr>
              <a:t>Što komparacija uključuje?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19" name="Picture 18" descr="ART cs.png"/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3" y="3062012"/>
            <a:ext cx="5169647" cy="3877235"/>
          </a:xfrm>
          <a:prstGeom prst="rect">
            <a:avLst/>
          </a:prstGeom>
        </p:spPr>
      </p:pic>
      <p:pic>
        <p:nvPicPr>
          <p:cNvPr id="20" name="Picture 19" descr="Capture_kaja2.PNG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3"/>
          <a:stretch/>
        </p:blipFill>
        <p:spPr>
          <a:xfrm>
            <a:off x="-169916" y="3078933"/>
            <a:ext cx="3666151" cy="30021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57059" y="1675423"/>
            <a:ext cx="4586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Maturantica Tonka Nevistić odabrala je djela:</a:t>
            </a:r>
          </a:p>
          <a:p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Lovro Artuković: Potpisivanje deklaracije o pripajanju Zapadne Hercegovine i Popova Polja R</a:t>
            </a:r>
            <a:r>
              <a:rPr lang="en-US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e</a:t>
            </a:r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publici Hrvatskoj; Ilja Repin: Zaporoški kozaci pišu pismo turskom sultanu i Posljednju večeru Leonarda da Vinci</a:t>
            </a:r>
            <a:endParaRPr lang="en-US" sz="16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9174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35867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237686" y="1383733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37686" y="45935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237686" y="3329867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37686" y="4339426"/>
            <a:ext cx="4906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Tonka Nevistić: Formalna analiza slike Lovre Artukovića</a:t>
            </a:r>
            <a:endParaRPr lang="en-US" sz="16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1965" y="2551723"/>
            <a:ext cx="3379914" cy="318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17944" y="507599"/>
            <a:ext cx="283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veličina rada 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–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 15 stranica (viša razina 18-20 stranica) </a:t>
            </a:r>
            <a:endParaRPr lang="en-US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944" y="1637375"/>
            <a:ext cx="2950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format prezentacije zbog mogućnosti slobodnog razmještanja slike i teksta po poljima </a:t>
            </a:r>
            <a:endParaRPr lang="en-US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944" y="3329868"/>
            <a:ext cx="283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 Light"/>
                <a:cs typeface="Calibri Light"/>
              </a:rPr>
              <a:t>P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rijelom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 - 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 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puno 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teksta 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+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 vizualn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i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 materijal.</a:t>
            </a:r>
            <a:endParaRPr lang="en-US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7944" y="4741605"/>
            <a:ext cx="2704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tekst se ne osmišljava linearno već problemski 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- 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prijelom </a:t>
            </a:r>
            <a:r>
              <a:rPr lang="ta-IN" dirty="0" smtClean="0">
                <a:solidFill>
                  <a:srgbClr val="800000"/>
                </a:solidFill>
                <a:latin typeface="Calibri Light"/>
                <a:cs typeface="Calibri Light"/>
              </a:rPr>
              <a:t>je </a:t>
            </a:r>
            <a:r>
              <a:rPr lang="hr-HR" dirty="0" smtClean="0">
                <a:solidFill>
                  <a:srgbClr val="800000"/>
                </a:solidFill>
                <a:latin typeface="Calibri Light"/>
                <a:cs typeface="Calibri Light"/>
              </a:rPr>
              <a:t>mreža koja evocira dizajn časopisa</a:t>
            </a:r>
            <a:endParaRPr lang="en-US" dirty="0" smtClean="0">
              <a:solidFill>
                <a:srgbClr val="800000"/>
              </a:solidFill>
              <a:latin typeface="Calibri Light"/>
              <a:cs typeface="Calibri Light"/>
            </a:endParaRPr>
          </a:p>
          <a:p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00585" y="2684179"/>
            <a:ext cx="0" cy="645689"/>
          </a:xfrm>
          <a:prstGeom prst="line">
            <a:avLst/>
          </a:prstGeom>
          <a:ln>
            <a:solidFill>
              <a:srgbClr val="8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377576" y="3976199"/>
            <a:ext cx="23009" cy="804738"/>
          </a:xfrm>
          <a:prstGeom prst="straightConnector1">
            <a:avLst/>
          </a:prstGeom>
          <a:ln>
            <a:solidFill>
              <a:srgbClr val="800000">
                <a:alpha val="7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Capture_Tonk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86" y="507600"/>
            <a:ext cx="4906314" cy="3927010"/>
          </a:xfrm>
          <a:prstGeom prst="rect">
            <a:avLst/>
          </a:prstGeom>
        </p:spPr>
      </p:pic>
      <p:pic>
        <p:nvPicPr>
          <p:cNvPr id="33" name="Picture 32" descr="Capture_Tonka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39" y="4741605"/>
            <a:ext cx="3492961" cy="20357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840942" y="5946383"/>
            <a:ext cx="1183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G</a:t>
            </a:r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rafički prikaz analize</a:t>
            </a:r>
            <a:endParaRPr lang="en-US" sz="16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8980" y="4085671"/>
            <a:ext cx="2694901" cy="2691709"/>
          </a:xfrm>
          <a:prstGeom prst="ellipse">
            <a:avLst/>
          </a:prstGeom>
          <a:noFill/>
          <a:ln>
            <a:solidFill>
              <a:schemeClr val="accent2">
                <a:alpha val="2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3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4280110" y="-2012433"/>
            <a:ext cx="3379914" cy="33373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6515" y="-343734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1486" y="5324311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24145" y="-59952"/>
            <a:ext cx="372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4400" dirty="0" smtClean="0">
                <a:solidFill>
                  <a:srgbClr val="984807">
                    <a:alpha val="26000"/>
                  </a:srgbClr>
                </a:solidFill>
                <a:latin typeface="Comic Sans MS"/>
                <a:cs typeface="Comic Sans MS"/>
              </a:rPr>
              <a:t>Zapažanja</a:t>
            </a:r>
            <a:endParaRPr lang="en-US" sz="4400" dirty="0">
              <a:solidFill>
                <a:srgbClr val="984807">
                  <a:alpha val="26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1965" y="2551723"/>
            <a:ext cx="3379914" cy="318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84039" y="907418"/>
            <a:ext cx="609405" cy="571760"/>
          </a:xfrm>
          <a:prstGeom prst="ellipse">
            <a:avLst/>
          </a:prstGeom>
          <a:noFill/>
          <a:ln>
            <a:solidFill>
              <a:schemeClr val="accent2"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039" y="90027"/>
            <a:ext cx="35018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analiza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na formalnoj razini, </a:t>
            </a:r>
            <a:endParaRPr lang="ta-IN" dirty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interpretacija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, </a:t>
            </a:r>
            <a:endParaRPr lang="ta-IN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razumijevanje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kulturnog konteksta, uočavanje veza među djelima, </a:t>
            </a:r>
            <a:endParaRPr lang="ta-IN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ta-I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Usporedba</a:t>
            </a: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primjena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terminologije </a:t>
            </a:r>
            <a:endParaRPr lang="ta-IN" dirty="0" smtClean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  <a:p>
            <a:pPr marL="342900" indent="-342900">
              <a:buFont typeface="+mj-lt"/>
              <a:buAutoNum type="arabicPeriod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uočavanje </a:t>
            </a:r>
            <a:r>
              <a:rPr lang="hr-HR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poveznica s vlastitim djelom (ako je učenik izabrao višu razinu).</a:t>
            </a:r>
          </a:p>
          <a:p>
            <a:endParaRPr lang="en-US" dirty="0"/>
          </a:p>
        </p:txBody>
      </p:sp>
      <p:pic>
        <p:nvPicPr>
          <p:cNvPr id="17" name="Picture 16" descr="Slika zaslona 2017-10-22 u 20.53.34.png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87"/>
          <a:stretch/>
        </p:blipFill>
        <p:spPr>
          <a:xfrm>
            <a:off x="84039" y="5011909"/>
            <a:ext cx="3401552" cy="1846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39" y="3451897"/>
            <a:ext cx="3283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dirty="0" smtClean="0">
                <a:solidFill>
                  <a:srgbClr val="000090"/>
                </a:solidFill>
                <a:latin typeface="Calibri Light"/>
                <a:cs typeface="Calibri Light"/>
              </a:rPr>
              <a:t>Kriteriji 3 i 4 iziskuju više istraživanja – potrebno je rekonstruirati vrijeme – povijesni/sociološki kontekst nastanka djela.</a:t>
            </a:r>
            <a:endParaRPr lang="en-US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5826" y="709489"/>
            <a:ext cx="4139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O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čekuje se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informirano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st i 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razumijevanj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e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kulturnog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značaja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odabranih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djela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unutar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specifičnog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konteksta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u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kojem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su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nastali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.</a:t>
            </a:r>
          </a:p>
          <a:p>
            <a:endParaRPr lang="en-US" dirty="0" smtClean="0">
              <a:solidFill>
                <a:srgbClr val="800000"/>
              </a:solidFill>
              <a:latin typeface="American Typewriter"/>
              <a:cs typeface="American Typewriter"/>
            </a:endParaRPr>
          </a:p>
          <a:p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Očekuje se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identifikacij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a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i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kritičke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analize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veza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,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sličnosti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i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razlika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između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odabranih</a:t>
            </a:r>
            <a:r>
              <a:rPr lang="en-US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American Typewriter"/>
                <a:cs typeface="American Typewriter"/>
              </a:rPr>
              <a:t>djela</a:t>
            </a:r>
            <a:r>
              <a:rPr lang="ta-IN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.</a:t>
            </a:r>
            <a:endParaRPr lang="en-US" dirty="0">
              <a:solidFill>
                <a:srgbClr val="8000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9" name="Picture 8" descr="Slika zaslona 2017-10-22 u 23.35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14" y="3436956"/>
            <a:ext cx="4369167" cy="329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824145" y="3084359"/>
            <a:ext cx="4319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U</a:t>
            </a:r>
            <a:r>
              <a:rPr lang="ta-IN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sporedbe detalja (boja, tehnika) u radu maturantice Kaje Dujmić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5504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lj_podloga.jpg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868" y="-26555"/>
            <a:ext cx="11431239" cy="73770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486" y="1863651"/>
            <a:ext cx="3886200" cy="1752600"/>
          </a:xfrm>
        </p:spPr>
        <p:txBody>
          <a:bodyPr>
            <a:normAutofit/>
          </a:bodyPr>
          <a:lstStyle/>
          <a:p>
            <a:pPr algn="l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237686" y="1383733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37686" y="45935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237686" y="3329867"/>
            <a:ext cx="490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-11965" y="2551723"/>
            <a:ext cx="3379914" cy="318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-10052" y="2729702"/>
            <a:ext cx="1205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P</a:t>
            </a:r>
            <a:r>
              <a:rPr lang="hr-HR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roblemski</a:t>
            </a:r>
            <a:r>
              <a:rPr lang="ta-IN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 osmišljen </a:t>
            </a:r>
            <a:r>
              <a:rPr lang="hr-HR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tekst </a:t>
            </a:r>
            <a:r>
              <a:rPr lang="ta-IN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oblikovan u </a:t>
            </a:r>
            <a:r>
              <a:rPr lang="hr-HR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prijelom</a:t>
            </a:r>
            <a:r>
              <a:rPr lang="ta-IN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u</a:t>
            </a:r>
            <a:r>
              <a:rPr lang="hr-HR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 </a:t>
            </a:r>
            <a:r>
              <a:rPr lang="ta-IN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- </a:t>
            </a:r>
            <a:r>
              <a:rPr lang="hr-HR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mrež</a:t>
            </a:r>
            <a:r>
              <a:rPr lang="ta-IN" sz="1600" dirty="0" smtClean="0">
                <a:solidFill>
                  <a:srgbClr val="800000"/>
                </a:solidFill>
                <a:latin typeface="Calibri Light"/>
                <a:cs typeface="Calibri Light"/>
              </a:rPr>
              <a:t>i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917944" y="948153"/>
            <a:ext cx="354998" cy="208050"/>
          </a:xfrm>
          <a:prstGeom prst="line">
            <a:avLst/>
          </a:prstGeom>
          <a:ln>
            <a:solidFill>
              <a:srgbClr val="80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1" idx="4"/>
            <a:endCxn id="8" idx="0"/>
          </p:cNvCxnSpPr>
          <p:nvPr/>
        </p:nvCxnSpPr>
        <p:spPr>
          <a:xfrm flipH="1">
            <a:off x="1522518" y="1403037"/>
            <a:ext cx="96387" cy="629542"/>
          </a:xfrm>
          <a:prstGeom prst="straightConnector1">
            <a:avLst/>
          </a:prstGeom>
          <a:ln>
            <a:solidFill>
              <a:srgbClr val="800000">
                <a:alpha val="7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apture_Tonka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" r="59028"/>
          <a:stretch/>
        </p:blipFill>
        <p:spPr>
          <a:xfrm>
            <a:off x="995590" y="2729702"/>
            <a:ext cx="2493253" cy="4097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6828" y="655765"/>
            <a:ext cx="7695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a-IN" sz="1600" dirty="0" smtClean="0">
                <a:solidFill>
                  <a:srgbClr val="000090"/>
                </a:solidFill>
                <a:latin typeface="Calibri Light"/>
                <a:cs typeface="Calibri Light"/>
              </a:rPr>
              <a:t>Rad na tekstu</a:t>
            </a:r>
            <a:endParaRPr lang="en-US" sz="1600" dirty="0">
              <a:solidFill>
                <a:srgbClr val="000090"/>
              </a:solidFill>
              <a:latin typeface="Calibri Light"/>
              <a:cs typeface="Calibri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6833" y="580801"/>
            <a:ext cx="1161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 smtClean="0">
                <a:solidFill>
                  <a:srgbClr val="800000"/>
                </a:solidFill>
                <a:latin typeface="Calibri Light"/>
                <a:cs typeface="Calibri Light"/>
              </a:rPr>
              <a:t>oblikovanje </a:t>
            </a:r>
            <a:r>
              <a:rPr lang="hr-HR" sz="1400" dirty="0">
                <a:solidFill>
                  <a:srgbClr val="800000"/>
                </a:solidFill>
                <a:latin typeface="Calibri Light"/>
                <a:cs typeface="Calibri Light"/>
              </a:rPr>
              <a:t>teksta u odvojenim paragrafima</a:t>
            </a:r>
            <a:r>
              <a:rPr lang="hr-HR" sz="1400" dirty="0" smtClean="0">
                <a:solidFill>
                  <a:srgbClr val="800000"/>
                </a:solidFill>
                <a:effectLst/>
                <a:latin typeface="Calibri Light"/>
                <a:cs typeface="Calibri Light"/>
              </a:rPr>
              <a:t> </a:t>
            </a:r>
            <a:endParaRPr lang="en-US" sz="1400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53" y="1156203"/>
            <a:ext cx="1527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 smtClean="0">
                <a:solidFill>
                  <a:srgbClr val="800000"/>
                </a:solidFill>
                <a:latin typeface="Calibri Light"/>
                <a:cs typeface="Calibri Light"/>
              </a:rPr>
              <a:t>rekonstrukcija crtežom</a:t>
            </a:r>
            <a:endParaRPr lang="en-US" sz="1400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913" y="2032579"/>
            <a:ext cx="957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 smtClean="0">
                <a:solidFill>
                  <a:srgbClr val="800000"/>
                </a:solidFill>
                <a:latin typeface="Calibri Light"/>
                <a:cs typeface="Calibri Light"/>
              </a:rPr>
              <a:t>korištenje vizualnih dijagrama</a:t>
            </a:r>
            <a:endParaRPr lang="en-US" sz="1400" dirty="0">
              <a:solidFill>
                <a:srgbClr val="800000"/>
              </a:solidFill>
              <a:latin typeface="Calibri Light"/>
              <a:cs typeface="Calibri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17944" y="1839602"/>
            <a:ext cx="1105648" cy="1100324"/>
          </a:xfrm>
          <a:prstGeom prst="ellipse">
            <a:avLst/>
          </a:prstGeom>
          <a:noFill/>
          <a:ln>
            <a:solidFill>
              <a:schemeClr val="tx2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726" y="843704"/>
            <a:ext cx="1135567" cy="1080057"/>
          </a:xfrm>
          <a:prstGeom prst="ellipse">
            <a:avLst/>
          </a:prstGeom>
          <a:noFill/>
          <a:ln>
            <a:solidFill>
              <a:schemeClr val="tx2">
                <a:lumMod val="7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42517" y="457509"/>
            <a:ext cx="1214660" cy="1232702"/>
          </a:xfrm>
          <a:prstGeom prst="ellipse">
            <a:avLst/>
          </a:prstGeom>
          <a:noFill/>
          <a:ln>
            <a:solidFill>
              <a:schemeClr val="tx2">
                <a:lumMod val="75000"/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68159" y="971435"/>
            <a:ext cx="351160" cy="102425"/>
          </a:xfrm>
          <a:prstGeom prst="straightConnector1">
            <a:avLst/>
          </a:prstGeom>
          <a:ln>
            <a:solidFill>
              <a:srgbClr val="800000">
                <a:alpha val="7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Slika zaslona 2017-10-23 u 00.10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81" y="0"/>
            <a:ext cx="3013475" cy="2262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 descr="Slika zaslona 2017-10-23 u 00.11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63" y="2331534"/>
            <a:ext cx="2951467" cy="224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 descr="Slika zaslona 2017-10-23 u 00.11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44" y="4648944"/>
            <a:ext cx="2958271" cy="222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Oval 60"/>
          <p:cNvSpPr/>
          <p:nvPr/>
        </p:nvSpPr>
        <p:spPr>
          <a:xfrm>
            <a:off x="1195293" y="479706"/>
            <a:ext cx="847224" cy="923331"/>
          </a:xfrm>
          <a:prstGeom prst="ellipse">
            <a:avLst/>
          </a:prstGeom>
          <a:noFill/>
          <a:ln>
            <a:solidFill>
              <a:schemeClr val="tx2">
                <a:lumMod val="7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25858" y="843704"/>
            <a:ext cx="1878014" cy="1867709"/>
          </a:xfrm>
          <a:prstGeom prst="ellipse">
            <a:avLst/>
          </a:prstGeom>
          <a:noFill/>
          <a:ln>
            <a:solidFill>
              <a:srgbClr val="800000">
                <a:alpha val="22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533930" y="479706"/>
            <a:ext cx="1610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600" dirty="0" smtClean="0">
                <a:latin typeface="Calibri Light"/>
                <a:cs typeface="Calibri Light"/>
              </a:rPr>
              <a:t>Rad maturantice Kaje Dujmić; završne stranice (16,17,18) s objašnjenjem poveznica između vlastitog rada i odabranih umjetnika na razini odabrane teme, kompozicije i tehnike kroz objašnjenje procesa.</a:t>
            </a:r>
            <a:endParaRPr lang="en-US" sz="16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3349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E5AD51256954E9FD9591F6E2D8064" ma:contentTypeVersion="5" ma:contentTypeDescription="Create a new document." ma:contentTypeScope="" ma:versionID="5161300fc158cf0d684bf7f90deabc19">
  <xsd:schema xmlns:xsd="http://www.w3.org/2001/XMLSchema" xmlns:xs="http://www.w3.org/2001/XMLSchema" xmlns:p="http://schemas.microsoft.com/office/2006/metadata/properties" xmlns:ns2="2b9a2cea-ce3b-43e7-8edb-5aba1bc6365c" targetNamespace="http://schemas.microsoft.com/office/2006/metadata/properties" ma:root="true" ma:fieldsID="28151d7534d16e7267a948e10f93af37" ns2:_="">
    <xsd:import namespace="2b9a2cea-ce3b-43e7-8edb-5aba1bc636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a2cea-ce3b-43e7-8edb-5aba1bc636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C5CC9E-65BA-4C5A-AC22-EA9AC6CF17EE}"/>
</file>

<file path=customXml/itemProps2.xml><?xml version="1.0" encoding="utf-8"?>
<ds:datastoreItem xmlns:ds="http://schemas.openxmlformats.org/officeDocument/2006/customXml" ds:itemID="{224ABBA8-77BE-4B37-A4CE-E361D473A0DC}"/>
</file>

<file path=customXml/itemProps3.xml><?xml version="1.0" encoding="utf-8"?>
<ds:datastoreItem xmlns:ds="http://schemas.openxmlformats.org/officeDocument/2006/customXml" ds:itemID="{0464E213-8928-45EB-823B-247D20C9C503}"/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928</Words>
  <Application>Microsoft Macintosh PowerPoint</Application>
  <PresentationFormat>On-screen Show (4:3)</PresentationFormat>
  <Paragraphs>78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Utjecaj IKT na komparativnu analizu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Komparativna</dc:title>
  <dc:creator>Kristina Rismondo</dc:creator>
  <cp:lastModifiedBy>Kristina Rismondo</cp:lastModifiedBy>
  <cp:revision>36</cp:revision>
  <dcterms:created xsi:type="dcterms:W3CDTF">2017-10-22T14:33:27Z</dcterms:created>
  <dcterms:modified xsi:type="dcterms:W3CDTF">2017-10-22T23:13:39Z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0x010100B45E5AD51256954E9FD9591F6E2D8064</vt:lpwstr>
  </property>
</Properties>
</file>