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1" r:id="rId3"/>
    <p:sldId id="263" r:id="rId4"/>
    <p:sldId id="257" r:id="rId5"/>
    <p:sldId id="264" r:id="rId6"/>
    <p:sldId id="270" r:id="rId7"/>
    <p:sldId id="273" r:id="rId8"/>
    <p:sldId id="275" r:id="rId9"/>
    <p:sldId id="280" r:id="rId10"/>
    <p:sldId id="271" r:id="rId11"/>
    <p:sldId id="276" r:id="rId12"/>
    <p:sldId id="281" r:id="rId13"/>
    <p:sldId id="279" r:id="rId14"/>
    <p:sldId id="291" r:id="rId15"/>
    <p:sldId id="292" r:id="rId16"/>
    <p:sldId id="293" r:id="rId17"/>
    <p:sldId id="277" r:id="rId18"/>
    <p:sldId id="282" r:id="rId19"/>
    <p:sldId id="265" r:id="rId20"/>
    <p:sldId id="267" r:id="rId21"/>
    <p:sldId id="266" r:id="rId22"/>
    <p:sldId id="268" r:id="rId23"/>
    <p:sldId id="283" r:id="rId24"/>
    <p:sldId id="284" r:id="rId25"/>
    <p:sldId id="285" r:id="rId26"/>
    <p:sldId id="286" r:id="rId27"/>
    <p:sldId id="288" r:id="rId28"/>
    <p:sldId id="287" r:id="rId29"/>
    <p:sldId id="290" r:id="rId30"/>
    <p:sldId id="294" r:id="rId31"/>
    <p:sldId id="259" r:id="rId32"/>
    <p:sldId id="260" r:id="rId33"/>
  </p:sldIdLst>
  <p:sldSz cx="12192000" cy="6858000"/>
  <p:notesSz cx="9874250" cy="679767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8" d="100"/>
          <a:sy n="68" d="100"/>
        </p:scale>
        <p:origin x="500" y="52"/>
      </p:cViewPr>
      <p:guideLst/>
    </p:cSldViewPr>
  </p:slideViewPr>
  <p:notesTextViewPr>
    <p:cViewPr>
      <p:scale>
        <a:sx n="1" d="1"/>
        <a:sy n="1" d="1"/>
      </p:scale>
      <p:origin x="0" y="0"/>
    </p:cViewPr>
  </p:notesTextViewPr>
  <p:notesViewPr>
    <p:cSldViewPr snapToGrid="0">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hr-BA"/>
          </a:p>
        </p:txBody>
      </p:sp>
      <p:sp>
        <p:nvSpPr>
          <p:cNvPr id="3" name="Date Placeholder 2"/>
          <p:cNvSpPr>
            <a:spLocks noGrp="1"/>
          </p:cNvSpPr>
          <p:nvPr>
            <p:ph type="dt" sz="quarter" idx="1"/>
          </p:nvPr>
        </p:nvSpPr>
        <p:spPr>
          <a:xfrm>
            <a:off x="5593123" y="1"/>
            <a:ext cx="4278842" cy="341064"/>
          </a:xfrm>
          <a:prstGeom prst="rect">
            <a:avLst/>
          </a:prstGeom>
        </p:spPr>
        <p:txBody>
          <a:bodyPr vert="horz" lIns="91440" tIns="45720" rIns="91440" bIns="45720" rtlCol="0"/>
          <a:lstStyle>
            <a:lvl1pPr algn="r">
              <a:defRPr sz="1200"/>
            </a:lvl1pPr>
          </a:lstStyle>
          <a:p>
            <a:fld id="{116B0125-5B99-4933-BFEF-4E299BAEF42F}" type="datetimeFigureOut">
              <a:rPr lang="hr-BA" smtClean="0"/>
              <a:t>23. 10. 2017.</a:t>
            </a:fld>
            <a:endParaRPr lang="hr-BA"/>
          </a:p>
        </p:txBody>
      </p:sp>
      <p:sp>
        <p:nvSpPr>
          <p:cNvPr id="4" name="Footer Placeholder 3"/>
          <p:cNvSpPr>
            <a:spLocks noGrp="1"/>
          </p:cNvSpPr>
          <p:nvPr>
            <p:ph type="ftr" sz="quarter" idx="2"/>
          </p:nvPr>
        </p:nvSpPr>
        <p:spPr>
          <a:xfrm>
            <a:off x="0" y="6456612"/>
            <a:ext cx="4278842" cy="341063"/>
          </a:xfrm>
          <a:prstGeom prst="rect">
            <a:avLst/>
          </a:prstGeom>
        </p:spPr>
        <p:txBody>
          <a:bodyPr vert="horz" lIns="91440" tIns="45720" rIns="91440" bIns="45720" rtlCol="0" anchor="b"/>
          <a:lstStyle>
            <a:lvl1pPr algn="l">
              <a:defRPr sz="1200"/>
            </a:lvl1pPr>
          </a:lstStyle>
          <a:p>
            <a:endParaRPr lang="hr-BA"/>
          </a:p>
        </p:txBody>
      </p:sp>
      <p:sp>
        <p:nvSpPr>
          <p:cNvPr id="5" name="Slide Number Placeholder 4"/>
          <p:cNvSpPr>
            <a:spLocks noGrp="1"/>
          </p:cNvSpPr>
          <p:nvPr>
            <p:ph type="sldNum" sz="quarter" idx="3"/>
          </p:nvPr>
        </p:nvSpPr>
        <p:spPr>
          <a:xfrm>
            <a:off x="5593123" y="6456612"/>
            <a:ext cx="4278842" cy="341063"/>
          </a:xfrm>
          <a:prstGeom prst="rect">
            <a:avLst/>
          </a:prstGeom>
        </p:spPr>
        <p:txBody>
          <a:bodyPr vert="horz" lIns="91440" tIns="45720" rIns="91440" bIns="45720" rtlCol="0" anchor="b"/>
          <a:lstStyle>
            <a:lvl1pPr algn="r">
              <a:defRPr sz="1200"/>
            </a:lvl1pPr>
          </a:lstStyle>
          <a:p>
            <a:fld id="{685BA910-01D1-43D5-9464-77BF3255C243}" type="slidenum">
              <a:rPr lang="hr-BA" smtClean="0"/>
              <a:t>‹#›</a:t>
            </a:fld>
            <a:endParaRPr lang="hr-BA"/>
          </a:p>
        </p:txBody>
      </p:sp>
    </p:spTree>
    <p:extLst>
      <p:ext uri="{BB962C8B-B14F-4D97-AF65-F5344CB8AC3E}">
        <p14:creationId xmlns:p14="http://schemas.microsoft.com/office/powerpoint/2010/main" val="4025292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5593123" y="1"/>
            <a:ext cx="4278842" cy="341064"/>
          </a:xfrm>
          <a:prstGeom prst="rect">
            <a:avLst/>
          </a:prstGeom>
        </p:spPr>
        <p:txBody>
          <a:bodyPr vert="horz" lIns="91440" tIns="45720" rIns="91440" bIns="45720" rtlCol="0"/>
          <a:lstStyle>
            <a:lvl1pPr algn="r">
              <a:defRPr sz="1200"/>
            </a:lvl1pPr>
          </a:lstStyle>
          <a:p>
            <a:fld id="{7CCE9BD8-D6D9-4772-94FB-3F8181729583}" type="datetimeFigureOut">
              <a:rPr lang="hr-HR" smtClean="0"/>
              <a:t>23.10.2017.</a:t>
            </a:fld>
            <a:endParaRPr lang="hr-HR"/>
          </a:p>
        </p:txBody>
      </p:sp>
      <p:sp>
        <p:nvSpPr>
          <p:cNvPr id="4" name="Rezervirano mjesto slike slajda 3"/>
          <p:cNvSpPr>
            <a:spLocks noGrp="1" noRot="1" noChangeAspect="1"/>
          </p:cNvSpPr>
          <p:nvPr>
            <p:ph type="sldImg" idx="2"/>
          </p:nvPr>
        </p:nvSpPr>
        <p:spPr>
          <a:xfrm>
            <a:off x="2898775" y="849313"/>
            <a:ext cx="4078288" cy="2293937"/>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987425" y="3271381"/>
            <a:ext cx="7899400" cy="2676585"/>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6456612"/>
            <a:ext cx="4278842" cy="341063"/>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5593123" y="6456612"/>
            <a:ext cx="4278842" cy="341063"/>
          </a:xfrm>
          <a:prstGeom prst="rect">
            <a:avLst/>
          </a:prstGeom>
        </p:spPr>
        <p:txBody>
          <a:bodyPr vert="horz" lIns="91440" tIns="45720" rIns="91440" bIns="45720" rtlCol="0" anchor="b"/>
          <a:lstStyle>
            <a:lvl1pPr algn="r">
              <a:defRPr sz="1200"/>
            </a:lvl1pPr>
          </a:lstStyle>
          <a:p>
            <a:fld id="{4D50D8D8-1E17-49EF-AB60-65497DB94FCE}" type="slidenum">
              <a:rPr lang="hr-HR" smtClean="0"/>
              <a:t>‹#›</a:t>
            </a:fld>
            <a:endParaRPr lang="hr-HR"/>
          </a:p>
        </p:txBody>
      </p:sp>
    </p:spTree>
    <p:extLst>
      <p:ext uri="{BB962C8B-B14F-4D97-AF65-F5344CB8AC3E}">
        <p14:creationId xmlns:p14="http://schemas.microsoft.com/office/powerpoint/2010/main" val="323271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SIPU - Sustav informatizacije procesa ustanove</a:t>
            </a:r>
          </a:p>
          <a:p>
            <a:r>
              <a:rPr lang="hr-HR" dirty="0"/>
              <a:t>Ponovno ide prema min uprave zahtjev za natječaj (Vijeće),</a:t>
            </a:r>
            <a:r>
              <a:rPr lang="hr-HR" baseline="0" dirty="0"/>
              <a:t> ista cijena za tender koji je slagan. </a:t>
            </a:r>
            <a:endParaRPr lang="hr-HR" dirty="0"/>
          </a:p>
        </p:txBody>
      </p:sp>
    </p:spTree>
    <p:extLst>
      <p:ext uri="{BB962C8B-B14F-4D97-AF65-F5344CB8AC3E}">
        <p14:creationId xmlns:p14="http://schemas.microsoft.com/office/powerpoint/2010/main" val="115181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067150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p:nvPr>
        </p:nvSpPr>
        <p:spPr>
          <a:xfrm>
            <a:off x="2209800" y="4547937"/>
            <a:ext cx="9144000" cy="774784"/>
          </a:xfrm>
        </p:spPr>
        <p:txBody>
          <a:bodyPr anchor="b">
            <a:normAutofit/>
          </a:bodyPr>
          <a:lstStyle>
            <a:lvl1pPr algn="r">
              <a:defRPr sz="3200" b="0">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Subtitle 2"/>
          <p:cNvSpPr>
            <a:spLocks noGrp="1"/>
          </p:cNvSpPr>
          <p:nvPr>
            <p:ph type="subTitle" idx="1"/>
          </p:nvPr>
        </p:nvSpPr>
        <p:spPr>
          <a:xfrm>
            <a:off x="2209800" y="5414796"/>
            <a:ext cx="9144000" cy="432551"/>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Tree>
    <p:extLst>
      <p:ext uri="{BB962C8B-B14F-4D97-AF65-F5344CB8AC3E}">
        <p14:creationId xmlns:p14="http://schemas.microsoft.com/office/powerpoint/2010/main" val="204708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3BA5A5-2AD9-4520-91CD-440CA45FCE21}" type="datetimeFigureOut">
              <a:rPr lang="hr-HR" smtClean="0"/>
              <a:t>23.10.2017.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48099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403BA5A5-2AD9-4520-91CD-440CA45FCE21}" type="datetimeFigureOut">
              <a:rPr lang="hr-HR" smtClean="0"/>
              <a:t>23.10.2017.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287075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403BA5A5-2AD9-4520-91CD-440CA45FCE21}" type="datetimeFigureOut">
              <a:rPr lang="hr-HR" smtClean="0"/>
              <a:t>23.10.2017.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53174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C3EB5958-CAAA-40CB-A050-1B7EA6E255AB}" type="datetime1">
              <a:rPr lang="hr-HR" smtClean="0"/>
              <a:t>23.10.2017.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8451071-AC83-413A-A748-52FEFB614673}" type="slidenum">
              <a:rPr lang="hr-HR" smtClean="0"/>
              <a:t>‹#›</a:t>
            </a:fld>
            <a:endParaRPr lang="hr-HR"/>
          </a:p>
        </p:txBody>
      </p:sp>
    </p:spTree>
    <p:extLst>
      <p:ext uri="{BB962C8B-B14F-4D97-AF65-F5344CB8AC3E}">
        <p14:creationId xmlns:p14="http://schemas.microsoft.com/office/powerpoint/2010/main" val="79044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Title 1"/>
          <p:cNvSpPr>
            <a:spLocks noGrp="1"/>
          </p:cNvSpPr>
          <p:nvPr>
            <p:ph type="title"/>
          </p:nvPr>
        </p:nvSpPr>
        <p:spPr>
          <a:xfrm>
            <a:off x="621631" y="4864937"/>
            <a:ext cx="10515600" cy="132556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hr-H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0147" y="659541"/>
            <a:ext cx="1719154" cy="2251139"/>
          </a:xfrm>
          <a:prstGeom prst="rect">
            <a:avLst/>
          </a:prstGeom>
        </p:spPr>
      </p:pic>
    </p:spTree>
    <p:extLst>
      <p:ext uri="{BB962C8B-B14F-4D97-AF65-F5344CB8AC3E}">
        <p14:creationId xmlns:p14="http://schemas.microsoft.com/office/powerpoint/2010/main" val="25510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Title 1"/>
          <p:cNvSpPr>
            <a:spLocks noGrp="1"/>
          </p:cNvSpPr>
          <p:nvPr>
            <p:ph type="title"/>
          </p:nvPr>
        </p:nvSpPr>
        <p:spPr>
          <a:xfrm>
            <a:off x="621631" y="4864937"/>
            <a:ext cx="10515600" cy="132556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Tree>
    <p:extLst>
      <p:ext uri="{BB962C8B-B14F-4D97-AF65-F5344CB8AC3E}">
        <p14:creationId xmlns:p14="http://schemas.microsoft.com/office/powerpoint/2010/main" val="11112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655387" y="1325521"/>
            <a:ext cx="10515600" cy="528136"/>
          </a:xfrm>
        </p:spPr>
        <p:txBody>
          <a:bodyPr anchor="b">
            <a:normAutofit/>
          </a:bodyPr>
          <a:lstStyle>
            <a:lvl1pPr>
              <a:defRPr sz="3200">
                <a:solidFill>
                  <a:srgbClr val="009FE3"/>
                </a:solidFill>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655387" y="2210260"/>
            <a:ext cx="10515600" cy="2733758"/>
          </a:xfrm>
        </p:spPr>
        <p:txBody>
          <a:bodyPr>
            <a:normAutofit/>
          </a:bodyPr>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03BA5A5-2AD9-4520-91CD-440CA45FCE21}" type="datetimeFigureOut">
              <a:rPr lang="hr-HR" smtClean="0"/>
              <a:t>23.10.2017.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F09D8BE-C7B9-414B-8140-2DF499923F2F}" type="slidenum">
              <a:rPr lang="hr-HR" smtClean="0"/>
              <a:t>‹#›</a:t>
            </a:fld>
            <a:endParaRPr lang="hr-H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965" y="5999747"/>
            <a:ext cx="1873546" cy="613931"/>
          </a:xfrm>
          <a:prstGeom prst="rect">
            <a:avLst/>
          </a:prstGeom>
        </p:spPr>
      </p:pic>
    </p:spTree>
    <p:extLst>
      <p:ext uri="{BB962C8B-B14F-4D97-AF65-F5344CB8AC3E}">
        <p14:creationId xmlns:p14="http://schemas.microsoft.com/office/powerpoint/2010/main" val="245067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403BA5A5-2AD9-4520-91CD-440CA45FCE21}" type="datetimeFigureOut">
              <a:rPr lang="hr-HR" smtClean="0"/>
              <a:t>23.10.2017.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92847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403BA5A5-2AD9-4520-91CD-440CA45FCE21}" type="datetimeFigureOut">
              <a:rPr lang="hr-HR" smtClean="0"/>
              <a:t>23.10.2017.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195765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403BA5A5-2AD9-4520-91CD-440CA45FCE21}" type="datetimeFigureOut">
              <a:rPr lang="hr-HR" smtClean="0"/>
              <a:t>23.10.2017.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332284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BA5A5-2AD9-4520-91CD-440CA45FCE21}" type="datetimeFigureOut">
              <a:rPr lang="hr-HR" smtClean="0"/>
              <a:t>23.10.2017.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7978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3BA5A5-2AD9-4520-91CD-440CA45FCE21}" type="datetimeFigureOut">
              <a:rPr lang="hr-HR" smtClean="0"/>
              <a:t>23.10.2017.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F09D8BE-C7B9-414B-8140-2DF499923F2F}" type="slidenum">
              <a:rPr lang="hr-HR" smtClean="0"/>
              <a:t>‹#›</a:t>
            </a:fld>
            <a:endParaRPr lang="hr-HR"/>
          </a:p>
        </p:txBody>
      </p:sp>
    </p:spTree>
    <p:extLst>
      <p:ext uri="{BB962C8B-B14F-4D97-AF65-F5344CB8AC3E}">
        <p14:creationId xmlns:p14="http://schemas.microsoft.com/office/powerpoint/2010/main" val="249528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BA5A5-2AD9-4520-91CD-440CA45FCE21}" type="datetimeFigureOut">
              <a:rPr lang="hr-HR" smtClean="0"/>
              <a:t>23.10.2017.</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9D8BE-C7B9-414B-8140-2DF499923F2F}" type="slidenum">
              <a:rPr lang="hr-HR" smtClean="0"/>
              <a:t>‹#›</a:t>
            </a:fld>
            <a:endParaRPr lang="hr-HR"/>
          </a:p>
        </p:txBody>
      </p:sp>
    </p:spTree>
    <p:extLst>
      <p:ext uri="{BB962C8B-B14F-4D97-AF65-F5344CB8AC3E}">
        <p14:creationId xmlns:p14="http://schemas.microsoft.com/office/powerpoint/2010/main" val="308630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56846" y="5259091"/>
            <a:ext cx="5947611" cy="649120"/>
          </a:xfrm>
        </p:spPr>
        <p:txBody>
          <a:bodyPr>
            <a:normAutofit lnSpcReduction="10000"/>
          </a:bodyPr>
          <a:lstStyle/>
          <a:p>
            <a:r>
              <a:rPr lang="hr-HR" sz="1100" dirty="0">
                <a:solidFill>
                  <a:schemeClr val="bg1"/>
                </a:solidFill>
                <a:latin typeface="Arial" panose="020B0604020202020204" pitchFamily="34" charset="0"/>
                <a:ea typeface="Open Sans" panose="020B0606030504020204" pitchFamily="34" charset="0"/>
                <a:cs typeface="Arial" panose="020B0604020202020204" pitchFamily="34" charset="0"/>
              </a:rPr>
              <a:t>Projekt je sufinancirala Europska unija iz europskih strukturnih i investicijskih fondova.</a:t>
            </a:r>
          </a:p>
          <a:p>
            <a:r>
              <a:rPr lang="hr-HR" sz="1100" dirty="0">
                <a:solidFill>
                  <a:schemeClr val="bg1"/>
                </a:solidFill>
                <a:latin typeface="Arial" panose="020B0604020202020204" pitchFamily="34" charset="0"/>
                <a:ea typeface="Open Sans" panose="020B0606030504020204" pitchFamily="34" charset="0"/>
                <a:cs typeface="Arial" panose="020B0604020202020204" pitchFamily="34" charset="0"/>
              </a:rPr>
              <a:t>Više informacija o EU fondovima možete naći na web stranicama Ministarstva regionalnoga razvoja i fondova Europske unije: www.strukturnifondovi.hr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117" y="802106"/>
            <a:ext cx="2636060" cy="30393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949" y="4399842"/>
            <a:ext cx="5705700" cy="665517"/>
          </a:xfrm>
          <a:prstGeom prst="rect">
            <a:avLst/>
          </a:prstGeom>
        </p:spPr>
      </p:pic>
      <p:sp>
        <p:nvSpPr>
          <p:cNvPr id="7" name="Subtitle 2"/>
          <p:cNvSpPr txBox="1">
            <a:spLocks/>
          </p:cNvSpPr>
          <p:nvPr/>
        </p:nvSpPr>
        <p:spPr>
          <a:xfrm>
            <a:off x="4768515" y="6013972"/>
            <a:ext cx="6857998" cy="256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r-HR" sz="1000" b="1" i="1" dirty="0">
                <a:solidFill>
                  <a:schemeClr val="bg1"/>
                </a:solidFill>
                <a:latin typeface="Arial" panose="020B0604020202020204" pitchFamily="34" charset="0"/>
                <a:ea typeface="Open Sans" panose="020B0606030504020204" pitchFamily="34" charset="0"/>
                <a:cs typeface="Arial" panose="020B0604020202020204" pitchFamily="34" charset="0"/>
              </a:rPr>
              <a:t>Sadržaj ovog materijala isključiva je odgovornost Hrvatske akademske i istraživačke mreže - CARNet.</a:t>
            </a:r>
          </a:p>
        </p:txBody>
      </p:sp>
    </p:spTree>
    <p:extLst>
      <p:ext uri="{BB962C8B-B14F-4D97-AF65-F5344CB8AC3E}">
        <p14:creationId xmlns:p14="http://schemas.microsoft.com/office/powerpoint/2010/main" val="240152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a:t>Svrha radionice:</a:t>
            </a:r>
          </a:p>
        </p:txBody>
      </p:sp>
      <p:sp>
        <p:nvSpPr>
          <p:cNvPr id="3" name="Text Placeholder 2"/>
          <p:cNvSpPr>
            <a:spLocks noGrp="1"/>
          </p:cNvSpPr>
          <p:nvPr>
            <p:ph type="body" idx="1"/>
          </p:nvPr>
        </p:nvSpPr>
        <p:spPr>
          <a:xfrm>
            <a:off x="655387" y="2161671"/>
            <a:ext cx="10515600" cy="2733758"/>
          </a:xfrm>
        </p:spPr>
        <p:txBody>
          <a:bodyPr>
            <a:normAutofit/>
          </a:bodyPr>
          <a:lstStyle/>
          <a:p>
            <a:pPr>
              <a:lnSpc>
                <a:spcPct val="110000"/>
              </a:lnSpc>
            </a:pPr>
            <a:r>
              <a:rPr lang="hr-HR" sz="1800" dirty="0">
                <a:solidFill>
                  <a:schemeClr val="bg1">
                    <a:lumMod val="50000"/>
                  </a:schemeClr>
                </a:solidFill>
              </a:rPr>
              <a:t>Tijekom dosadašnjih aktivnosti na projektu i pripreme pilot projekta nabave SIPU, prikupljeni su podaci o sadašnjem načinu izvođenja procesa škola sa ili bez korištenja IKT-a. </a:t>
            </a:r>
          </a:p>
          <a:p>
            <a:pPr>
              <a:lnSpc>
                <a:spcPct val="110000"/>
              </a:lnSpc>
            </a:pPr>
            <a:r>
              <a:rPr lang="hr-HR" sz="1800" dirty="0">
                <a:solidFill>
                  <a:schemeClr val="bg1">
                    <a:lumMod val="50000"/>
                  </a:schemeClr>
                </a:solidFill>
              </a:rPr>
              <a:t>Kako bi se usuglasili procesni parametri budućeg sustava i relevantni podaci koji se u procesima generiraju ili koriste, potrebno je identificirati </a:t>
            </a:r>
            <a:r>
              <a:rPr lang="hr-HR" sz="1800" dirty="0">
                <a:solidFill>
                  <a:srgbClr val="0070C0"/>
                </a:solidFill>
              </a:rPr>
              <a:t>potencijale unapređenja</a:t>
            </a:r>
            <a:r>
              <a:rPr lang="hr-HR" sz="1800" dirty="0">
                <a:solidFill>
                  <a:schemeClr val="bg1">
                    <a:lumMod val="50000"/>
                  </a:schemeClr>
                </a:solidFill>
              </a:rPr>
              <a:t>, a time i </a:t>
            </a:r>
            <a:r>
              <a:rPr lang="hr-HR" sz="1800" dirty="0">
                <a:solidFill>
                  <a:srgbClr val="0070C0"/>
                </a:solidFill>
              </a:rPr>
              <a:t>ušteda koje se uz primjenu IKT-a mogu postići</a:t>
            </a:r>
            <a:r>
              <a:rPr lang="hr-HR" sz="1800" dirty="0">
                <a:solidFill>
                  <a:schemeClr val="bg1">
                    <a:lumMod val="50000"/>
                  </a:schemeClr>
                </a:solidFill>
              </a:rPr>
              <a:t>. </a:t>
            </a:r>
          </a:p>
          <a:p>
            <a:pPr>
              <a:lnSpc>
                <a:spcPct val="110000"/>
              </a:lnSpc>
            </a:pPr>
            <a:r>
              <a:rPr lang="hr-HR" sz="1800" dirty="0">
                <a:solidFill>
                  <a:schemeClr val="bg1">
                    <a:lumMod val="50000"/>
                  </a:schemeClr>
                </a:solidFill>
              </a:rPr>
              <a:t>Na taj način će također se dati doprinos daljnjem razvoju SIPU i njegovom </a:t>
            </a:r>
            <a:r>
              <a:rPr lang="hr-HR" sz="1800" dirty="0">
                <a:solidFill>
                  <a:srgbClr val="0070C0"/>
                </a:solidFill>
              </a:rPr>
              <a:t>prilagođavanju školskoj praksi i potrebama. </a:t>
            </a:r>
          </a:p>
          <a:p>
            <a:pPr>
              <a:lnSpc>
                <a:spcPct val="110000"/>
              </a:lnSpc>
            </a:pPr>
            <a:endParaRPr lang="hr-BA" dirty="0"/>
          </a:p>
        </p:txBody>
      </p:sp>
    </p:spTree>
    <p:extLst>
      <p:ext uri="{BB962C8B-B14F-4D97-AF65-F5344CB8AC3E}">
        <p14:creationId xmlns:p14="http://schemas.microsoft.com/office/powerpoint/2010/main" val="6943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5387" y="707010"/>
            <a:ext cx="10515600" cy="1146647"/>
          </a:xfrm>
        </p:spPr>
        <p:txBody>
          <a:bodyPr>
            <a:noAutofit/>
          </a:bodyPr>
          <a:lstStyle/>
          <a:p>
            <a:r>
              <a:rPr lang="hr-HR" dirty="0"/>
              <a:t>Tehnike prepoznavanja procesa</a:t>
            </a:r>
            <a:br>
              <a:rPr lang="hr-HR" dirty="0"/>
            </a:br>
            <a:r>
              <a:rPr lang="hr-HR" dirty="0"/>
              <a:t> (Process Discovery)</a:t>
            </a:r>
          </a:p>
        </p:txBody>
      </p:sp>
      <p:sp>
        <p:nvSpPr>
          <p:cNvPr id="3" name="Rezervirano mjesto sadržaja 2"/>
          <p:cNvSpPr>
            <a:spLocks noGrp="1"/>
          </p:cNvSpPr>
          <p:nvPr>
            <p:ph type="body" idx="1"/>
          </p:nvPr>
        </p:nvSpPr>
        <p:spPr>
          <a:xfrm>
            <a:off x="655387" y="1970202"/>
            <a:ext cx="10515600" cy="2973816"/>
          </a:xfrm>
        </p:spPr>
        <p:txBody>
          <a:bodyPr>
            <a:noAutofit/>
          </a:bodyPr>
          <a:lstStyle/>
          <a:p>
            <a:pPr>
              <a:lnSpc>
                <a:spcPct val="120000"/>
              </a:lnSpc>
              <a:spcBef>
                <a:spcPts val="600"/>
              </a:spcBef>
              <a:buNone/>
            </a:pPr>
            <a:r>
              <a:rPr lang="hr-HR" sz="1600" dirty="0"/>
              <a:t>1. Temeljeno na dokazima</a:t>
            </a:r>
            <a:endParaRPr lang="en-GB" sz="1600" dirty="0"/>
          </a:p>
          <a:p>
            <a:pPr marL="742950" lvl="1" indent="-285750">
              <a:lnSpc>
                <a:spcPct val="120000"/>
              </a:lnSpc>
              <a:spcBef>
                <a:spcPts val="600"/>
              </a:spcBef>
              <a:buFont typeface="Arial" panose="020B0604020202020204" pitchFamily="34" charset="0"/>
              <a:buChar char="•"/>
            </a:pPr>
            <a:r>
              <a:rPr lang="hr-HR" sz="1600" dirty="0"/>
              <a:t>Analiza dokumenata </a:t>
            </a:r>
          </a:p>
          <a:p>
            <a:pPr marL="742950" lvl="1" indent="-285750">
              <a:lnSpc>
                <a:spcPct val="120000"/>
              </a:lnSpc>
              <a:spcBef>
                <a:spcPts val="600"/>
              </a:spcBef>
              <a:buFont typeface="Arial" panose="020B0604020202020204" pitchFamily="34" charset="0"/>
              <a:buChar char="•"/>
            </a:pPr>
            <a:r>
              <a:rPr lang="hr-HR" sz="1600" dirty="0"/>
              <a:t>Promatranje</a:t>
            </a:r>
          </a:p>
          <a:p>
            <a:pPr marL="742950" lvl="1" indent="-285750">
              <a:lnSpc>
                <a:spcPct val="120000"/>
              </a:lnSpc>
              <a:spcBef>
                <a:spcPts val="600"/>
              </a:spcBef>
              <a:buFont typeface="Arial" panose="020B0604020202020204" pitchFamily="34" charset="0"/>
              <a:buChar char="•"/>
            </a:pPr>
            <a:r>
              <a:rPr lang="hr-HR" sz="1600" dirty="0"/>
              <a:t>Analiza aplikacija za potporu rada škole</a:t>
            </a:r>
            <a:endParaRPr lang="en-GB" sz="1600" dirty="0"/>
          </a:p>
          <a:p>
            <a:pPr>
              <a:lnSpc>
                <a:spcPct val="120000"/>
              </a:lnSpc>
              <a:spcBef>
                <a:spcPts val="600"/>
              </a:spcBef>
              <a:buNone/>
            </a:pPr>
            <a:r>
              <a:rPr lang="hr-HR" sz="1600" dirty="0"/>
              <a:t>2. Temeljeno na intervjuiranju </a:t>
            </a:r>
          </a:p>
          <a:p>
            <a:pPr>
              <a:lnSpc>
                <a:spcPct val="120000"/>
              </a:lnSpc>
              <a:spcBef>
                <a:spcPts val="600"/>
              </a:spcBef>
              <a:buNone/>
            </a:pPr>
            <a:r>
              <a:rPr lang="hr-HR" sz="1600" dirty="0"/>
              <a:t>3. Temeljeno na radionicama</a:t>
            </a:r>
          </a:p>
          <a:p>
            <a:pPr>
              <a:lnSpc>
                <a:spcPct val="120000"/>
              </a:lnSpc>
              <a:spcBef>
                <a:spcPts val="600"/>
              </a:spcBef>
              <a:buFont typeface="Wingdings" panose="05000000000000000000" pitchFamily="2" charset="2"/>
              <a:buChar char="Ø"/>
            </a:pPr>
            <a:r>
              <a:rPr lang="hr-HR" sz="1600" dirty="0"/>
              <a:t>REZ: Pregledni popis procesa  - </a:t>
            </a:r>
            <a:r>
              <a:rPr lang="hr-HR" sz="1600" dirty="0">
                <a:solidFill>
                  <a:srgbClr val="FF0000"/>
                </a:solidFill>
              </a:rPr>
              <a:t>Registar procesa</a:t>
            </a:r>
            <a:endParaRPr lang="en-GB" sz="1600" dirty="0">
              <a:solidFill>
                <a:srgbClr val="FF0000"/>
              </a:solidFill>
            </a:endParaRPr>
          </a:p>
          <a:p>
            <a:pPr>
              <a:lnSpc>
                <a:spcPct val="120000"/>
              </a:lnSpc>
              <a:spcBef>
                <a:spcPts val="600"/>
              </a:spcBef>
            </a:pPr>
            <a:endParaRPr lang="hr-HR" sz="1600" dirty="0"/>
          </a:p>
        </p:txBody>
      </p:sp>
    </p:spTree>
    <p:extLst>
      <p:ext uri="{BB962C8B-B14F-4D97-AF65-F5344CB8AC3E}">
        <p14:creationId xmlns:p14="http://schemas.microsoft.com/office/powerpoint/2010/main" val="154154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F5E161-1CA6-4801-811F-8A3E435C4DCB}"/>
              </a:ext>
            </a:extLst>
          </p:cNvPr>
          <p:cNvSpPr>
            <a:spLocks noGrp="1"/>
          </p:cNvSpPr>
          <p:nvPr>
            <p:ph type="title"/>
          </p:nvPr>
        </p:nvSpPr>
        <p:spPr/>
        <p:txBody>
          <a:bodyPr>
            <a:normAutofit fontScale="90000"/>
          </a:bodyPr>
          <a:lstStyle/>
          <a:p>
            <a:r>
              <a:rPr lang="hr-HR" dirty="0"/>
              <a:t>Provedene aktivnosti prikupljanja znanja o procesima škola </a:t>
            </a:r>
          </a:p>
        </p:txBody>
      </p:sp>
      <p:sp>
        <p:nvSpPr>
          <p:cNvPr id="3" name="Rezervirano mjesto teksta 2">
            <a:extLst>
              <a:ext uri="{FF2B5EF4-FFF2-40B4-BE49-F238E27FC236}">
                <a16:creationId xmlns:a16="http://schemas.microsoft.com/office/drawing/2014/main" id="{F5305BD7-F693-4BE8-91DC-98FE3D1EDBD4}"/>
              </a:ext>
            </a:extLst>
          </p:cNvPr>
          <p:cNvSpPr>
            <a:spLocks noGrp="1"/>
          </p:cNvSpPr>
          <p:nvPr>
            <p:ph type="body" idx="1"/>
          </p:nvPr>
        </p:nvSpPr>
        <p:spPr>
          <a:xfrm>
            <a:off x="655387" y="1989056"/>
            <a:ext cx="10515600" cy="3940403"/>
          </a:xfrm>
        </p:spPr>
        <p:txBody>
          <a:bodyPr>
            <a:normAutofit fontScale="77500" lnSpcReduction="20000"/>
          </a:bodyPr>
          <a:lstStyle/>
          <a:p>
            <a:pPr>
              <a:lnSpc>
                <a:spcPct val="120000"/>
              </a:lnSpc>
            </a:pPr>
            <a:r>
              <a:rPr lang="hr-HR" dirty="0"/>
              <a:t>U više navrata s ciljem pokrivanja što većeg broja škola u više dijelova Hrvatske održani su grupni radni sastanci u obliku radionica sa predstavnicima nadležnih tijela za ključne elemente sustava. Prema dogovoru s </a:t>
            </a:r>
            <a:r>
              <a:rPr lang="hr-HR" dirty="0" err="1"/>
              <a:t>CARNetom</a:t>
            </a:r>
            <a:r>
              <a:rPr lang="hr-HR" dirty="0"/>
              <a:t> proveden je odabir dodatnih internih stručnjaka koji poznaju sustav u kojem djeluju, a dolaze iz različitih županija: </a:t>
            </a:r>
          </a:p>
          <a:p>
            <a:pPr marL="342900" lvl="0" indent="-342900">
              <a:lnSpc>
                <a:spcPct val="120000"/>
              </a:lnSpc>
              <a:buFont typeface="Arial" panose="020B0604020202020204" pitchFamily="34" charset="0"/>
              <a:buChar char="•"/>
            </a:pPr>
            <a:r>
              <a:rPr lang="hr-HR" dirty="0"/>
              <a:t>Radionica SIPU sa predstavnicima škola i osnivača Varaždinske županije, održana 1.12.2016. u Varaždinu.</a:t>
            </a:r>
          </a:p>
          <a:p>
            <a:pPr marL="342900" lvl="0" indent="-342900">
              <a:lnSpc>
                <a:spcPct val="120000"/>
              </a:lnSpc>
              <a:buFont typeface="Arial" panose="020B0604020202020204" pitchFamily="34" charset="0"/>
              <a:buChar char="•"/>
            </a:pPr>
            <a:r>
              <a:rPr lang="hr-HR" dirty="0"/>
              <a:t>Sastanak </a:t>
            </a:r>
            <a:r>
              <a:rPr lang="hr-HR" dirty="0" err="1"/>
              <a:t>Carnet</a:t>
            </a:r>
            <a:r>
              <a:rPr lang="hr-HR" dirty="0"/>
              <a:t> / SRCE, Zagreb 01.02.2017. s dnevnim redom: Prezentacija sustava e-matica i e-Dnevnik </a:t>
            </a:r>
          </a:p>
          <a:p>
            <a:pPr marL="342900" lvl="0" indent="-342900">
              <a:lnSpc>
                <a:spcPct val="120000"/>
              </a:lnSpc>
              <a:buFont typeface="Arial" panose="020B0604020202020204" pitchFamily="34" charset="0"/>
              <a:buChar char="•"/>
            </a:pPr>
            <a:r>
              <a:rPr lang="hr-HR" dirty="0"/>
              <a:t>Sastanak u MZOS, Zagreb 01.02.2017. tema: Prijevoz i ostale subvencije uključujući i aplikacije za prijevoz</a:t>
            </a:r>
          </a:p>
          <a:p>
            <a:pPr marL="342900" lvl="0" indent="-342900">
              <a:lnSpc>
                <a:spcPct val="120000"/>
              </a:lnSpc>
              <a:buFont typeface="Arial" panose="020B0604020202020204" pitchFamily="34" charset="0"/>
              <a:buChar char="•"/>
            </a:pPr>
            <a:r>
              <a:rPr lang="hr-HR" dirty="0"/>
              <a:t>Radionica SIPU sa predstavnicima škola i osnivača Primorsko-goranske županije i istarske županije, održana 21.02.2017. u Rijeci</a:t>
            </a:r>
          </a:p>
          <a:p>
            <a:pPr marL="342900" lvl="0" indent="-342900">
              <a:lnSpc>
                <a:spcPct val="120000"/>
              </a:lnSpc>
              <a:buFont typeface="Arial" panose="020B0604020202020204" pitchFamily="34" charset="0"/>
              <a:buChar char="•"/>
            </a:pPr>
            <a:r>
              <a:rPr lang="hr-HR" dirty="0"/>
              <a:t>Radionica SIPU sa predstavnicima škola i osnivača Osječko-baranjske županije, održana 24.02.2017. u Osijeku.</a:t>
            </a:r>
          </a:p>
          <a:p>
            <a:pPr>
              <a:lnSpc>
                <a:spcPct val="120000"/>
              </a:lnSpc>
            </a:pPr>
            <a:endParaRPr lang="hr-HR" dirty="0"/>
          </a:p>
        </p:txBody>
      </p:sp>
    </p:spTree>
    <p:extLst>
      <p:ext uri="{BB962C8B-B14F-4D97-AF65-F5344CB8AC3E}">
        <p14:creationId xmlns:p14="http://schemas.microsoft.com/office/powerpoint/2010/main" val="304189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D4C66A-4CE6-4374-86FF-E2B8F6C3A59D}"/>
              </a:ext>
            </a:extLst>
          </p:cNvPr>
          <p:cNvSpPr>
            <a:spLocks noGrp="1"/>
          </p:cNvSpPr>
          <p:nvPr>
            <p:ph type="title"/>
          </p:nvPr>
        </p:nvSpPr>
        <p:spPr>
          <a:xfrm>
            <a:off x="278315" y="1108704"/>
            <a:ext cx="3360432" cy="2765712"/>
          </a:xfrm>
        </p:spPr>
        <p:txBody>
          <a:bodyPr>
            <a:normAutofit/>
          </a:bodyPr>
          <a:lstStyle/>
          <a:p>
            <a:pPr>
              <a:lnSpc>
                <a:spcPct val="100000"/>
              </a:lnSpc>
            </a:pPr>
            <a:r>
              <a:rPr lang="hr-HR" dirty="0"/>
              <a:t>Registar procesa – </a:t>
            </a:r>
            <a:br>
              <a:rPr lang="hr-HR" dirty="0"/>
            </a:br>
            <a:r>
              <a:rPr lang="en-US" sz="2200" dirty="0" err="1"/>
              <a:t>Mapa</a:t>
            </a:r>
            <a:r>
              <a:rPr lang="en-US" sz="2200" dirty="0"/>
              <a:t> </a:t>
            </a:r>
            <a:r>
              <a:rPr lang="en-US" sz="2200" dirty="0" err="1"/>
              <a:t>procesnih</a:t>
            </a:r>
            <a:r>
              <a:rPr lang="en-US" sz="2200" dirty="0"/>
              <a:t> </a:t>
            </a:r>
            <a:r>
              <a:rPr lang="en-US" sz="2200" dirty="0" err="1"/>
              <a:t>područja</a:t>
            </a:r>
            <a:r>
              <a:rPr lang="en-US" sz="2200" dirty="0"/>
              <a:t> </a:t>
            </a:r>
            <a:r>
              <a:rPr lang="en-US" sz="2200" dirty="0" err="1"/>
              <a:t>i</a:t>
            </a:r>
            <a:r>
              <a:rPr lang="en-US" sz="2200" dirty="0"/>
              <a:t> </a:t>
            </a:r>
            <a:r>
              <a:rPr lang="en-US" sz="2200" dirty="0" err="1"/>
              <a:t>identificiranih</a:t>
            </a:r>
            <a:r>
              <a:rPr lang="en-US" sz="2200" dirty="0"/>
              <a:t> </a:t>
            </a:r>
            <a:r>
              <a:rPr lang="en-US" sz="2200" dirty="0" err="1"/>
              <a:t>procesa</a:t>
            </a:r>
            <a:r>
              <a:rPr lang="en-US" sz="2200" dirty="0"/>
              <a:t> u </a:t>
            </a:r>
            <a:r>
              <a:rPr lang="en-US" sz="2200" dirty="0" err="1"/>
              <a:t>školama</a:t>
            </a:r>
            <a:r>
              <a:rPr lang="hr-HR" sz="2200" dirty="0"/>
              <a:t> </a:t>
            </a:r>
            <a:br>
              <a:rPr lang="hr-HR" sz="2200" dirty="0"/>
            </a:br>
            <a:r>
              <a:rPr lang="hr-HR" sz="2200" dirty="0"/>
              <a:t>(radna verzija)</a:t>
            </a:r>
          </a:p>
        </p:txBody>
      </p:sp>
      <p:pic>
        <p:nvPicPr>
          <p:cNvPr id="4" name="Picture 1892">
            <a:extLst>
              <a:ext uri="{FF2B5EF4-FFF2-40B4-BE49-F238E27FC236}">
                <a16:creationId xmlns:a16="http://schemas.microsoft.com/office/drawing/2014/main" id="{6E02E8B9-7204-4C64-BAB5-D5FE56E76962}"/>
              </a:ext>
            </a:extLst>
          </p:cNvPr>
          <p:cNvPicPr/>
          <p:nvPr/>
        </p:nvPicPr>
        <p:blipFill rotWithShape="1">
          <a:blip r:embed="rId2">
            <a:extLst>
              <a:ext uri="{28A0092B-C50C-407E-A947-70E740481C1C}">
                <a14:useLocalDpi xmlns:a14="http://schemas.microsoft.com/office/drawing/2010/main" val="0"/>
              </a:ext>
            </a:extLst>
          </a:blip>
          <a:srcRect l="10015" r="5579"/>
          <a:stretch/>
        </p:blipFill>
        <p:spPr bwMode="auto">
          <a:xfrm>
            <a:off x="3878512" y="0"/>
            <a:ext cx="8313488" cy="6857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265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A4BFC6-CFF6-438D-BD7F-9807DCF77EFB}"/>
              </a:ext>
            </a:extLst>
          </p:cNvPr>
          <p:cNvSpPr>
            <a:spLocks noGrp="1"/>
          </p:cNvSpPr>
          <p:nvPr>
            <p:ph type="title"/>
          </p:nvPr>
        </p:nvSpPr>
        <p:spPr/>
        <p:txBody>
          <a:bodyPr>
            <a:normAutofit fontScale="90000"/>
          </a:bodyPr>
          <a:lstStyle/>
          <a:p>
            <a:endParaRPr lang="hr-HR"/>
          </a:p>
        </p:txBody>
      </p:sp>
      <p:sp>
        <p:nvSpPr>
          <p:cNvPr id="3" name="Rezervirano mjesto teksta 2">
            <a:extLst>
              <a:ext uri="{FF2B5EF4-FFF2-40B4-BE49-F238E27FC236}">
                <a16:creationId xmlns:a16="http://schemas.microsoft.com/office/drawing/2014/main" id="{0EC65065-9CEA-4782-8C49-8ABF060A412D}"/>
              </a:ext>
            </a:extLst>
          </p:cNvPr>
          <p:cNvSpPr>
            <a:spLocks noGrp="1"/>
          </p:cNvSpPr>
          <p:nvPr>
            <p:ph type="body" idx="1"/>
          </p:nvPr>
        </p:nvSpPr>
        <p:spPr/>
        <p:txBody>
          <a:bodyPr/>
          <a:lstStyle/>
          <a:p>
            <a:endParaRPr lang="hr-HR"/>
          </a:p>
        </p:txBody>
      </p:sp>
      <p:pic>
        <p:nvPicPr>
          <p:cNvPr id="4" name="Picture 1858">
            <a:extLst>
              <a:ext uri="{FF2B5EF4-FFF2-40B4-BE49-F238E27FC236}">
                <a16:creationId xmlns:a16="http://schemas.microsoft.com/office/drawing/2014/main" id="{6FF5B711-7B95-4B3F-8E8D-B5A7169995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378154" cy="6858000"/>
          </a:xfrm>
          <a:prstGeom prst="rect">
            <a:avLst/>
          </a:prstGeom>
          <a:noFill/>
        </p:spPr>
      </p:pic>
      <p:sp>
        <p:nvSpPr>
          <p:cNvPr id="5" name="Pravokutnik 4">
            <a:extLst>
              <a:ext uri="{FF2B5EF4-FFF2-40B4-BE49-F238E27FC236}">
                <a16:creationId xmlns:a16="http://schemas.microsoft.com/office/drawing/2014/main" id="{8F24DDB1-4F26-4ABB-9337-B00E930573E1}"/>
              </a:ext>
            </a:extLst>
          </p:cNvPr>
          <p:cNvSpPr/>
          <p:nvPr/>
        </p:nvSpPr>
        <p:spPr>
          <a:xfrm>
            <a:off x="9624765" y="5300621"/>
            <a:ext cx="1753388" cy="1200329"/>
          </a:xfrm>
          <a:prstGeom prst="rect">
            <a:avLst/>
          </a:prstGeom>
        </p:spPr>
        <p:txBody>
          <a:bodyPr wrap="square">
            <a:spAutoFit/>
          </a:bodyPr>
          <a:lstStyle/>
          <a:p>
            <a:pPr algn="ctr">
              <a:spcBef>
                <a:spcPts val="600"/>
              </a:spcBef>
              <a:spcAft>
                <a:spcPts val="1200"/>
              </a:spcAft>
            </a:pPr>
            <a:r>
              <a:rPr lang="hr-HR" b="1" dirty="0">
                <a:latin typeface="OfficinaSansTT"/>
                <a:ea typeface="Times New Roman" panose="02020603050405020304" pitchFamily="18" charset="0"/>
                <a:cs typeface="Times New Roman" panose="02020603050405020304" pitchFamily="18" charset="0"/>
              </a:rPr>
              <a:t>Generički model procesa Subvencionirati potporu</a:t>
            </a:r>
          </a:p>
        </p:txBody>
      </p:sp>
    </p:spTree>
    <p:extLst>
      <p:ext uri="{BB962C8B-B14F-4D97-AF65-F5344CB8AC3E}">
        <p14:creationId xmlns:p14="http://schemas.microsoft.com/office/powerpoint/2010/main" val="281755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B4FF40-8E6A-4A54-A06A-4D7DA1ECE107}"/>
              </a:ext>
            </a:extLst>
          </p:cNvPr>
          <p:cNvSpPr>
            <a:spLocks noGrp="1"/>
          </p:cNvSpPr>
          <p:nvPr>
            <p:ph type="title"/>
          </p:nvPr>
        </p:nvSpPr>
        <p:spPr/>
        <p:txBody>
          <a:bodyPr>
            <a:normAutofit fontScale="90000"/>
          </a:bodyPr>
          <a:lstStyle/>
          <a:p>
            <a:endParaRPr lang="hr-HR"/>
          </a:p>
        </p:txBody>
      </p:sp>
      <p:sp>
        <p:nvSpPr>
          <p:cNvPr id="3" name="Rezervirano mjesto teksta 2">
            <a:extLst>
              <a:ext uri="{FF2B5EF4-FFF2-40B4-BE49-F238E27FC236}">
                <a16:creationId xmlns:a16="http://schemas.microsoft.com/office/drawing/2014/main" id="{8DA37996-1E56-4672-8833-B7228E9FB53F}"/>
              </a:ext>
            </a:extLst>
          </p:cNvPr>
          <p:cNvSpPr>
            <a:spLocks noGrp="1"/>
          </p:cNvSpPr>
          <p:nvPr>
            <p:ph type="body" idx="1"/>
          </p:nvPr>
        </p:nvSpPr>
        <p:spPr/>
        <p:txBody>
          <a:bodyPr/>
          <a:lstStyle/>
          <a:p>
            <a:endParaRPr lang="hr-HR"/>
          </a:p>
        </p:txBody>
      </p:sp>
      <p:pic>
        <p:nvPicPr>
          <p:cNvPr id="6" name="Picture 1863">
            <a:extLst>
              <a:ext uri="{FF2B5EF4-FFF2-40B4-BE49-F238E27FC236}">
                <a16:creationId xmlns:a16="http://schemas.microsoft.com/office/drawing/2014/main" id="{EB87AA70-0AD1-4FD1-9686-ABA7B164BB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127914"/>
            <a:ext cx="10614579" cy="4981413"/>
          </a:xfrm>
          <a:prstGeom prst="rect">
            <a:avLst/>
          </a:prstGeom>
          <a:noFill/>
        </p:spPr>
      </p:pic>
      <p:sp>
        <p:nvSpPr>
          <p:cNvPr id="8" name="Pravokutnik 7">
            <a:extLst>
              <a:ext uri="{FF2B5EF4-FFF2-40B4-BE49-F238E27FC236}">
                <a16:creationId xmlns:a16="http://schemas.microsoft.com/office/drawing/2014/main" id="{C6802F21-E703-4ACE-90EF-7A4147F1C10A}"/>
              </a:ext>
            </a:extLst>
          </p:cNvPr>
          <p:cNvSpPr/>
          <p:nvPr/>
        </p:nvSpPr>
        <p:spPr>
          <a:xfrm>
            <a:off x="10614580" y="5051590"/>
            <a:ext cx="1395168" cy="1431161"/>
          </a:xfrm>
          <a:prstGeom prst="rect">
            <a:avLst/>
          </a:prstGeom>
        </p:spPr>
        <p:txBody>
          <a:bodyPr wrap="square">
            <a:spAutoFit/>
          </a:bodyPr>
          <a:lstStyle/>
          <a:p>
            <a:pPr algn="ctr">
              <a:spcBef>
                <a:spcPts val="600"/>
              </a:spcBef>
              <a:spcAft>
                <a:spcPts val="1200"/>
              </a:spcAft>
            </a:pPr>
            <a:r>
              <a:rPr lang="hr-HR" b="1" dirty="0">
                <a:latin typeface="OfficinaSansTT"/>
                <a:ea typeface="Times New Roman" panose="02020603050405020304" pitchFamily="18" charset="0"/>
                <a:cs typeface="Times New Roman" panose="02020603050405020304" pitchFamily="18" charset="0"/>
              </a:rPr>
              <a:t>Provesti natječaj za stipendije</a:t>
            </a:r>
          </a:p>
          <a:p>
            <a:pPr algn="ctr">
              <a:spcBef>
                <a:spcPts val="600"/>
              </a:spcBef>
              <a:spcAft>
                <a:spcPts val="1200"/>
              </a:spcAft>
            </a:pPr>
            <a:r>
              <a:rPr lang="hr-HR" b="1" dirty="0">
                <a:latin typeface="OfficinaSansTT"/>
                <a:ea typeface="Times New Roman" panose="02020603050405020304" pitchFamily="18" charset="0"/>
                <a:cs typeface="Times New Roman" panose="02020603050405020304" pitchFamily="18" charset="0"/>
              </a:rPr>
              <a:t>As </a:t>
            </a:r>
            <a:r>
              <a:rPr lang="hr-HR" b="1" dirty="0" err="1">
                <a:latin typeface="OfficinaSansTT"/>
                <a:ea typeface="Times New Roman" panose="02020603050405020304" pitchFamily="18" charset="0"/>
                <a:cs typeface="Times New Roman" panose="02020603050405020304" pitchFamily="18" charset="0"/>
              </a:rPr>
              <a:t>Is</a:t>
            </a:r>
            <a:endParaRPr lang="hr-HR" b="1" dirty="0">
              <a:latin typeface="OfficinaSansT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763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BE8B70-5DFC-471E-84CD-B8B4275079BA}"/>
              </a:ext>
            </a:extLst>
          </p:cNvPr>
          <p:cNvSpPr>
            <a:spLocks noGrp="1"/>
          </p:cNvSpPr>
          <p:nvPr>
            <p:ph type="title"/>
          </p:nvPr>
        </p:nvSpPr>
        <p:spPr/>
        <p:txBody>
          <a:bodyPr>
            <a:normAutofit fontScale="90000"/>
          </a:bodyPr>
          <a:lstStyle/>
          <a:p>
            <a:endParaRPr lang="hr-HR"/>
          </a:p>
        </p:txBody>
      </p:sp>
      <p:sp>
        <p:nvSpPr>
          <p:cNvPr id="3" name="Rezervirano mjesto teksta 2">
            <a:extLst>
              <a:ext uri="{FF2B5EF4-FFF2-40B4-BE49-F238E27FC236}">
                <a16:creationId xmlns:a16="http://schemas.microsoft.com/office/drawing/2014/main" id="{563E067F-0778-4422-87E6-B17C88FEB3D0}"/>
              </a:ext>
            </a:extLst>
          </p:cNvPr>
          <p:cNvSpPr>
            <a:spLocks noGrp="1"/>
          </p:cNvSpPr>
          <p:nvPr>
            <p:ph type="body" idx="1"/>
          </p:nvPr>
        </p:nvSpPr>
        <p:spPr/>
        <p:txBody>
          <a:bodyPr/>
          <a:lstStyle/>
          <a:p>
            <a:endParaRPr lang="hr-HR"/>
          </a:p>
        </p:txBody>
      </p:sp>
      <p:pic>
        <p:nvPicPr>
          <p:cNvPr id="4" name="Picture 1865">
            <a:extLst>
              <a:ext uri="{FF2B5EF4-FFF2-40B4-BE49-F238E27FC236}">
                <a16:creationId xmlns:a16="http://schemas.microsoft.com/office/drawing/2014/main" id="{6ACE7723-ACEE-4CC5-B92D-312DD89CF7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614581" cy="6787299"/>
          </a:xfrm>
          <a:prstGeom prst="rect">
            <a:avLst/>
          </a:prstGeom>
          <a:noFill/>
        </p:spPr>
      </p:pic>
      <p:sp>
        <p:nvSpPr>
          <p:cNvPr id="7" name="Pravokutnik 6">
            <a:extLst>
              <a:ext uri="{FF2B5EF4-FFF2-40B4-BE49-F238E27FC236}">
                <a16:creationId xmlns:a16="http://schemas.microsoft.com/office/drawing/2014/main" id="{5F79E4E3-99CB-4A40-AA04-E1BCC7FC7B98}"/>
              </a:ext>
            </a:extLst>
          </p:cNvPr>
          <p:cNvSpPr/>
          <p:nvPr/>
        </p:nvSpPr>
        <p:spPr>
          <a:xfrm>
            <a:off x="10614580" y="5051590"/>
            <a:ext cx="1395168" cy="1431161"/>
          </a:xfrm>
          <a:prstGeom prst="rect">
            <a:avLst/>
          </a:prstGeom>
        </p:spPr>
        <p:txBody>
          <a:bodyPr wrap="square">
            <a:spAutoFit/>
          </a:bodyPr>
          <a:lstStyle/>
          <a:p>
            <a:pPr algn="ctr">
              <a:spcBef>
                <a:spcPts val="600"/>
              </a:spcBef>
              <a:spcAft>
                <a:spcPts val="1200"/>
              </a:spcAft>
            </a:pPr>
            <a:r>
              <a:rPr lang="hr-HR" b="1" dirty="0">
                <a:latin typeface="OfficinaSansTT"/>
                <a:ea typeface="Times New Roman" panose="02020603050405020304" pitchFamily="18" charset="0"/>
                <a:cs typeface="Times New Roman" panose="02020603050405020304" pitchFamily="18" charset="0"/>
              </a:rPr>
              <a:t>Provesti natječaj za stipendije</a:t>
            </a:r>
          </a:p>
          <a:p>
            <a:pPr algn="ctr">
              <a:spcBef>
                <a:spcPts val="600"/>
              </a:spcBef>
              <a:spcAft>
                <a:spcPts val="1200"/>
              </a:spcAft>
            </a:pPr>
            <a:r>
              <a:rPr lang="hr-HR" b="1" dirty="0">
                <a:latin typeface="OfficinaSansTT"/>
                <a:ea typeface="Times New Roman" panose="02020603050405020304" pitchFamily="18" charset="0"/>
                <a:cs typeface="Times New Roman" panose="02020603050405020304" pitchFamily="18" charset="0"/>
              </a:rPr>
              <a:t>To Be</a:t>
            </a:r>
          </a:p>
        </p:txBody>
      </p:sp>
    </p:spTree>
    <p:extLst>
      <p:ext uri="{BB962C8B-B14F-4D97-AF65-F5344CB8AC3E}">
        <p14:creationId xmlns:p14="http://schemas.microsoft.com/office/powerpoint/2010/main" val="18784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altLang="sr-Latn-RS" sz="3600" dirty="0">
                <a:ea typeface="ＭＳ Ｐゴシック" pitchFamily="-112" charset="-128"/>
              </a:rPr>
              <a:t>Analiza procesa</a:t>
            </a:r>
            <a:endParaRPr lang="hr-HR" sz="3600" dirty="0"/>
          </a:p>
        </p:txBody>
      </p:sp>
      <p:sp>
        <p:nvSpPr>
          <p:cNvPr id="3" name="Rezervirano mjesto sadržaja 2"/>
          <p:cNvSpPr>
            <a:spLocks noGrp="1"/>
          </p:cNvSpPr>
          <p:nvPr>
            <p:ph type="body" idx="1"/>
          </p:nvPr>
        </p:nvSpPr>
        <p:spPr/>
        <p:txBody>
          <a:bodyPr>
            <a:normAutofit/>
          </a:bodyPr>
          <a:lstStyle/>
          <a:p>
            <a:r>
              <a:rPr lang="hr-HR" dirty="0"/>
              <a:t>Kvantitativne tehnike i metode</a:t>
            </a:r>
          </a:p>
          <a:p>
            <a:pPr lvl="1"/>
            <a:r>
              <a:rPr lang="hr-HR" dirty="0">
                <a:solidFill>
                  <a:srgbClr val="0070C0"/>
                </a:solidFill>
              </a:rPr>
              <a:t>po potrebi za odabrane procese (kvantitativne analize, redovi čekanja, simulacije)</a:t>
            </a:r>
          </a:p>
          <a:p>
            <a:r>
              <a:rPr lang="hr-HR" dirty="0"/>
              <a:t>Kvalitativne tehnike i metode</a:t>
            </a:r>
          </a:p>
          <a:p>
            <a:pPr lvl="1"/>
            <a:r>
              <a:rPr lang="hr-HR" dirty="0">
                <a:solidFill>
                  <a:schemeClr val="bg1">
                    <a:lumMod val="50000"/>
                  </a:schemeClr>
                </a:solidFill>
              </a:rPr>
              <a:t>Analiza dodavanja novih vrijednosti  - </a:t>
            </a:r>
            <a:r>
              <a:rPr lang="hr-HR" sz="2000" dirty="0">
                <a:solidFill>
                  <a:schemeClr val="bg1">
                    <a:lumMod val="50000"/>
                  </a:schemeClr>
                </a:solidFill>
              </a:rPr>
              <a:t>doraditi kriterije što će biti obuhvaćeno projektom prema rezultatima s radionice</a:t>
            </a:r>
            <a:endParaRPr lang="en-US" sz="2000" dirty="0">
              <a:solidFill>
                <a:schemeClr val="bg1">
                  <a:lumMod val="50000"/>
                </a:schemeClr>
              </a:solidFill>
            </a:endParaRPr>
          </a:p>
          <a:p>
            <a:pPr lvl="1"/>
            <a:r>
              <a:rPr lang="hr-HR" dirty="0"/>
              <a:t>Analiza uzroka i posljedica</a:t>
            </a:r>
            <a:endParaRPr lang="en-US" dirty="0"/>
          </a:p>
          <a:p>
            <a:pPr lvl="1"/>
            <a:r>
              <a:rPr lang="en-US" dirty="0"/>
              <a:t>Pareto </a:t>
            </a:r>
            <a:r>
              <a:rPr lang="hr-HR" dirty="0"/>
              <a:t>analiza</a:t>
            </a:r>
            <a:endParaRPr lang="en-US" dirty="0"/>
          </a:p>
          <a:p>
            <a:pPr lvl="1"/>
            <a:r>
              <a:rPr lang="hr-HR" dirty="0">
                <a:solidFill>
                  <a:srgbClr val="0070C0"/>
                </a:solidFill>
              </a:rPr>
              <a:t>Analiza specifičnih problema (</a:t>
            </a:r>
            <a:r>
              <a:rPr lang="en-US" dirty="0">
                <a:solidFill>
                  <a:srgbClr val="0070C0"/>
                </a:solidFill>
              </a:rPr>
              <a:t>Issue Register</a:t>
            </a:r>
            <a:r>
              <a:rPr lang="hr-HR" dirty="0">
                <a:solidFill>
                  <a:srgbClr val="0070C0"/>
                </a:solidFill>
              </a:rPr>
              <a:t>)</a:t>
            </a:r>
          </a:p>
          <a:p>
            <a:pPr marL="57150" indent="0">
              <a:buNone/>
            </a:pPr>
            <a:endParaRPr lang="en-US" b="1" dirty="0">
              <a:solidFill>
                <a:srgbClr val="0070C0"/>
              </a:solidFill>
            </a:endParaRPr>
          </a:p>
          <a:p>
            <a:endParaRPr lang="hr-HR" dirty="0"/>
          </a:p>
          <a:p>
            <a:pPr lvl="1"/>
            <a:endParaRPr lang="en-US" dirty="0">
              <a:solidFill>
                <a:srgbClr val="FF0000"/>
              </a:solidFill>
            </a:endParaRPr>
          </a:p>
          <a:p>
            <a:endParaRPr lang="hr-HR" dirty="0"/>
          </a:p>
        </p:txBody>
      </p:sp>
    </p:spTree>
    <p:extLst>
      <p:ext uri="{BB962C8B-B14F-4D97-AF65-F5344CB8AC3E}">
        <p14:creationId xmlns:p14="http://schemas.microsoft.com/office/powerpoint/2010/main" val="38788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88DB3E-2CE8-4206-B735-2B7BE60DE2C9}"/>
              </a:ext>
            </a:extLst>
          </p:cNvPr>
          <p:cNvSpPr>
            <a:spLocks noGrp="1"/>
          </p:cNvSpPr>
          <p:nvPr>
            <p:ph type="title"/>
          </p:nvPr>
        </p:nvSpPr>
        <p:spPr/>
        <p:txBody>
          <a:bodyPr>
            <a:normAutofit fontScale="90000"/>
          </a:bodyPr>
          <a:lstStyle/>
          <a:p>
            <a:r>
              <a:rPr lang="hr-HR" dirty="0"/>
              <a:t>Obrada </a:t>
            </a:r>
            <a:r>
              <a:rPr lang="en-US" b="1" dirty="0" err="1"/>
              <a:t>Upitnik</a:t>
            </a:r>
            <a:r>
              <a:rPr lang="hr-HR" b="1" dirty="0"/>
              <a:t>a</a:t>
            </a:r>
            <a:r>
              <a:rPr lang="en-US" b="1" dirty="0"/>
              <a:t> </a:t>
            </a:r>
            <a:r>
              <a:rPr lang="en-US" b="1" dirty="0" err="1"/>
              <a:t>za</a:t>
            </a:r>
            <a:r>
              <a:rPr lang="en-US" b="1" dirty="0"/>
              <a:t> </a:t>
            </a:r>
            <a:r>
              <a:rPr lang="en-US" b="1" dirty="0" err="1"/>
              <a:t>prikupljanje</a:t>
            </a:r>
            <a:r>
              <a:rPr lang="en-US" b="1" dirty="0"/>
              <a:t> </a:t>
            </a:r>
            <a:r>
              <a:rPr lang="en-US" b="1" dirty="0" err="1"/>
              <a:t>podataka</a:t>
            </a:r>
            <a:r>
              <a:rPr lang="en-US" b="1" dirty="0"/>
              <a:t> o </a:t>
            </a:r>
            <a:r>
              <a:rPr lang="en-US" b="1" dirty="0" err="1"/>
              <a:t>podacima</a:t>
            </a:r>
            <a:r>
              <a:rPr lang="en-US" b="1" dirty="0"/>
              <a:t> </a:t>
            </a:r>
            <a:r>
              <a:rPr lang="en-US" b="1" dirty="0" err="1"/>
              <a:t>i</a:t>
            </a:r>
            <a:r>
              <a:rPr lang="en-US" b="1" dirty="0"/>
              <a:t> </a:t>
            </a:r>
            <a:r>
              <a:rPr lang="en-US" b="1" dirty="0" err="1"/>
              <a:t>procesima</a:t>
            </a:r>
            <a:endParaRPr lang="hr-HR" dirty="0"/>
          </a:p>
        </p:txBody>
      </p:sp>
      <p:sp>
        <p:nvSpPr>
          <p:cNvPr id="3" name="Rezervirano mjesto teksta 2">
            <a:extLst>
              <a:ext uri="{FF2B5EF4-FFF2-40B4-BE49-F238E27FC236}">
                <a16:creationId xmlns:a16="http://schemas.microsoft.com/office/drawing/2014/main" id="{C92A5779-666E-4A23-A149-0189B0E2080B}"/>
              </a:ext>
            </a:extLst>
          </p:cNvPr>
          <p:cNvSpPr>
            <a:spLocks noGrp="1"/>
          </p:cNvSpPr>
          <p:nvPr>
            <p:ph type="body" idx="1"/>
          </p:nvPr>
        </p:nvSpPr>
        <p:spPr>
          <a:xfrm>
            <a:off x="655387" y="1923068"/>
            <a:ext cx="10515600" cy="3365369"/>
          </a:xfrm>
        </p:spPr>
        <p:txBody>
          <a:bodyPr>
            <a:normAutofit fontScale="92500" lnSpcReduction="20000"/>
          </a:bodyPr>
          <a:lstStyle/>
          <a:p>
            <a:pPr>
              <a:lnSpc>
                <a:spcPct val="110000"/>
              </a:lnSpc>
            </a:pPr>
            <a:r>
              <a:rPr lang="hr-HR" dirty="0"/>
              <a:t>Sudionici radionica su dobili elektroničku verziju Upitnika te dovoljno vremena za popunjavanje. </a:t>
            </a:r>
          </a:p>
          <a:p>
            <a:pPr>
              <a:lnSpc>
                <a:spcPct val="110000"/>
              </a:lnSpc>
            </a:pPr>
            <a:r>
              <a:rPr lang="hr-HR" dirty="0"/>
              <a:t>U razumnom roku su zaprimljeni popunjeni upitnici koji su nakon toga obrađeni u skladu sa znanstveno-istraživačkim načelima obrade anonimnih upitnika. </a:t>
            </a:r>
          </a:p>
          <a:p>
            <a:pPr>
              <a:lnSpc>
                <a:spcPct val="110000"/>
              </a:lnSpc>
            </a:pPr>
            <a:r>
              <a:rPr lang="hr-HR" dirty="0"/>
              <a:t>Temeljem podataka o procesima i podacima, u tijeku je modeliranje procesa.</a:t>
            </a:r>
          </a:p>
          <a:p>
            <a:pPr>
              <a:lnSpc>
                <a:spcPct val="110000"/>
              </a:lnSpc>
            </a:pPr>
            <a:r>
              <a:rPr lang="hr-HR" dirty="0"/>
              <a:t>Upitnik je sadržavao i dva pitanja bez ponuđenih strukturiranih odgovora:</a:t>
            </a:r>
          </a:p>
          <a:p>
            <a:pPr>
              <a:lnSpc>
                <a:spcPct val="110000"/>
              </a:lnSpc>
            </a:pPr>
            <a:r>
              <a:rPr lang="hr-HR" i="1" dirty="0">
                <a:solidFill>
                  <a:srgbClr val="0070C0"/>
                </a:solidFill>
              </a:rPr>
              <a:t>a) Opišite mogućnost unapređenja vašeg rada. Naznačite poslove za koje mislite da bi se najviše mogli unaprijediti upotrebom modernih informacijskih i komunikacijskih tehnologija. </a:t>
            </a:r>
          </a:p>
          <a:p>
            <a:pPr>
              <a:lnSpc>
                <a:spcPct val="110000"/>
              </a:lnSpc>
            </a:pPr>
            <a:r>
              <a:rPr lang="hr-HR" i="1" dirty="0">
                <a:solidFill>
                  <a:srgbClr val="0070C0"/>
                </a:solidFill>
              </a:rPr>
              <a:t>b) Iskoristite ostatak ove stranice i napišite sve što vas nismo pitali (problem, ideju za unapređenje, promjenu u organizaciji, nedostatke u opremljenosti, itd.), a smatrate da bi bilo od značaja za unapređenje rada i izgradnju novog informacijskog sustava.</a:t>
            </a:r>
          </a:p>
        </p:txBody>
      </p:sp>
    </p:spTree>
    <p:extLst>
      <p:ext uri="{BB962C8B-B14F-4D97-AF65-F5344CB8AC3E}">
        <p14:creationId xmlns:p14="http://schemas.microsoft.com/office/powerpoint/2010/main" val="403017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B3E569-5416-43BF-BB42-C0969D727307}"/>
              </a:ext>
            </a:extLst>
          </p:cNvPr>
          <p:cNvSpPr>
            <a:spLocks noGrp="1"/>
          </p:cNvSpPr>
          <p:nvPr>
            <p:ph type="title"/>
          </p:nvPr>
        </p:nvSpPr>
        <p:spPr>
          <a:xfrm>
            <a:off x="655387" y="825900"/>
            <a:ext cx="10515600" cy="528136"/>
          </a:xfrm>
        </p:spPr>
        <p:txBody>
          <a:bodyPr>
            <a:noAutofit/>
          </a:bodyPr>
          <a:lstStyle/>
          <a:p>
            <a:r>
              <a:rPr lang="hr-HR" sz="1600" dirty="0"/>
              <a:t>Opišite mogućnost unapređenja vašeg rada. Naznačite poslove (iz Tablice) za koje mislite da bi se najviše mogli unaprijediti upotrebom modernih informacijskih i komunikacijskih tehnologija. </a:t>
            </a:r>
          </a:p>
        </p:txBody>
      </p:sp>
      <p:sp>
        <p:nvSpPr>
          <p:cNvPr id="3" name="Rezervirano mjesto teksta 2">
            <a:extLst>
              <a:ext uri="{FF2B5EF4-FFF2-40B4-BE49-F238E27FC236}">
                <a16:creationId xmlns:a16="http://schemas.microsoft.com/office/drawing/2014/main" id="{9D0F8627-8C99-4AF4-86D4-EE78AA48DD60}"/>
              </a:ext>
            </a:extLst>
          </p:cNvPr>
          <p:cNvSpPr>
            <a:spLocks noGrp="1"/>
          </p:cNvSpPr>
          <p:nvPr>
            <p:ph type="body" idx="1"/>
          </p:nvPr>
        </p:nvSpPr>
        <p:spPr>
          <a:xfrm>
            <a:off x="655387" y="1354035"/>
            <a:ext cx="10515600" cy="4745107"/>
          </a:xfrm>
          <a:solidFill>
            <a:schemeClr val="bg1"/>
          </a:solidFill>
        </p:spPr>
        <p:txBody>
          <a:bodyPr numCol="2">
            <a:noAutofit/>
          </a:bodyPr>
          <a:lstStyle/>
          <a:p>
            <a:pPr marL="285750" indent="-285750">
              <a:lnSpc>
                <a:spcPct val="120000"/>
              </a:lnSpc>
              <a:spcBef>
                <a:spcPts val="600"/>
              </a:spcBef>
              <a:buFont typeface="Arial" panose="020B0604020202020204" pitchFamily="34" charset="0"/>
              <a:buChar char="•"/>
            </a:pPr>
            <a:r>
              <a:rPr lang="hr-HR" sz="1400" dirty="0"/>
              <a:t>Mišljenja smo da su svi poslovi koje smo naveli važni, a kao najbitniju karakteristiku navodimo mogućnost korištenja podataka raznih službi i korisnika (sa definiranim ovlaštenjima) iz jedne baze podataka radi izbjegavanja redundancije evidentiranja podataka i izvještavanja.</a:t>
            </a:r>
          </a:p>
          <a:p>
            <a:pPr marL="285750" indent="-285750">
              <a:lnSpc>
                <a:spcPct val="120000"/>
              </a:lnSpc>
              <a:spcBef>
                <a:spcPts val="600"/>
              </a:spcBef>
              <a:buFont typeface="Arial" panose="020B0604020202020204" pitchFamily="34" charset="0"/>
              <a:buChar char="•"/>
            </a:pPr>
            <a:r>
              <a:rPr lang="hr-HR" sz="1400" dirty="0"/>
              <a:t>Evidencija izvannastavnih aktivnosti(INA i DOD)  voditi  u e-Dnevniku</a:t>
            </a:r>
          </a:p>
          <a:p>
            <a:pPr marL="285750" indent="-285750">
              <a:lnSpc>
                <a:spcPct val="120000"/>
              </a:lnSpc>
              <a:spcBef>
                <a:spcPts val="600"/>
              </a:spcBef>
              <a:buFont typeface="Arial" panose="020B0604020202020204" pitchFamily="34" charset="0"/>
              <a:buChar char="•"/>
            </a:pPr>
            <a:r>
              <a:rPr lang="hr-HR" sz="1400" dirty="0"/>
              <a:t>Program koji je odabrala gradska riznica (financije korisnika proračuna verzija 5.0.033)</a:t>
            </a:r>
          </a:p>
          <a:p>
            <a:pPr marL="285750" indent="-285750">
              <a:lnSpc>
                <a:spcPct val="120000"/>
              </a:lnSpc>
              <a:spcBef>
                <a:spcPts val="600"/>
              </a:spcBef>
              <a:buFont typeface="Arial" panose="020B0604020202020204" pitchFamily="34" charset="0"/>
              <a:buChar char="•"/>
            </a:pPr>
            <a:r>
              <a:rPr lang="hr-HR" sz="1400" dirty="0"/>
              <a:t>Potrebno je podržati: dosje djelatnika, vođenje učiteljskih vijeća, godišnji plan i program, školski kurikulum, izvedbeni planovi i programi, projekti nabave i natječajna dokumentacija, uredsko poslovanje, elektronski urudžbeni zapisnik, upravljanje matičnim podacima</a:t>
            </a:r>
          </a:p>
          <a:p>
            <a:pPr marL="285750" indent="-285750">
              <a:lnSpc>
                <a:spcPct val="120000"/>
              </a:lnSpc>
              <a:spcBef>
                <a:spcPts val="600"/>
              </a:spcBef>
              <a:buFont typeface="Arial" panose="020B0604020202020204" pitchFamily="34" charset="0"/>
              <a:buChar char="•"/>
            </a:pPr>
            <a:r>
              <a:rPr lang="hr-HR" sz="1400" dirty="0"/>
              <a:t>Najveći će napredak biti ostvaren uvođenjem e-dnevnika, nadogradnjom e-matice. Strukovne osjećaju potrebu povezivanja i /ili objedinjavanja e-matice i VETIS-a</a:t>
            </a:r>
          </a:p>
          <a:p>
            <a:pPr lvl="0">
              <a:lnSpc>
                <a:spcPct val="120000"/>
              </a:lnSpc>
              <a:spcBef>
                <a:spcPts val="600"/>
              </a:spcBef>
            </a:pPr>
            <a:endParaRPr lang="hr-HR" sz="1400" dirty="0"/>
          </a:p>
          <a:p>
            <a:pPr marL="285750" lvl="0" indent="-285750">
              <a:lnSpc>
                <a:spcPct val="120000"/>
              </a:lnSpc>
              <a:spcBef>
                <a:spcPts val="600"/>
              </a:spcBef>
              <a:buFont typeface="Arial" panose="020B0604020202020204" pitchFamily="34" charset="0"/>
              <a:buChar char="•"/>
            </a:pPr>
            <a:r>
              <a:rPr lang="hr-HR" sz="1400" dirty="0"/>
              <a:t>Administracija i Registar učenika</a:t>
            </a:r>
          </a:p>
          <a:p>
            <a:pPr marL="285750" indent="-285750">
              <a:lnSpc>
                <a:spcPct val="120000"/>
              </a:lnSpc>
              <a:spcBef>
                <a:spcPts val="600"/>
              </a:spcBef>
              <a:buFont typeface="Arial" panose="020B0604020202020204" pitchFamily="34" charset="0"/>
              <a:buChar char="•"/>
            </a:pPr>
            <a:r>
              <a:rPr lang="hr-HR" sz="1400" dirty="0"/>
              <a:t>Upravljanje resursima (evidencija) - ljudskim, materijalnim (inventura), zaštita na radu, </a:t>
            </a:r>
          </a:p>
          <a:p>
            <a:pPr marL="285750" indent="-285750">
              <a:lnSpc>
                <a:spcPct val="120000"/>
              </a:lnSpc>
              <a:spcBef>
                <a:spcPts val="600"/>
              </a:spcBef>
              <a:buFont typeface="Arial" panose="020B0604020202020204" pitchFamily="34" charset="0"/>
              <a:buChar char="•"/>
            </a:pPr>
            <a:r>
              <a:rPr lang="hr-HR" sz="1400" dirty="0"/>
              <a:t>uvođenje sustava kvalitete i kontrole poslovnih procesa</a:t>
            </a:r>
          </a:p>
          <a:p>
            <a:pPr marL="285750" indent="-285750">
              <a:lnSpc>
                <a:spcPct val="120000"/>
              </a:lnSpc>
              <a:spcBef>
                <a:spcPts val="600"/>
              </a:spcBef>
              <a:buFont typeface="Arial" panose="020B0604020202020204" pitchFamily="34" charset="0"/>
              <a:buChar char="•"/>
            </a:pPr>
            <a:r>
              <a:rPr lang="hr-HR" sz="1400" dirty="0"/>
              <a:t>uvođenje e- dokumenta u svim fazama rada Škole</a:t>
            </a:r>
          </a:p>
          <a:p>
            <a:pPr marL="285750" lvl="0" indent="-285750">
              <a:lnSpc>
                <a:spcPct val="120000"/>
              </a:lnSpc>
              <a:spcBef>
                <a:spcPts val="600"/>
              </a:spcBef>
              <a:buFont typeface="Arial" panose="020B0604020202020204" pitchFamily="34" charset="0"/>
              <a:buChar char="•"/>
            </a:pPr>
            <a:r>
              <a:rPr lang="hr-HR" sz="1400" dirty="0"/>
              <a:t>Mogućnost izdavanja izlaznog računa </a:t>
            </a:r>
            <a:r>
              <a:rPr lang="hr-HR" sz="1400" dirty="0" err="1"/>
              <a:t>npr</a:t>
            </a:r>
            <a:r>
              <a:rPr lang="hr-HR" sz="1400" dirty="0"/>
              <a:t>: za korištenje sportske dvorane na način da iz registra fizičkih osoba automatski povuče  korisnika dvorane, s tim da računovođa da vrijednost sata i odrađeni  broj sati tijekom mjeseca.</a:t>
            </a:r>
          </a:p>
          <a:p>
            <a:pPr marL="285750" lvl="0" indent="-285750">
              <a:lnSpc>
                <a:spcPct val="120000"/>
              </a:lnSpc>
              <a:spcBef>
                <a:spcPts val="600"/>
              </a:spcBef>
              <a:buFont typeface="Arial" panose="020B0604020202020204" pitchFamily="34" charset="0"/>
              <a:buChar char="•"/>
            </a:pPr>
            <a:r>
              <a:rPr lang="hr-HR" sz="1400" dirty="0"/>
              <a:t>Predvidjeti aplikaciju za analitičku evidenciju osnovnih sredstava i sitnog inventara, kako količinski tako i vrijednosno</a:t>
            </a:r>
          </a:p>
          <a:p>
            <a:pPr marL="285750" lvl="0" indent="-285750">
              <a:lnSpc>
                <a:spcPct val="120000"/>
              </a:lnSpc>
              <a:spcBef>
                <a:spcPts val="600"/>
              </a:spcBef>
              <a:buFont typeface="Arial" panose="020B0604020202020204" pitchFamily="34" charset="0"/>
              <a:buChar char="•"/>
            </a:pPr>
            <a:r>
              <a:rPr lang="hr-HR" sz="1400" dirty="0"/>
              <a:t>Izdavanje računa za školsku kuhinju, te izrada aplikacije koja će omogućiti praćenje uplata za školsku kuhinju pojedinačno  po izdanim računima</a:t>
            </a:r>
          </a:p>
          <a:p>
            <a:pPr>
              <a:lnSpc>
                <a:spcPct val="120000"/>
              </a:lnSpc>
              <a:spcBef>
                <a:spcPts val="600"/>
              </a:spcBef>
            </a:pPr>
            <a:r>
              <a:rPr lang="hr-HR" sz="1400" dirty="0"/>
              <a:t> </a:t>
            </a:r>
          </a:p>
          <a:p>
            <a:pPr>
              <a:lnSpc>
                <a:spcPct val="120000"/>
              </a:lnSpc>
              <a:spcBef>
                <a:spcPts val="0"/>
              </a:spcBef>
            </a:pPr>
            <a:endParaRPr lang="hr-HR" sz="1400" dirty="0"/>
          </a:p>
        </p:txBody>
      </p:sp>
    </p:spTree>
    <p:extLst>
      <p:ext uri="{BB962C8B-B14F-4D97-AF65-F5344CB8AC3E}">
        <p14:creationId xmlns:p14="http://schemas.microsoft.com/office/powerpoint/2010/main" val="123127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8084" y="5170915"/>
            <a:ext cx="5542547" cy="796748"/>
          </a:xfrm>
        </p:spPr>
        <p:txBody>
          <a:bodyPr>
            <a:normAutofit/>
          </a:bodyPr>
          <a:lstStyle/>
          <a:p>
            <a:r>
              <a:rPr lang="hr-HR" sz="1100" dirty="0">
                <a:solidFill>
                  <a:schemeClr val="bg1"/>
                </a:solidFill>
                <a:latin typeface="Arial" panose="020B0604020202020204" pitchFamily="34" charset="0"/>
                <a:ea typeface="Open Sans" panose="020B0606030504020204" pitchFamily="34" charset="0"/>
                <a:cs typeface="Arial" panose="020B0604020202020204" pitchFamily="34" charset="0"/>
              </a:rPr>
              <a:t>Projekt je sufinancirala Europska unija iz europskih strukturnih i investicijskih fondova.</a:t>
            </a:r>
          </a:p>
          <a:p>
            <a:r>
              <a:rPr lang="hr-HR" sz="1100" dirty="0">
                <a:solidFill>
                  <a:schemeClr val="bg1"/>
                </a:solidFill>
                <a:latin typeface="Arial" panose="020B0604020202020204" pitchFamily="34" charset="0"/>
                <a:ea typeface="Open Sans" panose="020B0606030504020204" pitchFamily="34" charset="0"/>
                <a:cs typeface="Arial" panose="020B0604020202020204" pitchFamily="34" charset="0"/>
              </a:rPr>
              <a:t>Više informacija o EU fondovima možete naći na web stranicama Ministarstva regionalnoga razvoja i fondova Europske unije: www.strukturnifondovi.hr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4" y="679890"/>
            <a:ext cx="2458537" cy="2834657"/>
          </a:xfrm>
          <a:prstGeom prst="rect">
            <a:avLst/>
          </a:prstGeom>
        </p:spPr>
      </p:pic>
      <p:sp>
        <p:nvSpPr>
          <p:cNvPr id="7" name="Subtitle 2"/>
          <p:cNvSpPr txBox="1">
            <a:spLocks/>
          </p:cNvSpPr>
          <p:nvPr/>
        </p:nvSpPr>
        <p:spPr>
          <a:xfrm>
            <a:off x="5129463" y="6063057"/>
            <a:ext cx="6857998" cy="256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1000" b="1" i="1" dirty="0">
                <a:solidFill>
                  <a:schemeClr val="bg1"/>
                </a:solidFill>
                <a:latin typeface="Arial" panose="020B0604020202020204" pitchFamily="34" charset="0"/>
                <a:ea typeface="Open Sans" panose="020B0606030504020204" pitchFamily="34" charset="0"/>
                <a:cs typeface="Arial" panose="020B0604020202020204" pitchFamily="34" charset="0"/>
              </a:rPr>
              <a:t>Sadržaj ovog materijala isključiva je odgovornost Hrvatske akademske i istraživačke mreže - CARNet.</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5801"/>
          <a:stretch/>
        </p:blipFill>
        <p:spPr>
          <a:xfrm>
            <a:off x="6977136" y="4031429"/>
            <a:ext cx="4693495" cy="852749"/>
          </a:xfrm>
          <a:prstGeom prst="rect">
            <a:avLst/>
          </a:prstGeom>
        </p:spPr>
      </p:pic>
    </p:spTree>
    <p:extLst>
      <p:ext uri="{BB962C8B-B14F-4D97-AF65-F5344CB8AC3E}">
        <p14:creationId xmlns:p14="http://schemas.microsoft.com/office/powerpoint/2010/main" val="66251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14ADDB-8057-4752-8618-19F42E01CC8F}"/>
              </a:ext>
            </a:extLst>
          </p:cNvPr>
          <p:cNvSpPr>
            <a:spLocks noGrp="1"/>
          </p:cNvSpPr>
          <p:nvPr>
            <p:ph type="title"/>
          </p:nvPr>
        </p:nvSpPr>
        <p:spPr/>
        <p:txBody>
          <a:bodyPr>
            <a:normAutofit fontScale="90000"/>
          </a:bodyPr>
          <a:lstStyle/>
          <a:p>
            <a:r>
              <a:rPr lang="hr-HR" dirty="0"/>
              <a:t>Primjer dobro opisanih očekivanja od projekta SIPU – korisnička perspektiva</a:t>
            </a:r>
          </a:p>
        </p:txBody>
      </p:sp>
      <p:sp>
        <p:nvSpPr>
          <p:cNvPr id="3" name="Rezervirano mjesto teksta 2">
            <a:extLst>
              <a:ext uri="{FF2B5EF4-FFF2-40B4-BE49-F238E27FC236}">
                <a16:creationId xmlns:a16="http://schemas.microsoft.com/office/drawing/2014/main" id="{94A5074D-A147-401E-96F7-4DF50A2DA8D0}"/>
              </a:ext>
            </a:extLst>
          </p:cNvPr>
          <p:cNvSpPr>
            <a:spLocks noGrp="1"/>
          </p:cNvSpPr>
          <p:nvPr>
            <p:ph type="body" idx="1"/>
          </p:nvPr>
        </p:nvSpPr>
        <p:spPr/>
        <p:txBody>
          <a:bodyPr>
            <a:normAutofit fontScale="85000" lnSpcReduction="10000"/>
          </a:bodyPr>
          <a:lstStyle/>
          <a:p>
            <a:pPr>
              <a:lnSpc>
                <a:spcPct val="110000"/>
              </a:lnSpc>
            </a:pPr>
            <a:r>
              <a:rPr lang="hr-HR" dirty="0"/>
              <a:t>Bilo bi poželjno da svi budemo umreženi i da imamo određena prava postupanja s dokumentima. Npr. osnivač, škola, Ured državne uprave, MZO, AZOO, školska liječnica do podataka dolaze sa svojim ovlastima, uređivanja, kopiranja, samo čitanja dokumenata ili zajednički rade na dokumentu. Nama je to olakšalo evidenciju radnog vremena koju vodimo u aplikaciji  koju smo si napravili na Google disku gdje svatko uređuje svoj dio dokumenta. </a:t>
            </a:r>
          </a:p>
          <a:p>
            <a:pPr>
              <a:lnSpc>
                <a:spcPct val="110000"/>
              </a:lnSpc>
            </a:pPr>
            <a:r>
              <a:rPr lang="hr-HR" dirty="0"/>
              <a:t>Olakšalo bi nam rad kada ne bismo morali više puta prepisivati i slati podatke, a podatci su dostupni na e-Dnevnik ili e-Matica. Lakše je povući podatke nego sve ponovno upisivati. </a:t>
            </a:r>
          </a:p>
          <a:p>
            <a:pPr>
              <a:lnSpc>
                <a:spcPct val="110000"/>
              </a:lnSpc>
            </a:pPr>
            <a:r>
              <a:rPr lang="hr-HR" dirty="0"/>
              <a:t>Bilo bi dobro završiti e-Maticu kako bi svi dijelovi bili u funkciji i kada bismo npr. zaduženja učitelja mogli raditi u e-Matici i printati rješenja tako bismo svi imali jednako na razini cijele države.</a:t>
            </a:r>
          </a:p>
          <a:p>
            <a:pPr>
              <a:lnSpc>
                <a:spcPct val="110000"/>
              </a:lnSpc>
            </a:pPr>
            <a:endParaRPr lang="hr-HR" dirty="0"/>
          </a:p>
        </p:txBody>
      </p:sp>
    </p:spTree>
    <p:extLst>
      <p:ext uri="{BB962C8B-B14F-4D97-AF65-F5344CB8AC3E}">
        <p14:creationId xmlns:p14="http://schemas.microsoft.com/office/powerpoint/2010/main" val="181053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F039A6-0129-4664-B4F5-3FA2B3BEC4FB}"/>
              </a:ext>
            </a:extLst>
          </p:cNvPr>
          <p:cNvSpPr>
            <a:spLocks noGrp="1"/>
          </p:cNvSpPr>
          <p:nvPr>
            <p:ph type="title"/>
          </p:nvPr>
        </p:nvSpPr>
        <p:spPr>
          <a:xfrm>
            <a:off x="655387" y="1325521"/>
            <a:ext cx="10515600" cy="528136"/>
          </a:xfrm>
        </p:spPr>
        <p:txBody>
          <a:bodyPr>
            <a:noAutofit/>
          </a:bodyPr>
          <a:lstStyle/>
          <a:p>
            <a:r>
              <a:rPr lang="hr-HR" sz="1600" dirty="0"/>
              <a:t>Iskoristite ostatak ove stranice i napišite sve što vas nismo pitali (problem, ideju za unapređenje, promjenu u organizaciji, nedostatke u opremljenosti, itd.), a smatrate da bi bilo od značaja za unapređenje rada i izgradnju novog informacijskog sustava.</a:t>
            </a:r>
          </a:p>
        </p:txBody>
      </p:sp>
      <p:sp>
        <p:nvSpPr>
          <p:cNvPr id="3" name="Rezervirano mjesto teksta 2">
            <a:extLst>
              <a:ext uri="{FF2B5EF4-FFF2-40B4-BE49-F238E27FC236}">
                <a16:creationId xmlns:a16="http://schemas.microsoft.com/office/drawing/2014/main" id="{57ED50F2-6489-4DA6-B553-4F25A294CF75}"/>
              </a:ext>
            </a:extLst>
          </p:cNvPr>
          <p:cNvSpPr>
            <a:spLocks noGrp="1"/>
          </p:cNvSpPr>
          <p:nvPr>
            <p:ph type="body" idx="1"/>
          </p:nvPr>
        </p:nvSpPr>
        <p:spPr/>
        <p:txBody>
          <a:bodyPr>
            <a:normAutofit fontScale="77500" lnSpcReduction="20000"/>
          </a:bodyPr>
          <a:lstStyle/>
          <a:p>
            <a:pPr marL="342900" indent="-342900">
              <a:lnSpc>
                <a:spcPct val="110000"/>
              </a:lnSpc>
              <a:buFont typeface="Arial" panose="020B0604020202020204" pitchFamily="34" charset="0"/>
              <a:buChar char="•"/>
            </a:pPr>
            <a:r>
              <a:rPr lang="hr-HR" dirty="0"/>
              <a:t>Uz gore navedeno, naglašavamo još jednom potrebu centralnog mjesta komunikacije unutar sustava po svim razinama (škole, osnivača, MZO).</a:t>
            </a:r>
          </a:p>
          <a:p>
            <a:pPr marL="342900" indent="-342900">
              <a:lnSpc>
                <a:spcPct val="110000"/>
              </a:lnSpc>
              <a:buFont typeface="Arial" panose="020B0604020202020204" pitchFamily="34" charset="0"/>
              <a:buChar char="•"/>
            </a:pPr>
            <a:r>
              <a:rPr lang="hr-HR" dirty="0"/>
              <a:t>Mogućnosti evidencije sredstava za nastavu i lakše obnavljanje istih, brža i bolja internetska veza.</a:t>
            </a:r>
          </a:p>
          <a:p>
            <a:pPr marL="342900" indent="-342900">
              <a:lnSpc>
                <a:spcPct val="110000"/>
              </a:lnSpc>
              <a:buFont typeface="Arial" panose="020B0604020202020204" pitchFamily="34" charset="0"/>
              <a:buChar char="•"/>
            </a:pPr>
            <a:r>
              <a:rPr lang="hr-HR" dirty="0"/>
              <a:t>Vaše planiranje obuhvatilo je svaki segment organizacije i poslovanja školske ustanove.</a:t>
            </a:r>
          </a:p>
          <a:p>
            <a:pPr marL="342900" indent="-342900">
              <a:lnSpc>
                <a:spcPct val="110000"/>
              </a:lnSpc>
              <a:buFont typeface="Arial" panose="020B0604020202020204" pitchFamily="34" charset="0"/>
              <a:buChar char="•"/>
            </a:pPr>
            <a:r>
              <a:rPr lang="hr-HR" dirty="0"/>
              <a:t>Nedostaje sistemsko rješavanje problema opremljenosti škola- analiza stanja, potrebe, plan realizacije</a:t>
            </a:r>
          </a:p>
          <a:p>
            <a:pPr marL="342900" indent="-342900">
              <a:lnSpc>
                <a:spcPct val="110000"/>
              </a:lnSpc>
              <a:buFont typeface="Arial" panose="020B0604020202020204" pitchFamily="34" charset="0"/>
              <a:buChar char="•"/>
            </a:pPr>
            <a:r>
              <a:rPr lang="hr-HR" i="1" dirty="0"/>
              <a:t>U razvoj aplikacije  što prije uključiti  osnovna sredstva i knjižnicu uz već navedeno te sve skupa povezati..</a:t>
            </a:r>
            <a:endParaRPr lang="hr-HR" dirty="0"/>
          </a:p>
          <a:p>
            <a:pPr marL="342900" indent="-342900">
              <a:lnSpc>
                <a:spcPct val="110000"/>
              </a:lnSpc>
              <a:buFont typeface="Arial" panose="020B0604020202020204" pitchFamily="34" charset="0"/>
              <a:buChar char="•"/>
            </a:pPr>
            <a:r>
              <a:rPr lang="hr-HR" i="1" dirty="0"/>
              <a:t>Primjer: knjiženjem ulaznog računa </a:t>
            </a:r>
            <a:r>
              <a:rPr lang="hr-HR" i="1" dirty="0" err="1"/>
              <a:t>npr</a:t>
            </a:r>
            <a:r>
              <a:rPr lang="hr-HR" i="1" dirty="0"/>
              <a:t> knjige , omogućiti njezino evidentiranje  u školskoj knjižnici kako bi se izbjeglo dupliranje poslova, odnosno višekratno evidentiranje istog sredstva na više mjesta.. a samim time i trošak održavanja i korištenja  postojećih aplikacija. </a:t>
            </a:r>
            <a:endParaRPr lang="hr-HR" dirty="0"/>
          </a:p>
          <a:p>
            <a:pPr>
              <a:lnSpc>
                <a:spcPct val="110000"/>
              </a:lnSpc>
            </a:pPr>
            <a:endParaRPr lang="hr-HR" dirty="0"/>
          </a:p>
          <a:p>
            <a:pPr>
              <a:lnSpc>
                <a:spcPct val="110000"/>
              </a:lnSpc>
            </a:pPr>
            <a:endParaRPr lang="hr-HR" dirty="0"/>
          </a:p>
        </p:txBody>
      </p:sp>
    </p:spTree>
    <p:extLst>
      <p:ext uri="{BB962C8B-B14F-4D97-AF65-F5344CB8AC3E}">
        <p14:creationId xmlns:p14="http://schemas.microsoft.com/office/powerpoint/2010/main" val="179788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FD14FD-AC93-4323-B479-F379981A9674}"/>
              </a:ext>
            </a:extLst>
          </p:cNvPr>
          <p:cNvSpPr>
            <a:spLocks noGrp="1"/>
          </p:cNvSpPr>
          <p:nvPr>
            <p:ph type="title"/>
          </p:nvPr>
        </p:nvSpPr>
        <p:spPr/>
        <p:txBody>
          <a:bodyPr>
            <a:normAutofit fontScale="90000"/>
          </a:bodyPr>
          <a:lstStyle/>
          <a:p>
            <a:r>
              <a:rPr lang="hr-HR" dirty="0"/>
              <a:t>Radni dio: Zadatak 1 - Uvod</a:t>
            </a:r>
          </a:p>
        </p:txBody>
      </p:sp>
      <p:sp>
        <p:nvSpPr>
          <p:cNvPr id="3" name="Rezervirano mjesto teksta 2">
            <a:extLst>
              <a:ext uri="{FF2B5EF4-FFF2-40B4-BE49-F238E27FC236}">
                <a16:creationId xmlns:a16="http://schemas.microsoft.com/office/drawing/2014/main" id="{4D1E7ED1-6276-4025-B328-87E914491931}"/>
              </a:ext>
            </a:extLst>
          </p:cNvPr>
          <p:cNvSpPr>
            <a:spLocks noGrp="1"/>
          </p:cNvSpPr>
          <p:nvPr>
            <p:ph type="body" idx="1"/>
          </p:nvPr>
        </p:nvSpPr>
        <p:spPr>
          <a:xfrm>
            <a:off x="655387" y="1853657"/>
            <a:ext cx="10515600" cy="3090361"/>
          </a:xfrm>
        </p:spPr>
        <p:txBody>
          <a:bodyPr>
            <a:normAutofit/>
          </a:bodyPr>
          <a:lstStyle/>
          <a:p>
            <a:pPr>
              <a:lnSpc>
                <a:spcPct val="120000"/>
              </a:lnSpc>
            </a:pPr>
            <a:r>
              <a:rPr lang="hr-HR" altLang="sr-Latn-RS" dirty="0"/>
              <a:t>Ustroj procesa organizacije i funkcionalni zahtjevi koji iz njih proizlaze predstavljaju temelj za izradu koncepta informacijskog sustava. </a:t>
            </a:r>
          </a:p>
          <a:p>
            <a:pPr>
              <a:lnSpc>
                <a:spcPct val="120000"/>
              </a:lnSpc>
            </a:pPr>
            <a:r>
              <a:rPr lang="hr-HR" altLang="sr-Latn-RS" dirty="0"/>
              <a:t>Budući da procesi organizacije na razne načine doprinose uspješnosti rada, potrebno je odrediti prioritete informatizacije. </a:t>
            </a:r>
          </a:p>
          <a:p>
            <a:pPr>
              <a:lnSpc>
                <a:spcPct val="120000"/>
              </a:lnSpc>
            </a:pPr>
            <a:r>
              <a:rPr lang="hr-HR" altLang="sr-Latn-RS" dirty="0"/>
              <a:t>U praksi se često kod određivanja prioriteta informatizacije koristi </a:t>
            </a:r>
            <a:r>
              <a:rPr lang="hr-HR" altLang="sr-Latn-RS" dirty="0" err="1"/>
              <a:t>dvokriterijska</a:t>
            </a:r>
            <a:r>
              <a:rPr lang="hr-HR" altLang="sr-Latn-RS" dirty="0"/>
              <a:t> klasifikacija procesa kod koje se s obzirom na procijenjeni značaj procesa, određuje prioritet i intenzitet budućeg unapređenja procesa uz pomoć IKT.  </a:t>
            </a:r>
          </a:p>
        </p:txBody>
      </p:sp>
    </p:spTree>
    <p:extLst>
      <p:ext uri="{BB962C8B-B14F-4D97-AF65-F5344CB8AC3E}">
        <p14:creationId xmlns:p14="http://schemas.microsoft.com/office/powerpoint/2010/main" val="238679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FD14FD-AC93-4323-B479-F379981A9674}"/>
              </a:ext>
            </a:extLst>
          </p:cNvPr>
          <p:cNvSpPr>
            <a:spLocks noGrp="1"/>
          </p:cNvSpPr>
          <p:nvPr>
            <p:ph type="title"/>
          </p:nvPr>
        </p:nvSpPr>
        <p:spPr/>
        <p:txBody>
          <a:bodyPr>
            <a:normAutofit fontScale="90000"/>
          </a:bodyPr>
          <a:lstStyle/>
          <a:p>
            <a:r>
              <a:rPr lang="hr-HR" dirty="0"/>
              <a:t>Radni dio: Zadatak 1 - Upute</a:t>
            </a:r>
          </a:p>
        </p:txBody>
      </p:sp>
      <p:sp>
        <p:nvSpPr>
          <p:cNvPr id="3" name="Rezervirano mjesto teksta 2">
            <a:extLst>
              <a:ext uri="{FF2B5EF4-FFF2-40B4-BE49-F238E27FC236}">
                <a16:creationId xmlns:a16="http://schemas.microsoft.com/office/drawing/2014/main" id="{4D1E7ED1-6276-4025-B328-87E914491931}"/>
              </a:ext>
            </a:extLst>
          </p:cNvPr>
          <p:cNvSpPr>
            <a:spLocks noGrp="1"/>
          </p:cNvSpPr>
          <p:nvPr>
            <p:ph type="body" idx="1"/>
          </p:nvPr>
        </p:nvSpPr>
        <p:spPr>
          <a:xfrm>
            <a:off x="655387" y="1853657"/>
            <a:ext cx="10515600" cy="3547902"/>
          </a:xfrm>
        </p:spPr>
        <p:txBody>
          <a:bodyPr>
            <a:normAutofit fontScale="85000" lnSpcReduction="20000"/>
          </a:bodyPr>
          <a:lstStyle/>
          <a:p>
            <a:pPr>
              <a:lnSpc>
                <a:spcPct val="120000"/>
              </a:lnSpc>
            </a:pPr>
            <a:r>
              <a:rPr lang="hr-HR" altLang="sr-Latn-RS" dirty="0"/>
              <a:t>Molimo sudionike da formiraju grupe (4-5 članova).</a:t>
            </a:r>
          </a:p>
          <a:p>
            <a:pPr>
              <a:lnSpc>
                <a:spcPct val="120000"/>
              </a:lnSpc>
            </a:pPr>
            <a:endParaRPr lang="hr-HR" altLang="sr-Latn-RS" dirty="0"/>
          </a:p>
          <a:p>
            <a:pPr>
              <a:lnSpc>
                <a:spcPct val="120000"/>
              </a:lnSpc>
            </a:pPr>
            <a:r>
              <a:rPr lang="hr-HR" altLang="sr-Latn-RS" dirty="0"/>
              <a:t>Koristeći registar procesa, iz vlastite perspektive odaberite 5 procesa Vaše ustanove za koje smatrate opterećuju Vaš svakodnevni rad, koji predstavljaju veliko administrativno opterećenje za zaposlenike Vaše ustanove ili Vam oduzimaju puno vremena prilikom izvođenja.</a:t>
            </a:r>
          </a:p>
          <a:p>
            <a:pPr>
              <a:lnSpc>
                <a:spcPct val="120000"/>
              </a:lnSpc>
            </a:pPr>
            <a:endParaRPr lang="hr-HR" altLang="sr-Latn-RS" dirty="0"/>
          </a:p>
          <a:p>
            <a:pPr>
              <a:lnSpc>
                <a:spcPct val="120000"/>
              </a:lnSpc>
            </a:pPr>
            <a:r>
              <a:rPr lang="hr-HR" altLang="sr-Latn-RS" dirty="0"/>
              <a:t>Za odabrane procese procijenite sljedeće karakteristike:</a:t>
            </a:r>
          </a:p>
          <a:p>
            <a:pPr lvl="1">
              <a:lnSpc>
                <a:spcPct val="120000"/>
              </a:lnSpc>
            </a:pPr>
            <a:r>
              <a:rPr lang="hr-HR" altLang="sr-Latn-RS" dirty="0"/>
              <a:t>1. Je li proces slabo ili jako zavisan o IKT (može li se izvoditi brže, učinkovitije ili češće ako je podržan IKT-om?)</a:t>
            </a:r>
          </a:p>
          <a:p>
            <a:pPr lvl="1">
              <a:lnSpc>
                <a:spcPct val="120000"/>
              </a:lnSpc>
            </a:pPr>
            <a:r>
              <a:rPr lang="hr-HR" altLang="sr-Latn-RS" dirty="0"/>
              <a:t>2. Ima li promatrani proces male ili velike potencijale ušteda (vremenskih, troškovnih, a sve s obzirom na frekvenciju izvođenja, trajanje,...)?</a:t>
            </a:r>
          </a:p>
          <a:p>
            <a:pPr>
              <a:lnSpc>
                <a:spcPct val="120000"/>
              </a:lnSpc>
            </a:pPr>
            <a:endParaRPr lang="hr-HR" altLang="sr-Latn-RS" dirty="0"/>
          </a:p>
        </p:txBody>
      </p:sp>
    </p:spTree>
    <p:extLst>
      <p:ext uri="{BB962C8B-B14F-4D97-AF65-F5344CB8AC3E}">
        <p14:creationId xmlns:p14="http://schemas.microsoft.com/office/powerpoint/2010/main" val="42243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FD14FD-AC93-4323-B479-F379981A9674}"/>
              </a:ext>
            </a:extLst>
          </p:cNvPr>
          <p:cNvSpPr>
            <a:spLocks noGrp="1"/>
          </p:cNvSpPr>
          <p:nvPr>
            <p:ph type="title"/>
          </p:nvPr>
        </p:nvSpPr>
        <p:spPr/>
        <p:txBody>
          <a:bodyPr>
            <a:normAutofit fontScale="90000"/>
          </a:bodyPr>
          <a:lstStyle/>
          <a:p>
            <a:r>
              <a:rPr lang="hr-HR" dirty="0"/>
              <a:t>Radni dio: Zadatak 1 - Tablica</a:t>
            </a:r>
          </a:p>
        </p:txBody>
      </p:sp>
      <p:sp>
        <p:nvSpPr>
          <p:cNvPr id="3" name="Rezervirano mjesto teksta 2">
            <a:extLst>
              <a:ext uri="{FF2B5EF4-FFF2-40B4-BE49-F238E27FC236}">
                <a16:creationId xmlns:a16="http://schemas.microsoft.com/office/drawing/2014/main" id="{4D1E7ED1-6276-4025-B328-87E914491931}"/>
              </a:ext>
            </a:extLst>
          </p:cNvPr>
          <p:cNvSpPr>
            <a:spLocks noGrp="1"/>
          </p:cNvSpPr>
          <p:nvPr>
            <p:ph type="body" idx="1"/>
          </p:nvPr>
        </p:nvSpPr>
        <p:spPr>
          <a:xfrm>
            <a:off x="655387" y="1853657"/>
            <a:ext cx="10515600" cy="3090361"/>
          </a:xfrm>
        </p:spPr>
        <p:txBody>
          <a:bodyPr>
            <a:normAutofit/>
          </a:bodyPr>
          <a:lstStyle/>
          <a:p>
            <a:pPr>
              <a:lnSpc>
                <a:spcPct val="120000"/>
              </a:lnSpc>
            </a:pPr>
            <a:endParaRPr lang="hr-HR" altLang="sr-Latn-RS" dirty="0"/>
          </a:p>
        </p:txBody>
      </p:sp>
      <p:graphicFrame>
        <p:nvGraphicFramePr>
          <p:cNvPr id="4" name="Tablica 3">
            <a:extLst>
              <a:ext uri="{FF2B5EF4-FFF2-40B4-BE49-F238E27FC236}">
                <a16:creationId xmlns:a16="http://schemas.microsoft.com/office/drawing/2014/main" id="{C60D0FD1-1FD4-42E5-BD4D-340C4DED17C0}"/>
              </a:ext>
            </a:extLst>
          </p:cNvPr>
          <p:cNvGraphicFramePr>
            <a:graphicFrameLocks noGrp="1"/>
          </p:cNvGraphicFramePr>
          <p:nvPr>
            <p:extLst>
              <p:ext uri="{D42A27DB-BD31-4B8C-83A1-F6EECF244321}">
                <p14:modId xmlns:p14="http://schemas.microsoft.com/office/powerpoint/2010/main" val="3606856294"/>
              </p:ext>
            </p:extLst>
          </p:nvPr>
        </p:nvGraphicFramePr>
        <p:xfrm>
          <a:off x="655387" y="1853656"/>
          <a:ext cx="10788758" cy="3331084"/>
        </p:xfrm>
        <a:graphic>
          <a:graphicData uri="http://schemas.openxmlformats.org/drawingml/2006/table">
            <a:tbl>
              <a:tblPr firstRow="1" bandRow="1">
                <a:tableStyleId>{5C22544A-7EE6-4342-B048-85BDC9FD1C3A}</a:tableStyleId>
              </a:tblPr>
              <a:tblGrid>
                <a:gridCol w="6008506">
                  <a:extLst>
                    <a:ext uri="{9D8B030D-6E8A-4147-A177-3AD203B41FA5}">
                      <a16:colId xmlns:a16="http://schemas.microsoft.com/office/drawing/2014/main" val="1364939854"/>
                    </a:ext>
                  </a:extLst>
                </a:gridCol>
                <a:gridCol w="1301076">
                  <a:extLst>
                    <a:ext uri="{9D8B030D-6E8A-4147-A177-3AD203B41FA5}">
                      <a16:colId xmlns:a16="http://schemas.microsoft.com/office/drawing/2014/main" val="2916821766"/>
                    </a:ext>
                  </a:extLst>
                </a:gridCol>
                <a:gridCol w="1223974">
                  <a:extLst>
                    <a:ext uri="{9D8B030D-6E8A-4147-A177-3AD203B41FA5}">
                      <a16:colId xmlns:a16="http://schemas.microsoft.com/office/drawing/2014/main" val="67795511"/>
                    </a:ext>
                  </a:extLst>
                </a:gridCol>
                <a:gridCol w="1127599">
                  <a:extLst>
                    <a:ext uri="{9D8B030D-6E8A-4147-A177-3AD203B41FA5}">
                      <a16:colId xmlns:a16="http://schemas.microsoft.com/office/drawing/2014/main" val="2193199635"/>
                    </a:ext>
                  </a:extLst>
                </a:gridCol>
                <a:gridCol w="1127603">
                  <a:extLst>
                    <a:ext uri="{9D8B030D-6E8A-4147-A177-3AD203B41FA5}">
                      <a16:colId xmlns:a16="http://schemas.microsoft.com/office/drawing/2014/main" val="3062507180"/>
                    </a:ext>
                  </a:extLst>
                </a:gridCol>
              </a:tblGrid>
              <a:tr h="473988">
                <a:tc rowSpan="2">
                  <a:txBody>
                    <a:bodyPr/>
                    <a:lstStyle/>
                    <a:p>
                      <a:r>
                        <a:rPr lang="hr-HR" dirty="0"/>
                        <a:t>Proces</a:t>
                      </a:r>
                    </a:p>
                  </a:txBody>
                  <a:tcPr/>
                </a:tc>
                <a:tc gridSpan="2">
                  <a:txBody>
                    <a:bodyPr/>
                    <a:lstStyle/>
                    <a:p>
                      <a:r>
                        <a:rPr lang="hr-HR" dirty="0"/>
                        <a:t>Ovisnost procesa o IKT</a:t>
                      </a:r>
                    </a:p>
                  </a:txBody>
                  <a:tcPr/>
                </a:tc>
                <a:tc hMerge="1">
                  <a:txBody>
                    <a:bodyPr/>
                    <a:lstStyle/>
                    <a:p>
                      <a:endParaRPr lang="hr-HR" dirty="0"/>
                    </a:p>
                  </a:txBody>
                  <a:tcPr/>
                </a:tc>
                <a:tc gridSpan="2">
                  <a:txBody>
                    <a:bodyPr/>
                    <a:lstStyle/>
                    <a:p>
                      <a:r>
                        <a:rPr lang="hr-HR" dirty="0"/>
                        <a:t>Potencijali ušteda</a:t>
                      </a:r>
                    </a:p>
                  </a:txBody>
                  <a:tcPr/>
                </a:tc>
                <a:tc hMerge="1">
                  <a:txBody>
                    <a:bodyPr/>
                    <a:lstStyle/>
                    <a:p>
                      <a:endParaRPr lang="hr-HR" dirty="0"/>
                    </a:p>
                  </a:txBody>
                  <a:tcPr/>
                </a:tc>
                <a:extLst>
                  <a:ext uri="{0D108BD9-81ED-4DB2-BD59-A6C34878D82A}">
                    <a16:rowId xmlns:a16="http://schemas.microsoft.com/office/drawing/2014/main" val="2067663190"/>
                  </a:ext>
                </a:extLst>
              </a:tr>
              <a:tr h="473988">
                <a:tc vMerge="1">
                  <a:txBody>
                    <a:bodyPr/>
                    <a:lstStyle/>
                    <a:p>
                      <a:endParaRPr lang="hr-HR"/>
                    </a:p>
                  </a:txBody>
                  <a:tcPr/>
                </a:tc>
                <a:tc>
                  <a:txBody>
                    <a:bodyPr/>
                    <a:lstStyle/>
                    <a:p>
                      <a:r>
                        <a:rPr lang="hr-HR" dirty="0"/>
                        <a:t>Slaba</a:t>
                      </a:r>
                    </a:p>
                  </a:txBody>
                  <a:tcPr/>
                </a:tc>
                <a:tc>
                  <a:txBody>
                    <a:bodyPr/>
                    <a:lstStyle/>
                    <a:p>
                      <a:r>
                        <a:rPr lang="hr-HR" dirty="0"/>
                        <a:t>Jaka</a:t>
                      </a:r>
                    </a:p>
                  </a:txBody>
                  <a:tcPr/>
                </a:tc>
                <a:tc>
                  <a:txBody>
                    <a:bodyPr/>
                    <a:lstStyle/>
                    <a:p>
                      <a:r>
                        <a:rPr lang="hr-HR" dirty="0"/>
                        <a:t>Mali</a:t>
                      </a:r>
                    </a:p>
                  </a:txBody>
                  <a:tcPr/>
                </a:tc>
                <a:tc>
                  <a:txBody>
                    <a:bodyPr/>
                    <a:lstStyle/>
                    <a:p>
                      <a:r>
                        <a:rPr lang="hr-HR" dirty="0"/>
                        <a:t>Veliki</a:t>
                      </a:r>
                    </a:p>
                  </a:txBody>
                  <a:tcPr/>
                </a:tc>
                <a:extLst>
                  <a:ext uri="{0D108BD9-81ED-4DB2-BD59-A6C34878D82A}">
                    <a16:rowId xmlns:a16="http://schemas.microsoft.com/office/drawing/2014/main" val="2707862056"/>
                  </a:ext>
                </a:extLst>
              </a:tr>
              <a:tr h="480572">
                <a:tc>
                  <a:txBody>
                    <a:bodyPr/>
                    <a:lstStyle/>
                    <a:p>
                      <a:endParaRPr lang="hr-HR" dirty="0"/>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193268471"/>
                  </a:ext>
                </a:extLst>
              </a:tr>
              <a:tr h="480572">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2210122483"/>
                  </a:ext>
                </a:extLst>
              </a:tr>
              <a:tr h="473988">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3301187474"/>
                  </a:ext>
                </a:extLst>
              </a:tr>
              <a:tr h="473988">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817034625"/>
                  </a:ext>
                </a:extLst>
              </a:tr>
              <a:tr h="473988">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381137824"/>
                  </a:ext>
                </a:extLst>
              </a:tr>
            </a:tbl>
          </a:graphicData>
        </a:graphic>
      </p:graphicFrame>
    </p:spTree>
    <p:extLst>
      <p:ext uri="{BB962C8B-B14F-4D97-AF65-F5344CB8AC3E}">
        <p14:creationId xmlns:p14="http://schemas.microsoft.com/office/powerpoint/2010/main" val="259109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7E899E-4768-471B-95E8-5BDCF879F013}"/>
              </a:ext>
            </a:extLst>
          </p:cNvPr>
          <p:cNvSpPr>
            <a:spLocks noGrp="1"/>
          </p:cNvSpPr>
          <p:nvPr>
            <p:ph type="title"/>
          </p:nvPr>
        </p:nvSpPr>
        <p:spPr>
          <a:xfrm>
            <a:off x="165193" y="565373"/>
            <a:ext cx="10515600" cy="528136"/>
          </a:xfrm>
        </p:spPr>
        <p:txBody>
          <a:bodyPr>
            <a:normAutofit fontScale="90000"/>
          </a:bodyPr>
          <a:lstStyle/>
          <a:p>
            <a:r>
              <a:rPr lang="hr-HR" dirty="0"/>
              <a:t>Radni dio: Zadatak 1 – Značaj procesa</a:t>
            </a:r>
          </a:p>
        </p:txBody>
      </p:sp>
      <p:sp>
        <p:nvSpPr>
          <p:cNvPr id="3" name="Rezervirano mjesto teksta 2">
            <a:extLst>
              <a:ext uri="{FF2B5EF4-FFF2-40B4-BE49-F238E27FC236}">
                <a16:creationId xmlns:a16="http://schemas.microsoft.com/office/drawing/2014/main" id="{4126C70B-0573-430B-873B-6411EE39B50C}"/>
              </a:ext>
            </a:extLst>
          </p:cNvPr>
          <p:cNvSpPr>
            <a:spLocks noGrp="1"/>
          </p:cNvSpPr>
          <p:nvPr>
            <p:ph type="body" idx="1"/>
          </p:nvPr>
        </p:nvSpPr>
        <p:spPr/>
        <p:txBody>
          <a:bodyPr/>
          <a:lstStyle/>
          <a:p>
            <a:endParaRPr lang="hr-HR"/>
          </a:p>
        </p:txBody>
      </p:sp>
      <p:graphicFrame>
        <p:nvGraphicFramePr>
          <p:cNvPr id="5" name="Tablica 4">
            <a:extLst>
              <a:ext uri="{FF2B5EF4-FFF2-40B4-BE49-F238E27FC236}">
                <a16:creationId xmlns:a16="http://schemas.microsoft.com/office/drawing/2014/main" id="{35F8B3B4-3061-4761-B869-57444EE6F683}"/>
              </a:ext>
            </a:extLst>
          </p:cNvPr>
          <p:cNvGraphicFramePr>
            <a:graphicFrameLocks noGrp="1"/>
          </p:cNvGraphicFramePr>
          <p:nvPr>
            <p:extLst>
              <p:ext uri="{D42A27DB-BD31-4B8C-83A1-F6EECF244321}">
                <p14:modId xmlns:p14="http://schemas.microsoft.com/office/powerpoint/2010/main" val="3237681514"/>
              </p:ext>
            </p:extLst>
          </p:nvPr>
        </p:nvGraphicFramePr>
        <p:xfrm>
          <a:off x="433634" y="1093509"/>
          <a:ext cx="11019933" cy="5693791"/>
        </p:xfrm>
        <a:graphic>
          <a:graphicData uri="http://schemas.openxmlformats.org/drawingml/2006/table">
            <a:tbl>
              <a:tblPr/>
              <a:tblGrid>
                <a:gridCol w="933141">
                  <a:extLst>
                    <a:ext uri="{9D8B030D-6E8A-4147-A177-3AD203B41FA5}">
                      <a16:colId xmlns:a16="http://schemas.microsoft.com/office/drawing/2014/main" val="438227672"/>
                    </a:ext>
                  </a:extLst>
                </a:gridCol>
                <a:gridCol w="677637">
                  <a:extLst>
                    <a:ext uri="{9D8B030D-6E8A-4147-A177-3AD203B41FA5}">
                      <a16:colId xmlns:a16="http://schemas.microsoft.com/office/drawing/2014/main" val="2017708196"/>
                    </a:ext>
                  </a:extLst>
                </a:gridCol>
                <a:gridCol w="5045728">
                  <a:extLst>
                    <a:ext uri="{9D8B030D-6E8A-4147-A177-3AD203B41FA5}">
                      <a16:colId xmlns:a16="http://schemas.microsoft.com/office/drawing/2014/main" val="2030352779"/>
                    </a:ext>
                  </a:extLst>
                </a:gridCol>
                <a:gridCol w="4363427">
                  <a:extLst>
                    <a:ext uri="{9D8B030D-6E8A-4147-A177-3AD203B41FA5}">
                      <a16:colId xmlns:a16="http://schemas.microsoft.com/office/drawing/2014/main" val="530815048"/>
                    </a:ext>
                  </a:extLst>
                </a:gridCol>
              </a:tblGrid>
              <a:tr h="253597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baseline="0" dirty="0">
                          <a:ln>
                            <a:noFill/>
                          </a:ln>
                          <a:solidFill>
                            <a:schemeClr val="tx1"/>
                          </a:solidFill>
                          <a:effectLst/>
                          <a:latin typeface="Arial" charset="0"/>
                          <a:ea typeface="Times New Roman" pitchFamily="18" charset="0"/>
                          <a:cs typeface="Arial" charset="0"/>
                        </a:rPr>
                        <a:t>Zavisnost procesa o suvremenim ICT</a:t>
                      </a:r>
                      <a:endParaRPr kumimoji="0" lang="hr-HR"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91434" marR="91434" marT="45724" marB="45724" vert="eaVert"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baseline="0" dirty="0">
                          <a:ln>
                            <a:noFill/>
                          </a:ln>
                          <a:solidFill>
                            <a:schemeClr val="tx1"/>
                          </a:solidFill>
                          <a:effectLst/>
                          <a:latin typeface="Arial" charset="0"/>
                          <a:cs typeface="Arial" charset="0"/>
                        </a:rPr>
                        <a:t>JAKA</a:t>
                      </a:r>
                      <a:endParaRPr kumimoji="0" lang="hr-HR" sz="1200" b="0" i="1" u="none" strike="noStrike" cap="none" normalizeH="0" baseline="0" dirty="0">
                        <a:ln>
                          <a:noFill/>
                        </a:ln>
                        <a:solidFill>
                          <a:schemeClr val="tx1"/>
                        </a:solidFill>
                        <a:effectLst/>
                        <a:latin typeface="Times New Roman" pitchFamily="18" charset="0"/>
                        <a:cs typeface="Times New Roman" pitchFamily="18" charset="0"/>
                      </a:endParaRPr>
                    </a:p>
                  </a:txBody>
                  <a:tcPr marL="89994" marR="89994" marT="46804" marB="46804" vert="eaVert"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2. </a:t>
                      </a:r>
                      <a:r>
                        <a:rPr kumimoji="0" lang="hr-HR" sz="1200" b="1" i="0" u="sng" strike="noStrike" cap="none" normalizeH="0" baseline="0" dirty="0">
                          <a:ln>
                            <a:noFill/>
                          </a:ln>
                          <a:solidFill>
                            <a:schemeClr val="tx1"/>
                          </a:solidFill>
                          <a:effectLst/>
                          <a:latin typeface="Arial" charset="0"/>
                          <a:ea typeface="Times New Roman" pitchFamily="18" charset="0"/>
                          <a:cs typeface="Arial" charset="0"/>
                        </a:rPr>
                        <a:t>OPERATIVNI</a:t>
                      </a: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 procesi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200" b="1" i="0" u="none" strike="noStrike" cap="none" normalizeH="0" baseline="0" dirty="0">
                        <a:ln>
                          <a:noFill/>
                        </a:ln>
                        <a:solidFill>
                          <a:schemeClr val="tx1"/>
                        </a:solidFill>
                        <a:effectLst/>
                        <a:latin typeface="Arial" charset="0"/>
                        <a:ea typeface="Times New Roman" pitchFamily="18" charset="0"/>
                        <a:cs typeface="Arial" charset="0"/>
                      </a:endParaRPr>
                    </a:p>
                  </a:txBody>
                  <a:tcPr marL="91434" marR="91434" marT="45724" marB="4572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4. </a:t>
                      </a:r>
                      <a:r>
                        <a:rPr kumimoji="0" lang="hr-HR" sz="1200" b="1" i="0" u="sng" strike="noStrike" cap="none" normalizeH="0" baseline="0" dirty="0">
                          <a:ln>
                            <a:noFill/>
                          </a:ln>
                          <a:solidFill>
                            <a:schemeClr val="tx1"/>
                          </a:solidFill>
                          <a:effectLst/>
                          <a:latin typeface="Arial" charset="0"/>
                          <a:ea typeface="Times New Roman" pitchFamily="18" charset="0"/>
                          <a:cs typeface="Arial" charset="0"/>
                        </a:rPr>
                        <a:t>STRATEŠKI</a:t>
                      </a: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 procesi</a:t>
                      </a:r>
                    </a:p>
                  </a:txBody>
                  <a:tcPr marL="91434" marR="91434" marT="45724" marB="4572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80216071"/>
                  </a:ext>
                </a:extLst>
              </a:tr>
              <a:tr h="2172496">
                <a:tc vMerge="1">
                  <a:txBody>
                    <a:bodyPr/>
                    <a:lstStyle/>
                    <a:p>
                      <a:endParaRPr lang="hr-H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baseline="0" dirty="0">
                          <a:ln>
                            <a:noFill/>
                          </a:ln>
                          <a:solidFill>
                            <a:schemeClr val="tx1"/>
                          </a:solidFill>
                          <a:effectLst/>
                          <a:latin typeface="Arial" charset="0"/>
                          <a:ea typeface="Times New Roman" pitchFamily="18" charset="0"/>
                          <a:cs typeface="Arial" charset="0"/>
                        </a:rPr>
                        <a:t>SLABA</a:t>
                      </a:r>
                      <a:endParaRPr kumimoji="0" lang="hr-HR"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89994" marR="89994" marT="46804" marB="46804" vert="eaVert"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1. </a:t>
                      </a:r>
                      <a:r>
                        <a:rPr kumimoji="0" lang="hr-HR" sz="1200" b="1" i="0" u="sng" strike="noStrike" cap="none" normalizeH="0" baseline="0" dirty="0">
                          <a:ln>
                            <a:noFill/>
                          </a:ln>
                          <a:solidFill>
                            <a:schemeClr val="tx1"/>
                          </a:solidFill>
                          <a:effectLst/>
                          <a:latin typeface="Arial" charset="0"/>
                          <a:ea typeface="Times New Roman" pitchFamily="18" charset="0"/>
                          <a:cs typeface="Arial" charset="0"/>
                        </a:rPr>
                        <a:t>POTPORNI</a:t>
                      </a: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 procesi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91434" marR="91434" marT="45724" marB="4572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3. </a:t>
                      </a:r>
                      <a:r>
                        <a:rPr kumimoji="0" lang="hr-HR" sz="1200" b="1" i="0" u="sng" strike="noStrike" cap="none" normalizeH="0" baseline="0" dirty="0">
                          <a:ln>
                            <a:noFill/>
                          </a:ln>
                          <a:solidFill>
                            <a:schemeClr val="tx1"/>
                          </a:solidFill>
                          <a:effectLst/>
                          <a:latin typeface="Arial" charset="0"/>
                          <a:ea typeface="Times New Roman" pitchFamily="18" charset="0"/>
                          <a:cs typeface="Arial" charset="0"/>
                        </a:rPr>
                        <a:t>IZGLEDNI</a:t>
                      </a:r>
                      <a:r>
                        <a:rPr kumimoji="0" lang="hr-HR" sz="1200" b="1" i="0" u="none" strike="noStrike" cap="none" normalizeH="0" baseline="0" dirty="0">
                          <a:ln>
                            <a:noFill/>
                          </a:ln>
                          <a:solidFill>
                            <a:schemeClr val="tx1"/>
                          </a:solidFill>
                          <a:effectLst/>
                          <a:latin typeface="Arial" charset="0"/>
                          <a:ea typeface="Times New Roman" pitchFamily="18" charset="0"/>
                          <a:cs typeface="Arial" charset="0"/>
                        </a:rPr>
                        <a:t> procesi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000" b="0" i="1" u="none" strike="noStrike" cap="none" normalizeH="0" baseline="0" dirty="0">
                        <a:ln>
                          <a:noFill/>
                        </a:ln>
                        <a:solidFill>
                          <a:srgbClr val="0070C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a:ln>
                            <a:noFill/>
                          </a:ln>
                          <a:solidFill>
                            <a:schemeClr val="tx1"/>
                          </a:solidFill>
                          <a:effectLst/>
                          <a:latin typeface="Arial" charset="0"/>
                          <a:ea typeface="Times New Roman" pitchFamily="18" charset="0"/>
                          <a:cs typeface="Arial" charset="0"/>
                        </a:rPr>
                        <a:t> </a:t>
                      </a:r>
                    </a:p>
                  </a:txBody>
                  <a:tcPr marL="91434" marR="91434" marT="45724" marB="4572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82482452"/>
                  </a:ext>
                </a:extLst>
              </a:tr>
              <a:tr h="492659">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a:ln>
                            <a:noFill/>
                          </a:ln>
                          <a:solidFill>
                            <a:schemeClr val="tx1"/>
                          </a:solidFill>
                          <a:effectLst/>
                          <a:latin typeface="Arial" charset="0"/>
                          <a:cs typeface="Times New Roman" pitchFamily="18" charset="0"/>
                        </a:rPr>
                        <a:t> </a:t>
                      </a:r>
                      <a:endParaRPr kumimoji="0" lang="hr-HR" sz="1200" b="0" i="0" u="none" strike="noStrike" cap="none" normalizeH="0" baseline="0">
                        <a:ln>
                          <a:noFill/>
                        </a:ln>
                        <a:solidFill>
                          <a:schemeClr val="tx1"/>
                        </a:solidFill>
                        <a:effectLst/>
                        <a:latin typeface="Arial" charset="0"/>
                      </a:endParaRPr>
                    </a:p>
                  </a:txBody>
                  <a:tcPr marL="91434" marR="91434" marT="45724" marB="45724"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hr-H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baseline="0">
                          <a:ln>
                            <a:noFill/>
                          </a:ln>
                          <a:solidFill>
                            <a:schemeClr val="tx1"/>
                          </a:solidFill>
                          <a:effectLst/>
                          <a:latin typeface="Arial" charset="0"/>
                          <a:cs typeface="Arial" charset="0"/>
                        </a:rPr>
                        <a:t>MALI</a:t>
                      </a:r>
                      <a:endParaRPr kumimoji="0" lang="hr-HR" sz="1200" b="0" i="1" u="none" strike="noStrike" cap="none" normalizeH="0" baseline="0">
                        <a:ln>
                          <a:noFill/>
                        </a:ln>
                        <a:solidFill>
                          <a:schemeClr val="tx1"/>
                        </a:solidFill>
                        <a:effectLst/>
                        <a:latin typeface="Times New Roman" pitchFamily="18" charset="0"/>
                        <a:cs typeface="Times New Roman" pitchFamily="18" charset="0"/>
                      </a:endParaRPr>
                    </a:p>
                  </a:txBody>
                  <a:tcPr marL="89994" marR="89994" marT="46804" marB="46804"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baseline="0" dirty="0">
                          <a:ln>
                            <a:noFill/>
                          </a:ln>
                          <a:solidFill>
                            <a:schemeClr val="tx1"/>
                          </a:solidFill>
                          <a:effectLst/>
                          <a:latin typeface="Arial" charset="0"/>
                          <a:cs typeface="Arial" charset="0"/>
                        </a:rPr>
                        <a:t>VELIKI</a:t>
                      </a:r>
                      <a:endParaRPr kumimoji="0" lang="hr-HR" sz="1200" b="0" i="1" u="none" strike="noStrike" cap="none" normalizeH="0" baseline="0" dirty="0">
                        <a:ln>
                          <a:noFill/>
                        </a:ln>
                        <a:solidFill>
                          <a:schemeClr val="tx1"/>
                        </a:solidFill>
                        <a:effectLst/>
                        <a:latin typeface="Times New Roman" pitchFamily="18" charset="0"/>
                        <a:cs typeface="Times New Roman" pitchFamily="18" charset="0"/>
                      </a:endParaRPr>
                    </a:p>
                  </a:txBody>
                  <a:tcPr marL="89994" marR="89994" marT="46804" marB="46804"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7797946"/>
                  </a:ext>
                </a:extLst>
              </a:tr>
              <a:tr h="492659">
                <a:tc gridSpan="2" vMerge="1">
                  <a:txBody>
                    <a:bodyPr/>
                    <a:lstStyle/>
                    <a:p>
                      <a:endParaRPr lang="hr-HR"/>
                    </a:p>
                  </a:txBody>
                  <a:tcPr/>
                </a:tc>
                <a:tc hMerge="1" vMerge="1">
                  <a:txBody>
                    <a:bodyPr/>
                    <a:lstStyle/>
                    <a:p>
                      <a:endParaRPr lang="hr-H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1" u="none" strike="noStrike" cap="none" normalizeH="0" baseline="0" dirty="0">
                          <a:ln>
                            <a:noFill/>
                          </a:ln>
                          <a:solidFill>
                            <a:schemeClr val="tx1"/>
                          </a:solidFill>
                          <a:effectLst/>
                          <a:latin typeface="Arial" charset="0"/>
                          <a:cs typeface="Arial" charset="0"/>
                        </a:rPr>
                        <a:t>Potencijali ušteda</a:t>
                      </a:r>
                      <a:endParaRPr kumimoji="0" lang="hr-HR" sz="1200" b="0" i="1" u="none" strike="noStrike" cap="none" normalizeH="0" baseline="0" dirty="0">
                        <a:ln>
                          <a:noFill/>
                        </a:ln>
                        <a:solidFill>
                          <a:schemeClr val="tx1"/>
                        </a:solidFill>
                        <a:effectLst/>
                        <a:latin typeface="Times New Roman" pitchFamily="18" charset="0"/>
                        <a:cs typeface="Times New Roman" pitchFamily="18" charset="0"/>
                      </a:endParaRPr>
                    </a:p>
                  </a:txBody>
                  <a:tcPr marL="89994" marR="89994" marT="46804" marB="46804"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hr-HR"/>
                    </a:p>
                  </a:txBody>
                  <a:tcPr/>
                </a:tc>
                <a:extLst>
                  <a:ext uri="{0D108BD9-81ED-4DB2-BD59-A6C34878D82A}">
                    <a16:rowId xmlns:a16="http://schemas.microsoft.com/office/drawing/2014/main" val="440472341"/>
                  </a:ext>
                </a:extLst>
              </a:tr>
            </a:tbl>
          </a:graphicData>
        </a:graphic>
      </p:graphicFrame>
    </p:spTree>
    <p:extLst>
      <p:ext uri="{BB962C8B-B14F-4D97-AF65-F5344CB8AC3E}">
        <p14:creationId xmlns:p14="http://schemas.microsoft.com/office/powerpoint/2010/main" val="273346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B7A34A-2B01-487B-B9F2-A7ABFE199879}"/>
              </a:ext>
            </a:extLst>
          </p:cNvPr>
          <p:cNvSpPr>
            <a:spLocks noGrp="1"/>
          </p:cNvSpPr>
          <p:nvPr>
            <p:ph type="title"/>
          </p:nvPr>
        </p:nvSpPr>
        <p:spPr/>
        <p:txBody>
          <a:bodyPr>
            <a:normAutofit fontScale="90000"/>
          </a:bodyPr>
          <a:lstStyle/>
          <a:p>
            <a:r>
              <a:rPr lang="hr-HR" dirty="0"/>
              <a:t>Radni dio: Zadatak 2 - Uvod</a:t>
            </a:r>
          </a:p>
        </p:txBody>
      </p:sp>
      <p:sp>
        <p:nvSpPr>
          <p:cNvPr id="3" name="Rezervirano mjesto teksta 2">
            <a:extLst>
              <a:ext uri="{FF2B5EF4-FFF2-40B4-BE49-F238E27FC236}">
                <a16:creationId xmlns:a16="http://schemas.microsoft.com/office/drawing/2014/main" id="{B665B812-7518-49B0-89C1-F82E64A8FFA4}"/>
              </a:ext>
            </a:extLst>
          </p:cNvPr>
          <p:cNvSpPr>
            <a:spLocks noGrp="1"/>
          </p:cNvSpPr>
          <p:nvPr>
            <p:ph type="body" idx="1"/>
          </p:nvPr>
        </p:nvSpPr>
        <p:spPr>
          <a:xfrm>
            <a:off x="655387" y="2163125"/>
            <a:ext cx="10515600" cy="3276140"/>
          </a:xfrm>
        </p:spPr>
        <p:txBody>
          <a:bodyPr>
            <a:normAutofit fontScale="92500" lnSpcReduction="20000"/>
          </a:bodyPr>
          <a:lstStyle/>
          <a:p>
            <a:pPr>
              <a:lnSpc>
                <a:spcPct val="110000"/>
              </a:lnSpc>
            </a:pPr>
            <a:r>
              <a:rPr lang="hr-HR" dirty="0"/>
              <a:t>Kvantitativne metode – simulacije omogućavaju kvantifikaciju učinaka sadašnjeg stanja i učinaka unapređenja.</a:t>
            </a:r>
          </a:p>
          <a:p>
            <a:pPr marL="342900" indent="-342900">
              <a:lnSpc>
                <a:spcPct val="110000"/>
              </a:lnSpc>
              <a:buFontTx/>
              <a:buChar char="-"/>
            </a:pPr>
            <a:r>
              <a:rPr lang="hr-HR" dirty="0"/>
              <a:t>Koriste se krajnje konzervativne pretpostavke nepoznatih/teško procjenjivih vrijednosti</a:t>
            </a:r>
          </a:p>
          <a:p>
            <a:pPr marL="342900" indent="-342900">
              <a:lnSpc>
                <a:spcPct val="110000"/>
              </a:lnSpc>
              <a:buFontTx/>
              <a:buChar char="-"/>
            </a:pPr>
            <a:r>
              <a:rPr lang="hr-HR" dirty="0"/>
              <a:t>Simulacije uz vrijednosnu procjenu vremenskih parametara, omogućavaju identifikaciju „uskih grla”, potencijalnih zastoja te drugih negativnih utjecaja na normalan tijek procesa</a:t>
            </a:r>
          </a:p>
          <a:p>
            <a:pPr marL="342900" indent="-342900">
              <a:lnSpc>
                <a:spcPct val="110000"/>
              </a:lnSpc>
              <a:buFontTx/>
              <a:buChar char="-"/>
            </a:pPr>
            <a:r>
              <a:rPr lang="hr-HR" dirty="0"/>
              <a:t>Simulacije omogućavaju testiranje alternativnih scenarija unapređenja prije realizacije i njihovu usporedbu  </a:t>
            </a:r>
          </a:p>
          <a:p>
            <a:pPr marL="342900" indent="-342900">
              <a:lnSpc>
                <a:spcPct val="110000"/>
              </a:lnSpc>
              <a:buFontTx/>
              <a:buChar char="-"/>
            </a:pPr>
            <a:r>
              <a:rPr lang="hr-HR" dirty="0"/>
              <a:t>Utrošak radnog vremena zaposlenika na suvišnim ili nepotrebnim aktivnostima procesa predstavljaju značajan trošak za instituciju, jer u to isto vrijeme zaposlenici ne mogu obavljati svoje redovite zadatke.</a:t>
            </a:r>
          </a:p>
        </p:txBody>
      </p:sp>
    </p:spTree>
    <p:extLst>
      <p:ext uri="{BB962C8B-B14F-4D97-AF65-F5344CB8AC3E}">
        <p14:creationId xmlns:p14="http://schemas.microsoft.com/office/powerpoint/2010/main" val="343470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8F526C-7E19-4B93-BFA6-E46D910E2464}"/>
              </a:ext>
            </a:extLst>
          </p:cNvPr>
          <p:cNvSpPr>
            <a:spLocks noGrp="1"/>
          </p:cNvSpPr>
          <p:nvPr>
            <p:ph type="title"/>
          </p:nvPr>
        </p:nvSpPr>
        <p:spPr/>
        <p:txBody>
          <a:bodyPr>
            <a:normAutofit fontScale="90000"/>
          </a:bodyPr>
          <a:lstStyle/>
          <a:p>
            <a:endParaRPr lang="hr-HR"/>
          </a:p>
        </p:txBody>
      </p:sp>
      <p:sp>
        <p:nvSpPr>
          <p:cNvPr id="3" name="Rezervirano mjesto teksta 2">
            <a:extLst>
              <a:ext uri="{FF2B5EF4-FFF2-40B4-BE49-F238E27FC236}">
                <a16:creationId xmlns:a16="http://schemas.microsoft.com/office/drawing/2014/main" id="{7D38900C-B4BE-4A4E-B91D-27EE6B644976}"/>
              </a:ext>
            </a:extLst>
          </p:cNvPr>
          <p:cNvSpPr>
            <a:spLocks noGrp="1"/>
          </p:cNvSpPr>
          <p:nvPr>
            <p:ph type="body" idx="1"/>
          </p:nvPr>
        </p:nvSpPr>
        <p:spPr/>
        <p:txBody>
          <a:bodyPr/>
          <a:lstStyle/>
          <a:p>
            <a:endParaRPr lang="hr-HR"/>
          </a:p>
        </p:txBody>
      </p:sp>
      <p:pic>
        <p:nvPicPr>
          <p:cNvPr id="4" name="Slika 3">
            <a:extLst>
              <a:ext uri="{FF2B5EF4-FFF2-40B4-BE49-F238E27FC236}">
                <a16:creationId xmlns:a16="http://schemas.microsoft.com/office/drawing/2014/main" id="{A5965122-D5EB-4135-823B-009D6600A0CD}"/>
              </a:ext>
            </a:extLst>
          </p:cNvPr>
          <p:cNvPicPr>
            <a:picLocks noChangeAspect="1"/>
          </p:cNvPicPr>
          <p:nvPr/>
        </p:nvPicPr>
        <p:blipFill rotWithShape="1">
          <a:blip r:embed="rId2"/>
          <a:srcRect r="721" b="5567"/>
          <a:stretch/>
        </p:blipFill>
        <p:spPr>
          <a:xfrm>
            <a:off x="0" y="254524"/>
            <a:ext cx="12192000" cy="6523290"/>
          </a:xfrm>
          <a:prstGeom prst="rect">
            <a:avLst/>
          </a:prstGeom>
        </p:spPr>
      </p:pic>
    </p:spTree>
    <p:extLst>
      <p:ext uri="{BB962C8B-B14F-4D97-AF65-F5344CB8AC3E}">
        <p14:creationId xmlns:p14="http://schemas.microsoft.com/office/powerpoint/2010/main" val="2076544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5337" y="741059"/>
            <a:ext cx="10515600" cy="528136"/>
          </a:xfrm>
        </p:spPr>
        <p:txBody>
          <a:bodyPr>
            <a:normAutofit fontScale="90000"/>
          </a:bodyPr>
          <a:lstStyle/>
          <a:p>
            <a:r>
              <a:rPr lang="hr-HR" altLang="sr-Latn-RS" sz="3600" dirty="0">
                <a:ea typeface="ＭＳ Ｐゴシック" pitchFamily="-112" charset="-128"/>
              </a:rPr>
              <a:t>Analiza procesa</a:t>
            </a:r>
            <a:endParaRPr lang="hr-HR" sz="3600" dirty="0"/>
          </a:p>
        </p:txBody>
      </p:sp>
      <p:sp>
        <p:nvSpPr>
          <p:cNvPr id="3" name="Rezervirano mjesto sadržaja 2"/>
          <p:cNvSpPr>
            <a:spLocks noGrp="1"/>
          </p:cNvSpPr>
          <p:nvPr>
            <p:ph type="body" idx="1"/>
          </p:nvPr>
        </p:nvSpPr>
        <p:spPr>
          <a:xfrm>
            <a:off x="810704" y="1154458"/>
            <a:ext cx="10284867" cy="466952"/>
          </a:xfrm>
        </p:spPr>
        <p:txBody>
          <a:bodyPr>
            <a:normAutofit/>
          </a:bodyPr>
          <a:lstStyle/>
          <a:p>
            <a:r>
              <a:rPr lang="hr-HR" dirty="0">
                <a:solidFill>
                  <a:srgbClr val="0070C0"/>
                </a:solidFill>
              </a:rPr>
              <a:t>Analiza specifičnih problema (</a:t>
            </a:r>
            <a:r>
              <a:rPr lang="en-US" dirty="0">
                <a:solidFill>
                  <a:srgbClr val="0070C0"/>
                </a:solidFill>
              </a:rPr>
              <a:t>Issue Register</a:t>
            </a:r>
            <a:r>
              <a:rPr lang="hr-HR" dirty="0">
                <a:solidFill>
                  <a:srgbClr val="0070C0"/>
                </a:solidFill>
              </a:rPr>
              <a:t>)</a:t>
            </a:r>
            <a:endParaRPr lang="en-US" b="1" dirty="0">
              <a:solidFill>
                <a:srgbClr val="0070C0"/>
              </a:solidFill>
            </a:endParaRPr>
          </a:p>
          <a:p>
            <a:endParaRPr lang="hr-HR" dirty="0"/>
          </a:p>
        </p:txBody>
      </p:sp>
      <p:graphicFrame>
        <p:nvGraphicFramePr>
          <p:cNvPr id="4" name="Tablica 3"/>
          <p:cNvGraphicFramePr>
            <a:graphicFrameLocks noGrp="1"/>
          </p:cNvGraphicFramePr>
          <p:nvPr>
            <p:extLst/>
          </p:nvPr>
        </p:nvGraphicFramePr>
        <p:xfrm>
          <a:off x="2036856" y="1659117"/>
          <a:ext cx="8915400" cy="4500148"/>
        </p:xfrm>
        <a:graphic>
          <a:graphicData uri="http://schemas.openxmlformats.org/drawingml/2006/table">
            <a:tbl>
              <a:tblPr/>
              <a:tblGrid>
                <a:gridCol w="1042988">
                  <a:extLst>
                    <a:ext uri="{9D8B030D-6E8A-4147-A177-3AD203B41FA5}">
                      <a16:colId xmlns:a16="http://schemas.microsoft.com/office/drawing/2014/main" val="20000"/>
                    </a:ext>
                  </a:extLst>
                </a:gridCol>
                <a:gridCol w="1765324">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642592">
                  <a:extLst>
                    <a:ext uri="{9D8B030D-6E8A-4147-A177-3AD203B41FA5}">
                      <a16:colId xmlns:a16="http://schemas.microsoft.com/office/drawing/2014/main" val="20004"/>
                    </a:ext>
                  </a:extLst>
                </a:gridCol>
              </a:tblGrid>
              <a:tr h="504056">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Naziv</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Opis</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cs typeface="Times New Roman" pitchFamily="-112" charset="0"/>
                        </a:rPr>
                        <a:t>Pretpostavke (konzervativno)</a:t>
                      </a:r>
                      <a:endParaRPr kumimoji="0" lang="en-AU" altLang="sr-Latn-RS" sz="1200" b="1" i="0" u="none" strike="noStrike" cap="none" normalizeH="0" baseline="0" dirty="0">
                        <a:ln>
                          <a:noFill/>
                        </a:ln>
                        <a:solidFill>
                          <a:srgbClr val="000000"/>
                        </a:solidFill>
                        <a:effectLst/>
                        <a:latin typeface="Arial" charset="0"/>
                        <a:ea typeface="ＭＳ Ｐゴシック" pitchFamily="-112" charset="-128"/>
                        <a:cs typeface="Times New Roman" pitchFamily="-112" charset="0"/>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Kvalitativni pokazatelj</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p>
                      <a:pPr marL="0" marR="0" lvl="0" indent="0" algn="ctr" defTabSz="914400" rtl="0" eaLnBrk="1" fontAlgn="base" latinLnBrk="0" hangingPunct="1">
                        <a:lnSpc>
                          <a:spcPct val="100000"/>
                        </a:lnSpc>
                        <a:spcBef>
                          <a:spcPct val="0"/>
                        </a:spcBef>
                        <a:spcAft>
                          <a:spcPct val="0"/>
                        </a:spcAft>
                        <a:buClr>
                          <a:srgbClr val="B1B1B1"/>
                        </a:buClr>
                        <a:buSzTx/>
                        <a:buFontTx/>
                        <a:buNone/>
                        <a:tabLst/>
                      </a:pP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Kvantitativni pokazatelj</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40097">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Izrada izvješća na zahtjev</a:t>
                      </a:r>
                      <a:endParaRPr kumimoji="0" lang="en-US" altLang="sr-Latn-RS" sz="1300" b="0" i="0" u="none" strike="noStrike" cap="none" normalizeH="0" baseline="0" dirty="0">
                        <a:ln>
                          <a:noFill/>
                        </a:ln>
                        <a:solidFill>
                          <a:schemeClr val="tx1"/>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Po primitku zahtjeva osnivača ili drugog dionika (npr. nadležnog ministarstva) zaposlenici škole izrađuju izvješća na temelju podataka koji  su sadržani u nekim informacijskim podsustavima ili prikupljaju podatke iz dokumentacije. Nakon toga se izvješće isporučuje tražitelju, a tražitelj obavlja objedinjavanje i analizu.</a:t>
                      </a:r>
                      <a:endParaRPr kumimoji="0" lang="en-US" altLang="sr-Latn-RS" sz="1300" b="0" i="0" u="none" strike="noStrike" cap="none" normalizeH="0" baseline="0" dirty="0">
                        <a:ln>
                          <a:noFill/>
                        </a:ln>
                        <a:solidFill>
                          <a:schemeClr val="tx1"/>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Tražitelj izvješća definira koje podatke treba, određuje se tip izvješća te se dostavlja obrazac kojeg škola treba popuniti. </a:t>
                      </a:r>
                      <a:r>
                        <a:rPr kumimoji="0" lang="hr-HR" altLang="sr-Latn-RS" sz="1300" b="0" i="1" u="none" strike="noStrike" cap="none" normalizeH="0" baseline="0" dirty="0">
                          <a:ln>
                            <a:noFill/>
                          </a:ln>
                          <a:solidFill>
                            <a:schemeClr val="bg1">
                              <a:lumMod val="65000"/>
                            </a:schemeClr>
                          </a:solidFill>
                          <a:effectLst/>
                          <a:latin typeface="Arial" charset="0"/>
                          <a:ea typeface="ＭＳ Ｐゴシック" pitchFamily="-112" charset="-128"/>
                        </a:rPr>
                        <a:t>(prosječni utrošak vremena 30 minuta)</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Podnositelj izvješća zaprima obrazac, određuje izvore iz kojih podaci trebaju biti prikupljeni, pretražuje postojeće informacijske podsustave ili dokumentaciju, priprema podatke, popunjava obrazac, nadležna osoba provjerava izvješća i odobrava, te se na kraju izvješće dostavlja tražitelju. </a:t>
                      </a:r>
                      <a:r>
                        <a:rPr kumimoji="0" lang="hr-HR" altLang="sr-Latn-RS" sz="1300" b="0" i="1" u="none" strike="noStrike" cap="none" normalizeH="0" baseline="0" dirty="0">
                          <a:ln>
                            <a:noFill/>
                          </a:ln>
                          <a:solidFill>
                            <a:schemeClr val="bg1">
                              <a:lumMod val="65000"/>
                            </a:schemeClr>
                          </a:solidFill>
                          <a:effectLst/>
                          <a:latin typeface="Arial" charset="0"/>
                          <a:ea typeface="ＭＳ Ｐゴシック" pitchFamily="-112" charset="-128"/>
                        </a:rPr>
                        <a:t>(prosječni utrošak vremena 60 minuta)</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Tražitelj preuzima popunjeni obrazac, oblikuje objedinjeni prikaz za sve institucije i obavlja analizu. </a:t>
                      </a:r>
                      <a:r>
                        <a:rPr kumimoji="0" lang="hr-HR" altLang="sr-Latn-RS" sz="1300" b="0" i="1" u="none" strike="noStrike" cap="none" normalizeH="0" baseline="0" dirty="0">
                          <a:ln>
                            <a:noFill/>
                          </a:ln>
                          <a:solidFill>
                            <a:schemeClr val="bg1">
                              <a:lumMod val="65000"/>
                            </a:schemeClr>
                          </a:solidFill>
                          <a:effectLst/>
                          <a:latin typeface="Arial" charset="0"/>
                          <a:ea typeface="ＭＳ Ｐゴシック" pitchFamily="-112" charset="-128"/>
                        </a:rPr>
                        <a:t>(prosječni utrošak vremena 30 minuta po školi)</a:t>
                      </a:r>
                      <a:endParaRPr kumimoji="0" lang="en-US" altLang="sr-Latn-RS" sz="1300" b="0" i="1" u="none" strike="noStrike" cap="none" normalizeH="0" baseline="0" dirty="0">
                        <a:ln>
                          <a:noFill/>
                        </a:ln>
                        <a:solidFill>
                          <a:schemeClr val="bg1">
                            <a:lumMod val="65000"/>
                          </a:schemeClr>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rgbClr val="FF0000"/>
                          </a:solidFill>
                          <a:effectLst/>
                          <a:latin typeface="Arial" charset="0"/>
                          <a:ea typeface="ＭＳ Ｐゴシック" pitchFamily="-112" charset="-128"/>
                        </a:rPr>
                        <a:t>Nastajanje prekida regularnog rada za više zaposlenika</a:t>
                      </a:r>
                    </a:p>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hr-HR" altLang="sr-Latn-RS" sz="1300" b="0" i="0" u="none" strike="noStrike" cap="none" normalizeH="0" baseline="0" dirty="0">
                        <a:ln>
                          <a:noFill/>
                        </a:ln>
                        <a:solidFill>
                          <a:srgbClr val="FF0000"/>
                        </a:solidFill>
                        <a:effectLst/>
                        <a:latin typeface="Arial" charset="0"/>
                        <a:ea typeface="ＭＳ Ｐゴシック" pitchFamily="-112" charset="-128"/>
                      </a:endParaRP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rgbClr val="FF0000"/>
                          </a:solidFill>
                          <a:effectLst/>
                          <a:latin typeface="Arial" charset="0"/>
                          <a:ea typeface="ＭＳ Ｐゴシック" pitchFamily="-112" charset="-128"/>
                        </a:rPr>
                        <a:t>Višerazinsko odobravanje izlaznih podataka</a:t>
                      </a:r>
                    </a:p>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hr-HR" altLang="sr-Latn-RS" sz="1300" b="0" i="0" u="none" strike="noStrike" cap="none" normalizeH="0" baseline="0" dirty="0">
                        <a:ln>
                          <a:noFill/>
                        </a:ln>
                        <a:solidFill>
                          <a:srgbClr val="FF0000"/>
                        </a:solidFill>
                        <a:effectLst/>
                        <a:latin typeface="Arial" charset="0"/>
                        <a:ea typeface="ＭＳ Ｐゴシック" pitchFamily="-112" charset="-128"/>
                      </a:endParaRP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rgbClr val="FF0000"/>
                          </a:solidFill>
                          <a:effectLst/>
                          <a:latin typeface="Arial" charset="0"/>
                          <a:ea typeface="ＭＳ Ｐゴシック" pitchFamily="-112" charset="-128"/>
                        </a:rPr>
                        <a:t>Pogreške prilikom prepisivanja podataka</a:t>
                      </a: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1" u="none" strike="noStrike" cap="none" normalizeH="0" baseline="0" dirty="0">
                          <a:ln>
                            <a:noFill/>
                          </a:ln>
                          <a:solidFill>
                            <a:schemeClr val="bg1">
                              <a:lumMod val="65000"/>
                            </a:schemeClr>
                          </a:solidFill>
                          <a:effectLst/>
                          <a:latin typeface="Arial" charset="0"/>
                          <a:ea typeface="ＭＳ Ｐゴシック" pitchFamily="-112" charset="-128"/>
                        </a:rPr>
                        <a:t>Tražitelj izvješća:</a:t>
                      </a:r>
                      <a:r>
                        <a:rPr kumimoji="0" lang="hr-HR" altLang="sr-Latn-RS" sz="1300" b="0" i="0" u="none" strike="noStrike" cap="none" normalizeH="0" baseline="0" dirty="0">
                          <a:ln>
                            <a:noFill/>
                          </a:ln>
                          <a:solidFill>
                            <a:schemeClr val="bg1">
                              <a:lumMod val="65000"/>
                            </a:schemeClr>
                          </a:solidFill>
                          <a:effectLst/>
                          <a:latin typeface="Arial" charset="0"/>
                          <a:ea typeface="ＭＳ Ｐゴシック" pitchFamily="-112" charset="-128"/>
                        </a:rPr>
                        <a:t> </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30 min + 30 min po školi = </a:t>
                      </a:r>
                      <a:r>
                        <a:rPr kumimoji="0" lang="hr-HR" altLang="sr-Latn-RS" sz="1300" b="1" i="0" u="none" strike="noStrike" cap="none" normalizeH="0" baseline="0" dirty="0">
                          <a:ln>
                            <a:noFill/>
                          </a:ln>
                          <a:solidFill>
                            <a:srgbClr val="FF0000"/>
                          </a:solidFill>
                          <a:effectLst/>
                          <a:latin typeface="Arial" charset="0"/>
                          <a:ea typeface="ＭＳ Ｐゴシック" pitchFamily="-112" charset="-128"/>
                        </a:rPr>
                        <a:t>180 min  </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1" u="none" strike="noStrike" cap="none" normalizeH="0" baseline="0" dirty="0">
                          <a:ln>
                            <a:noFill/>
                          </a:ln>
                          <a:solidFill>
                            <a:schemeClr val="bg1">
                              <a:lumMod val="65000"/>
                            </a:schemeClr>
                          </a:solidFill>
                          <a:effectLst/>
                          <a:latin typeface="Arial" charset="0"/>
                          <a:ea typeface="ＭＳ Ｐゴシック" pitchFamily="-112" charset="-128"/>
                        </a:rPr>
                        <a:t>Podnositelj izvješća:</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60 min x 5 škola = </a:t>
                      </a:r>
                      <a:r>
                        <a:rPr kumimoji="0" lang="hr-HR" altLang="sr-Latn-RS" sz="1300" b="1" i="0" u="none" strike="noStrike" cap="none" normalizeH="0" baseline="0" dirty="0">
                          <a:ln>
                            <a:noFill/>
                          </a:ln>
                          <a:solidFill>
                            <a:srgbClr val="FF0000"/>
                          </a:solidFill>
                          <a:effectLst/>
                          <a:latin typeface="Arial" charset="0"/>
                          <a:ea typeface="ＭＳ Ｐゴシック" pitchFamily="-112" charset="-128"/>
                        </a:rPr>
                        <a:t>300 min</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1" u="none" strike="noStrike" cap="none" normalizeH="0" baseline="0" dirty="0">
                          <a:ln>
                            <a:noFill/>
                          </a:ln>
                          <a:solidFill>
                            <a:schemeClr val="tx1"/>
                          </a:solidFill>
                          <a:effectLst/>
                          <a:latin typeface="Arial" charset="0"/>
                          <a:ea typeface="ＭＳ Ｐゴシック" pitchFamily="-112" charset="-128"/>
                        </a:rPr>
                        <a:t>Prosječna </a:t>
                      </a:r>
                      <a:r>
                        <a:rPr kumimoji="0" lang="hr-HR" altLang="sr-Latn-RS" sz="1300" b="0" i="1" u="none" strike="noStrike" cap="none" normalizeH="0" baseline="0" dirty="0" err="1">
                          <a:ln>
                            <a:noFill/>
                          </a:ln>
                          <a:solidFill>
                            <a:schemeClr val="tx1"/>
                          </a:solidFill>
                          <a:effectLst/>
                          <a:latin typeface="Arial" charset="0"/>
                          <a:ea typeface="ＭＳ Ｐゴシック" pitchFamily="-112" charset="-128"/>
                        </a:rPr>
                        <a:t>brutto</a:t>
                      </a:r>
                      <a:r>
                        <a:rPr kumimoji="0" lang="hr-HR" altLang="sr-Latn-RS" sz="1300" b="0" i="1" u="none" strike="noStrike" cap="none" normalizeH="0" baseline="0" dirty="0">
                          <a:ln>
                            <a:noFill/>
                          </a:ln>
                          <a:solidFill>
                            <a:schemeClr val="tx1"/>
                          </a:solidFill>
                          <a:effectLst/>
                          <a:latin typeface="Arial" charset="0"/>
                          <a:ea typeface="ＭＳ Ｐゴシック" pitchFamily="-112" charset="-128"/>
                        </a:rPr>
                        <a:t> plaća 09/2016</a:t>
                      </a: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 = 7644 Kn</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/180 radnih sati = 42,47 kn/h</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1" i="1" u="none" strike="noStrike" cap="none" normalizeH="0" baseline="0" dirty="0">
                          <a:ln>
                            <a:noFill/>
                          </a:ln>
                          <a:solidFill>
                            <a:schemeClr val="tx1"/>
                          </a:solidFill>
                          <a:effectLst/>
                          <a:latin typeface="Arial" charset="0"/>
                          <a:ea typeface="ＭＳ Ｐゴシック" pitchFamily="-112" charset="-128"/>
                        </a:rPr>
                        <a:t>Trošak:</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480 min= </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8 sati</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0" i="0" u="none" strike="noStrike" cap="none" normalizeH="0" baseline="0" dirty="0">
                          <a:ln>
                            <a:noFill/>
                          </a:ln>
                          <a:solidFill>
                            <a:schemeClr val="tx1"/>
                          </a:solidFill>
                          <a:effectLst/>
                          <a:latin typeface="Arial" charset="0"/>
                          <a:ea typeface="ＭＳ Ｐゴシック" pitchFamily="-112" charset="-128"/>
                        </a:rPr>
                        <a:t> *42,47= </a:t>
                      </a:r>
                    </a:p>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hr-HR" altLang="sr-Latn-RS" sz="1300" b="1" i="0" u="none" strike="noStrike" cap="none" normalizeH="0" baseline="0" dirty="0">
                          <a:ln>
                            <a:noFill/>
                          </a:ln>
                          <a:solidFill>
                            <a:srgbClr val="FF0000"/>
                          </a:solidFill>
                          <a:effectLst/>
                          <a:latin typeface="Arial" charset="0"/>
                          <a:ea typeface="ＭＳ Ｐゴシック" pitchFamily="-112" charset="-128"/>
                        </a:rPr>
                        <a:t>339, 76 Kn po jednom izvješću</a:t>
                      </a:r>
                      <a:endParaRPr kumimoji="0" lang="en-US" altLang="sr-Latn-RS" sz="1300" b="1" i="0" u="none" strike="noStrike" cap="none" normalizeH="0" baseline="0" dirty="0">
                        <a:ln>
                          <a:noFill/>
                        </a:ln>
                        <a:solidFill>
                          <a:srgbClr val="FF0000"/>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698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B7A34A-2B01-487B-B9F2-A7ABFE199879}"/>
              </a:ext>
            </a:extLst>
          </p:cNvPr>
          <p:cNvSpPr>
            <a:spLocks noGrp="1"/>
          </p:cNvSpPr>
          <p:nvPr>
            <p:ph type="title"/>
          </p:nvPr>
        </p:nvSpPr>
        <p:spPr>
          <a:xfrm>
            <a:off x="372583" y="698665"/>
            <a:ext cx="10515600" cy="528136"/>
          </a:xfrm>
        </p:spPr>
        <p:txBody>
          <a:bodyPr>
            <a:normAutofit fontScale="90000"/>
          </a:bodyPr>
          <a:lstStyle/>
          <a:p>
            <a:r>
              <a:rPr lang="hr-HR" dirty="0"/>
              <a:t>Radni dio: Zadatak 2 - Upute</a:t>
            </a:r>
          </a:p>
        </p:txBody>
      </p:sp>
      <p:sp>
        <p:nvSpPr>
          <p:cNvPr id="3" name="Rezervirano mjesto teksta 2">
            <a:extLst>
              <a:ext uri="{FF2B5EF4-FFF2-40B4-BE49-F238E27FC236}">
                <a16:creationId xmlns:a16="http://schemas.microsoft.com/office/drawing/2014/main" id="{B665B812-7518-49B0-89C1-F82E64A8FFA4}"/>
              </a:ext>
            </a:extLst>
          </p:cNvPr>
          <p:cNvSpPr>
            <a:spLocks noGrp="1"/>
          </p:cNvSpPr>
          <p:nvPr>
            <p:ph type="body" idx="1"/>
          </p:nvPr>
        </p:nvSpPr>
        <p:spPr>
          <a:xfrm>
            <a:off x="655387" y="1226801"/>
            <a:ext cx="10515600" cy="903657"/>
          </a:xfrm>
        </p:spPr>
        <p:txBody>
          <a:bodyPr/>
          <a:lstStyle/>
          <a:p>
            <a:r>
              <a:rPr lang="hr-HR" dirty="0"/>
              <a:t>Za 2 Vaša odabrana procesa od strateškog značaja, upišite procjenu u redak tablice… </a:t>
            </a:r>
          </a:p>
        </p:txBody>
      </p:sp>
      <p:graphicFrame>
        <p:nvGraphicFramePr>
          <p:cNvPr id="4" name="Tablica 3">
            <a:extLst>
              <a:ext uri="{FF2B5EF4-FFF2-40B4-BE49-F238E27FC236}">
                <a16:creationId xmlns:a16="http://schemas.microsoft.com/office/drawing/2014/main" id="{A9E85757-855A-4421-B7EC-F52575E8FADE}"/>
              </a:ext>
            </a:extLst>
          </p:cNvPr>
          <p:cNvGraphicFramePr>
            <a:graphicFrameLocks noGrp="1"/>
          </p:cNvGraphicFramePr>
          <p:nvPr>
            <p:extLst>
              <p:ext uri="{D42A27DB-BD31-4B8C-83A1-F6EECF244321}">
                <p14:modId xmlns:p14="http://schemas.microsoft.com/office/powerpoint/2010/main" val="3595866129"/>
              </p:ext>
            </p:extLst>
          </p:nvPr>
        </p:nvGraphicFramePr>
        <p:xfrm>
          <a:off x="372583" y="1754937"/>
          <a:ext cx="11378153" cy="3981285"/>
        </p:xfrm>
        <a:graphic>
          <a:graphicData uri="http://schemas.openxmlformats.org/drawingml/2006/table">
            <a:tbl>
              <a:tblPr/>
              <a:tblGrid>
                <a:gridCol w="1767302">
                  <a:extLst>
                    <a:ext uri="{9D8B030D-6E8A-4147-A177-3AD203B41FA5}">
                      <a16:colId xmlns:a16="http://schemas.microsoft.com/office/drawing/2014/main" val="397957485"/>
                    </a:ext>
                  </a:extLst>
                </a:gridCol>
                <a:gridCol w="2450969">
                  <a:extLst>
                    <a:ext uri="{9D8B030D-6E8A-4147-A177-3AD203B41FA5}">
                      <a16:colId xmlns:a16="http://schemas.microsoft.com/office/drawing/2014/main" val="1914977732"/>
                    </a:ext>
                  </a:extLst>
                </a:gridCol>
                <a:gridCol w="2648932">
                  <a:extLst>
                    <a:ext uri="{9D8B030D-6E8A-4147-A177-3AD203B41FA5}">
                      <a16:colId xmlns:a16="http://schemas.microsoft.com/office/drawing/2014/main" val="3573400528"/>
                    </a:ext>
                  </a:extLst>
                </a:gridCol>
                <a:gridCol w="2414616">
                  <a:extLst>
                    <a:ext uri="{9D8B030D-6E8A-4147-A177-3AD203B41FA5}">
                      <a16:colId xmlns:a16="http://schemas.microsoft.com/office/drawing/2014/main" val="519567633"/>
                    </a:ext>
                  </a:extLst>
                </a:gridCol>
                <a:gridCol w="2096334">
                  <a:extLst>
                    <a:ext uri="{9D8B030D-6E8A-4147-A177-3AD203B41FA5}">
                      <a16:colId xmlns:a16="http://schemas.microsoft.com/office/drawing/2014/main" val="1570007399"/>
                    </a:ext>
                  </a:extLst>
                </a:gridCol>
              </a:tblGrid>
              <a:tr h="949953">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Naziv</a:t>
                      </a:r>
                    </a:p>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procesa</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Izvršitelji</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cs typeface="Times New Roman" pitchFamily="-112" charset="0"/>
                        </a:rPr>
                        <a:t>Pretpostavke (konzervativno)</a:t>
                      </a:r>
                    </a:p>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cs typeface="Times New Roman" pitchFamily="-112" charset="0"/>
                        </a:rPr>
                        <a:t>Trajanje i učestalost izvođenja (npr. 30 minuta, 1x mjesečno, 3x tjedno)</a:t>
                      </a:r>
                      <a:endParaRPr kumimoji="0" lang="en-AU" altLang="sr-Latn-RS" sz="1200" b="1" i="0" u="none" strike="noStrike" cap="none" normalizeH="0" baseline="0" dirty="0">
                        <a:ln>
                          <a:noFill/>
                        </a:ln>
                        <a:solidFill>
                          <a:srgbClr val="000000"/>
                        </a:solidFill>
                        <a:effectLst/>
                        <a:latin typeface="Arial" charset="0"/>
                        <a:ea typeface="ＭＳ Ｐゴシック" pitchFamily="-112" charset="-128"/>
                        <a:cs typeface="Times New Roman" pitchFamily="-112" charset="0"/>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defRPr/>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Kvalitativni pokazatelj</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p>
                      <a:pPr marL="0" marR="0" lvl="0" indent="0" algn="ctr" defTabSz="914400" rtl="0" eaLnBrk="1" fontAlgn="base" latinLnBrk="0" hangingPunct="1">
                        <a:lnSpc>
                          <a:spcPct val="100000"/>
                        </a:lnSpc>
                        <a:spcBef>
                          <a:spcPct val="0"/>
                        </a:spcBef>
                        <a:spcAft>
                          <a:spcPct val="0"/>
                        </a:spcAft>
                        <a:buClr>
                          <a:srgbClr val="B1B1B1"/>
                        </a:buClr>
                        <a:buSzTx/>
                        <a:buFontTx/>
                        <a:buNone/>
                        <a:tabLst/>
                      </a:pP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hr-HR" altLang="sr-Latn-RS" sz="1200" b="1" i="0" u="none" strike="noStrike" cap="none" normalizeH="0" baseline="0" dirty="0">
                          <a:ln>
                            <a:noFill/>
                          </a:ln>
                          <a:solidFill>
                            <a:srgbClr val="000000"/>
                          </a:solidFill>
                          <a:effectLst/>
                          <a:latin typeface="Arial" charset="0"/>
                          <a:ea typeface="ＭＳ Ｐゴシック" pitchFamily="-112" charset="-128"/>
                        </a:rPr>
                        <a:t>Kvantitativni pokazatelj</a:t>
                      </a:r>
                      <a:endParaRPr kumimoji="0" lang="en-AU" altLang="sr-Latn-RS" sz="1200" b="1" i="0" u="none" strike="noStrike" cap="none" normalizeH="0" baseline="0" dirty="0">
                        <a:ln>
                          <a:noFill/>
                        </a:ln>
                        <a:solidFill>
                          <a:srgbClr val="103566"/>
                        </a:solidFill>
                        <a:effectLst/>
                        <a:latin typeface="Times New Roman" pitchFamily="-112"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615287766"/>
                  </a:ext>
                </a:extLst>
              </a:tr>
              <a:tr h="1515666">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0" i="0" u="none" strike="noStrike" cap="none" normalizeH="0" baseline="0" dirty="0">
                        <a:ln>
                          <a:noFill/>
                        </a:ln>
                        <a:solidFill>
                          <a:schemeClr val="tx1"/>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0" i="0" u="none" strike="noStrike" cap="none" normalizeH="0" baseline="0" dirty="0">
                        <a:ln>
                          <a:noFill/>
                        </a:ln>
                        <a:solidFill>
                          <a:schemeClr val="tx1"/>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0" i="1" u="none" strike="noStrike" cap="none" normalizeH="0" baseline="0" dirty="0">
                        <a:ln>
                          <a:noFill/>
                        </a:ln>
                        <a:solidFill>
                          <a:schemeClr val="bg1">
                            <a:lumMod val="65000"/>
                          </a:schemeClr>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hr-HR" altLang="sr-Latn-RS" sz="1300" b="0" i="0" u="none" strike="noStrike" cap="none" normalizeH="0" baseline="0" dirty="0">
                        <a:ln>
                          <a:noFill/>
                        </a:ln>
                        <a:solidFill>
                          <a:srgbClr val="FF0000"/>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B1B1B1"/>
                        </a:buClr>
                        <a:defRPr sz="2400">
                          <a:solidFill>
                            <a:srgbClr val="103566"/>
                          </a:solidFill>
                          <a:latin typeface="Arial" charset="0"/>
                          <a:ea typeface="ＭＳ Ｐゴシック" pitchFamily="-112" charset="-128"/>
                        </a:defRPr>
                      </a:lvl1pPr>
                      <a:lvl2pPr marL="37931725" indent="-37474525" eaLnBrk="0" hangingPunct="0">
                        <a:spcBef>
                          <a:spcPct val="20000"/>
                        </a:spcBef>
                        <a:buClr>
                          <a:srgbClr val="B1B1B1"/>
                        </a:buClr>
                        <a:defRPr sz="2000">
                          <a:solidFill>
                            <a:srgbClr val="103566"/>
                          </a:solidFill>
                          <a:latin typeface="Arial" charset="0"/>
                          <a:ea typeface="ＭＳ Ｐゴシック" pitchFamily="-112" charset="-128"/>
                        </a:defRPr>
                      </a:lvl2pPr>
                      <a:lvl3pPr eaLnBrk="0" hangingPunct="0">
                        <a:spcBef>
                          <a:spcPct val="20000"/>
                        </a:spcBef>
                        <a:defRPr>
                          <a:solidFill>
                            <a:srgbClr val="103566"/>
                          </a:solidFill>
                          <a:latin typeface="Arial" charset="0"/>
                          <a:ea typeface="ＭＳ Ｐゴシック" pitchFamily="-112" charset="-128"/>
                        </a:defRPr>
                      </a:lvl3pPr>
                      <a:lvl4pPr eaLnBrk="0" hangingPunct="0">
                        <a:spcBef>
                          <a:spcPct val="20000"/>
                        </a:spcBef>
                        <a:defRPr sz="1600">
                          <a:solidFill>
                            <a:srgbClr val="103566"/>
                          </a:solidFill>
                          <a:latin typeface="Arial" charset="0"/>
                          <a:ea typeface="ＭＳ Ｐゴシック" pitchFamily="-112" charset="-128"/>
                        </a:defRPr>
                      </a:lvl4pPr>
                      <a:lvl5pPr eaLnBrk="0" hangingPunct="0">
                        <a:spcBef>
                          <a:spcPct val="20000"/>
                        </a:spcBef>
                        <a:defRPr sz="1400">
                          <a:solidFill>
                            <a:srgbClr val="103566"/>
                          </a:solidFill>
                          <a:latin typeface="Arial" charset="0"/>
                          <a:ea typeface="ＭＳ Ｐゴシック" pitchFamily="-112" charset="-128"/>
                        </a:defRPr>
                      </a:lvl5pPr>
                      <a:lvl6pPr marL="457200" eaLnBrk="0" fontAlgn="base" hangingPunct="0">
                        <a:spcBef>
                          <a:spcPct val="20000"/>
                        </a:spcBef>
                        <a:spcAft>
                          <a:spcPct val="0"/>
                        </a:spcAft>
                        <a:defRPr sz="1400">
                          <a:solidFill>
                            <a:srgbClr val="103566"/>
                          </a:solidFill>
                          <a:latin typeface="Arial" charset="0"/>
                          <a:ea typeface="ＭＳ Ｐゴシック" pitchFamily="-112" charset="-128"/>
                        </a:defRPr>
                      </a:lvl6pPr>
                      <a:lvl7pPr marL="914400" eaLnBrk="0" fontAlgn="base" hangingPunct="0">
                        <a:spcBef>
                          <a:spcPct val="20000"/>
                        </a:spcBef>
                        <a:spcAft>
                          <a:spcPct val="0"/>
                        </a:spcAft>
                        <a:defRPr sz="1400">
                          <a:solidFill>
                            <a:srgbClr val="103566"/>
                          </a:solidFill>
                          <a:latin typeface="Arial" charset="0"/>
                          <a:ea typeface="ＭＳ Ｐゴシック" pitchFamily="-112" charset="-128"/>
                        </a:defRPr>
                      </a:lvl7pPr>
                      <a:lvl8pPr marL="1371600" eaLnBrk="0" fontAlgn="base" hangingPunct="0">
                        <a:spcBef>
                          <a:spcPct val="20000"/>
                        </a:spcBef>
                        <a:spcAft>
                          <a:spcPct val="0"/>
                        </a:spcAft>
                        <a:defRPr sz="1400">
                          <a:solidFill>
                            <a:srgbClr val="103566"/>
                          </a:solidFill>
                          <a:latin typeface="Arial" charset="0"/>
                          <a:ea typeface="ＭＳ Ｐゴシック" pitchFamily="-112" charset="-128"/>
                        </a:defRPr>
                      </a:lvl8pPr>
                      <a:lvl9pPr marL="1828800" eaLnBrk="0" fontAlgn="base" hangingPunct="0">
                        <a:spcBef>
                          <a:spcPct val="20000"/>
                        </a:spcBef>
                        <a:spcAft>
                          <a:spcPct val="0"/>
                        </a:spcAft>
                        <a:defRPr sz="1400">
                          <a:solidFill>
                            <a:srgbClr val="103566"/>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1" i="0" u="none" strike="noStrike" cap="none" normalizeH="0" baseline="0" dirty="0">
                        <a:ln>
                          <a:noFill/>
                        </a:ln>
                        <a:solidFill>
                          <a:srgbClr val="FF0000"/>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0812724"/>
                  </a:ext>
                </a:extLst>
              </a:tr>
              <a:tr h="1515666">
                <a:tc>
                  <a:txBody>
                    <a:body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0" i="0" u="none" strike="noStrike" cap="none" normalizeH="0" baseline="0" dirty="0">
                        <a:ln>
                          <a:noFill/>
                        </a:ln>
                        <a:solidFill>
                          <a:schemeClr val="tx1"/>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0" i="0" u="none" strike="noStrike" cap="none" normalizeH="0" baseline="0" dirty="0">
                        <a:ln>
                          <a:noFill/>
                        </a:ln>
                        <a:solidFill>
                          <a:schemeClr val="tx1"/>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0" i="1" u="none" strike="noStrike" cap="none" normalizeH="0" baseline="0" dirty="0">
                        <a:ln>
                          <a:noFill/>
                        </a:ln>
                        <a:solidFill>
                          <a:schemeClr val="bg1">
                            <a:lumMod val="65000"/>
                          </a:schemeClr>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hr-HR" altLang="sr-Latn-RS" sz="1300" b="0" i="0" u="none" strike="noStrike" cap="none" normalizeH="0" baseline="0" dirty="0">
                        <a:ln>
                          <a:noFill/>
                        </a:ln>
                        <a:solidFill>
                          <a:srgbClr val="FF0000"/>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endParaRPr kumimoji="0" lang="en-US" altLang="sr-Latn-RS" sz="1300" b="1" i="0" u="none" strike="noStrike" cap="none" normalizeH="0" baseline="0" dirty="0">
                        <a:ln>
                          <a:noFill/>
                        </a:ln>
                        <a:solidFill>
                          <a:srgbClr val="FF0000"/>
                        </a:solidFill>
                        <a:effectLst/>
                        <a:latin typeface="Arial" charset="0"/>
                        <a:ea typeface="ＭＳ Ｐゴシック" pitchFamily="-112" charset="-128"/>
                      </a:endParaRPr>
                    </a:p>
                  </a:txBody>
                  <a:tcPr marL="90000" marR="90000" marT="46807" marB="468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39855927"/>
                  </a:ext>
                </a:extLst>
              </a:tr>
            </a:tbl>
          </a:graphicData>
        </a:graphic>
      </p:graphicFrame>
    </p:spTree>
    <p:extLst>
      <p:ext uri="{BB962C8B-B14F-4D97-AF65-F5344CB8AC3E}">
        <p14:creationId xmlns:p14="http://schemas.microsoft.com/office/powerpoint/2010/main" val="102379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8084" y="5170915"/>
            <a:ext cx="5542547" cy="796748"/>
          </a:xfrm>
        </p:spPr>
        <p:txBody>
          <a:bodyPr>
            <a:normAutofit/>
          </a:bodyPr>
          <a:lstStyle/>
          <a:p>
            <a:r>
              <a:rPr lang="hr-HR" sz="1100" dirty="0">
                <a:solidFill>
                  <a:schemeClr val="bg1"/>
                </a:solidFill>
                <a:latin typeface="Arial" panose="020B0604020202020204" pitchFamily="34" charset="0"/>
                <a:ea typeface="Open Sans" panose="020B0606030504020204" pitchFamily="34" charset="0"/>
                <a:cs typeface="Arial" panose="020B0604020202020204" pitchFamily="34" charset="0"/>
              </a:rPr>
              <a:t>Projekt je sufinancirala Europska unija iz europskih strukturnih i investicijskih fondova.</a:t>
            </a:r>
          </a:p>
          <a:p>
            <a:r>
              <a:rPr lang="hr-HR" sz="1100" dirty="0">
                <a:solidFill>
                  <a:schemeClr val="bg1"/>
                </a:solidFill>
                <a:latin typeface="Arial" panose="020B0604020202020204" pitchFamily="34" charset="0"/>
                <a:ea typeface="Open Sans" panose="020B0606030504020204" pitchFamily="34" charset="0"/>
                <a:cs typeface="Arial" panose="020B0604020202020204" pitchFamily="34" charset="0"/>
              </a:rPr>
              <a:t>Više informacija o EU fondovima možete naći na web stranicama Ministarstva regionalnoga razvoja i fondova Europske unije: www.strukturnifondovi.hr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094" y="679890"/>
            <a:ext cx="2458537" cy="2834657"/>
          </a:xfrm>
          <a:prstGeom prst="rect">
            <a:avLst/>
          </a:prstGeom>
        </p:spPr>
      </p:pic>
      <p:sp>
        <p:nvSpPr>
          <p:cNvPr id="7" name="Subtitle 2"/>
          <p:cNvSpPr txBox="1">
            <a:spLocks/>
          </p:cNvSpPr>
          <p:nvPr/>
        </p:nvSpPr>
        <p:spPr>
          <a:xfrm>
            <a:off x="5129463" y="6063057"/>
            <a:ext cx="6857998" cy="256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1000" b="1" i="1" dirty="0">
                <a:solidFill>
                  <a:schemeClr val="bg1"/>
                </a:solidFill>
                <a:latin typeface="Arial" panose="020B0604020202020204" pitchFamily="34" charset="0"/>
                <a:ea typeface="Open Sans" panose="020B0606030504020204" pitchFamily="34" charset="0"/>
                <a:cs typeface="Arial" panose="020B0604020202020204" pitchFamily="34" charset="0"/>
              </a:rPr>
              <a:t>Sadržaj ovog materijala isključiva je odgovornost Hrvatske akademske i istraživačke mreže - CARNet.</a:t>
            </a:r>
          </a:p>
        </p:txBody>
      </p:sp>
      <p:grpSp>
        <p:nvGrpSpPr>
          <p:cNvPr id="6" name="Group 5"/>
          <p:cNvGrpSpPr/>
          <p:nvPr/>
        </p:nvGrpSpPr>
        <p:grpSpPr>
          <a:xfrm>
            <a:off x="7770566" y="4127682"/>
            <a:ext cx="3945604" cy="828687"/>
            <a:chOff x="5728574" y="4498360"/>
            <a:chExt cx="3168707" cy="665517"/>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4056" r="21700"/>
            <a:stretch/>
          </p:blipFill>
          <p:spPr>
            <a:xfrm>
              <a:off x="8084578" y="4498360"/>
              <a:ext cx="812703" cy="66551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58134"/>
            <a:stretch/>
          </p:blipFill>
          <p:spPr>
            <a:xfrm>
              <a:off x="5728574" y="4498360"/>
              <a:ext cx="2388732" cy="665517"/>
            </a:xfrm>
            <a:prstGeom prst="rect">
              <a:avLst/>
            </a:prstGeom>
          </p:spPr>
        </p:pic>
      </p:grpSp>
    </p:spTree>
    <p:extLst>
      <p:ext uri="{BB962C8B-B14F-4D97-AF65-F5344CB8AC3E}">
        <p14:creationId xmlns:p14="http://schemas.microsoft.com/office/powerpoint/2010/main" val="2341099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994957-1F82-4D46-98DC-6BF34C0FE21F}"/>
              </a:ext>
            </a:extLst>
          </p:cNvPr>
          <p:cNvSpPr>
            <a:spLocks noGrp="1"/>
          </p:cNvSpPr>
          <p:nvPr>
            <p:ph type="title"/>
          </p:nvPr>
        </p:nvSpPr>
        <p:spPr/>
        <p:txBody>
          <a:bodyPr>
            <a:normAutofit fontScale="90000"/>
          </a:bodyPr>
          <a:lstStyle/>
          <a:p>
            <a:r>
              <a:rPr lang="hr-HR" dirty="0"/>
              <a:t>Zahvala sudionicima </a:t>
            </a:r>
            <a:r>
              <a:rPr lang="hr-HR" dirty="0">
                <a:sym typeface="Wingdings" panose="05000000000000000000" pitchFamily="2" charset="2"/>
              </a:rPr>
              <a:t></a:t>
            </a:r>
            <a:endParaRPr lang="hr-HR" dirty="0"/>
          </a:p>
        </p:txBody>
      </p:sp>
      <p:sp>
        <p:nvSpPr>
          <p:cNvPr id="3" name="Rezervirano mjesto teksta 2">
            <a:extLst>
              <a:ext uri="{FF2B5EF4-FFF2-40B4-BE49-F238E27FC236}">
                <a16:creationId xmlns:a16="http://schemas.microsoft.com/office/drawing/2014/main" id="{A1B9F6C6-D6BC-48D0-80D2-472E1CA275D7}"/>
              </a:ext>
            </a:extLst>
          </p:cNvPr>
          <p:cNvSpPr>
            <a:spLocks noGrp="1"/>
          </p:cNvSpPr>
          <p:nvPr>
            <p:ph type="body" idx="1"/>
          </p:nvPr>
        </p:nvSpPr>
        <p:spPr/>
        <p:txBody>
          <a:bodyPr/>
          <a:lstStyle/>
          <a:p>
            <a:pPr>
              <a:lnSpc>
                <a:spcPct val="100000"/>
              </a:lnSpc>
            </a:pPr>
            <a:r>
              <a:rPr lang="hr-HR" dirty="0"/>
              <a:t>Najiskrenije zahvaljujemo sudionicima radionice na konstruktivnom doprinosu i ugodnoj diskusiji!</a:t>
            </a:r>
          </a:p>
          <a:p>
            <a:pPr>
              <a:lnSpc>
                <a:spcPct val="100000"/>
              </a:lnSpc>
            </a:pPr>
            <a:r>
              <a:rPr lang="hr-HR" dirty="0"/>
              <a:t>Preporučene i provedene tehnike nisu isključivo vezane uz primjenu IKT-a, stoga ih uz minimalne modifikacije možete iskoristiti u sklopu kontinuiranog unapređenja procesa Vaše ustanove!</a:t>
            </a:r>
          </a:p>
          <a:p>
            <a:pPr algn="r">
              <a:lnSpc>
                <a:spcPct val="100000"/>
              </a:lnSpc>
            </a:pPr>
            <a:endParaRPr lang="hr-HR" dirty="0"/>
          </a:p>
          <a:p>
            <a:pPr algn="r">
              <a:lnSpc>
                <a:spcPct val="100000"/>
              </a:lnSpc>
            </a:pPr>
            <a:r>
              <a:rPr lang="hr-HR" dirty="0"/>
              <a:t>Autori</a:t>
            </a:r>
          </a:p>
        </p:txBody>
      </p:sp>
    </p:spTree>
    <p:extLst>
      <p:ext uri="{BB962C8B-B14F-4D97-AF65-F5344CB8AC3E}">
        <p14:creationId xmlns:p14="http://schemas.microsoft.com/office/powerpoint/2010/main" val="195878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6157"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65" y="5999747"/>
            <a:ext cx="1873546" cy="613931"/>
          </a:xfrm>
          <a:prstGeom prst="rect">
            <a:avLst/>
          </a:prstGeom>
        </p:spPr>
      </p:pic>
    </p:spTree>
    <p:extLst>
      <p:ext uri="{BB962C8B-B14F-4D97-AF65-F5344CB8AC3E}">
        <p14:creationId xmlns:p14="http://schemas.microsoft.com/office/powerpoint/2010/main" val="92825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59052" y="5399043"/>
            <a:ext cx="4585393" cy="641977"/>
          </a:xfrm>
        </p:spPr>
        <p:txBody>
          <a:bodyPr>
            <a:normAutofit/>
          </a:bodyPr>
          <a:lstStyle/>
          <a:p>
            <a:r>
              <a:rPr lang="hr-HR" sz="900" dirty="0">
                <a:solidFill>
                  <a:schemeClr val="bg1"/>
                </a:solidFill>
                <a:latin typeface="Arial" panose="020B0604020202020204" pitchFamily="34" charset="0"/>
                <a:ea typeface="Open Sans" panose="020B0606030504020204" pitchFamily="34" charset="0"/>
                <a:cs typeface="Arial" panose="020B0604020202020204" pitchFamily="34" charset="0"/>
              </a:rPr>
              <a:t>Projekt je sufinancirala Europska unija iz europskih strukturnih i investicijskih fondova.</a:t>
            </a:r>
          </a:p>
          <a:p>
            <a:r>
              <a:rPr lang="hr-HR" sz="900" dirty="0">
                <a:solidFill>
                  <a:schemeClr val="bg1"/>
                </a:solidFill>
                <a:latin typeface="Arial" panose="020B0604020202020204" pitchFamily="34" charset="0"/>
                <a:ea typeface="Open Sans" panose="020B0606030504020204" pitchFamily="34" charset="0"/>
                <a:cs typeface="Arial" panose="020B0604020202020204" pitchFamily="34" charset="0"/>
              </a:rPr>
              <a:t>Više informacija o EU fondovima možete naći na web stranicama Ministarstva regionalnoga razvoja i fondova Europske unije: www.strukturnifondovi.hr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042" y="4252803"/>
            <a:ext cx="1403682" cy="16184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724" y="4514857"/>
            <a:ext cx="4986449" cy="581623"/>
          </a:xfrm>
          <a:prstGeom prst="rect">
            <a:avLst/>
          </a:prstGeom>
        </p:spPr>
      </p:pic>
      <p:sp>
        <p:nvSpPr>
          <p:cNvPr id="8" name="Rectangle 7"/>
          <p:cNvSpPr/>
          <p:nvPr/>
        </p:nvSpPr>
        <p:spPr>
          <a:xfrm>
            <a:off x="5644173" y="810879"/>
            <a:ext cx="6096000" cy="1446550"/>
          </a:xfrm>
          <a:prstGeom prst="rect">
            <a:avLst/>
          </a:prstGeom>
        </p:spPr>
        <p:txBody>
          <a:bodyPr>
            <a:spAutoFit/>
          </a:bodyPr>
          <a:lstStyle/>
          <a:p>
            <a:pPr algn="r"/>
            <a:r>
              <a:rPr lang="hr-HR" sz="8800" dirty="0">
                <a:solidFill>
                  <a:schemeClr val="bg1"/>
                </a:solidFill>
                <a:latin typeface="Arial" panose="020B0604020202020204" pitchFamily="34" charset="0"/>
                <a:ea typeface="Open Sans" panose="020B0606030504020204" pitchFamily="34" charset="0"/>
                <a:cs typeface="Arial" panose="020B0604020202020204" pitchFamily="34" charset="0"/>
              </a:rPr>
              <a:t>Hvala</a:t>
            </a:r>
          </a:p>
        </p:txBody>
      </p:sp>
      <p:sp>
        <p:nvSpPr>
          <p:cNvPr id="9" name="Subtitle 2"/>
          <p:cNvSpPr txBox="1">
            <a:spLocks/>
          </p:cNvSpPr>
          <p:nvPr/>
        </p:nvSpPr>
        <p:spPr>
          <a:xfrm>
            <a:off x="5273842" y="6138198"/>
            <a:ext cx="6857998" cy="256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1000" b="1" i="1" dirty="0">
                <a:solidFill>
                  <a:schemeClr val="bg1"/>
                </a:solidFill>
                <a:latin typeface="Arial" panose="020B0604020202020204" pitchFamily="34" charset="0"/>
                <a:ea typeface="Open Sans" panose="020B0606030504020204" pitchFamily="34" charset="0"/>
                <a:cs typeface="Arial" panose="020B0604020202020204" pitchFamily="34" charset="0"/>
              </a:rPr>
              <a:t>Sadržaj ovog materijala isključiva je odgovornost Hrvatske akademske i istraživačke mreže - CARNet.</a:t>
            </a:r>
          </a:p>
        </p:txBody>
      </p:sp>
    </p:spTree>
    <p:extLst>
      <p:ext uri="{BB962C8B-B14F-4D97-AF65-F5344CB8AC3E}">
        <p14:creationId xmlns:p14="http://schemas.microsoft.com/office/powerpoint/2010/main" val="378900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ea typeface="Open Sans" panose="020B0606030504020204" pitchFamily="34" charset="0"/>
              </a:rPr>
              <a:t>SIPU - POSLOVNI PROCESI U ŠKOLAMA</a:t>
            </a:r>
            <a:endParaRPr lang="hr-BA" dirty="0"/>
          </a:p>
        </p:txBody>
      </p:sp>
    </p:spTree>
    <p:extLst>
      <p:ext uri="{BB962C8B-B14F-4D97-AF65-F5344CB8AC3E}">
        <p14:creationId xmlns:p14="http://schemas.microsoft.com/office/powerpoint/2010/main" val="41239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0" y="4864937"/>
            <a:ext cx="10992853" cy="1325563"/>
          </a:xfrm>
        </p:spPr>
        <p:txBody>
          <a:bodyPr>
            <a:noAutofit/>
          </a:bodyPr>
          <a:lstStyle/>
          <a:p>
            <a:pPr algn="ctr"/>
            <a:br>
              <a:rPr lang="hr-HR" sz="1800" dirty="0"/>
            </a:br>
            <a:r>
              <a:rPr lang="hr-HR" sz="1800" dirty="0"/>
              <a:t>Vjeran Strahonja, Fakultet organizacije i informatike Sveučilišta u Zagrebu</a:t>
            </a:r>
            <a:br>
              <a:rPr lang="hr-HR" sz="1800" dirty="0"/>
            </a:br>
            <a:r>
              <a:rPr lang="hr-HR" sz="1800" dirty="0"/>
              <a:t>Katarina Tomičić-Pupek, Fakultet organizacije i informatike Sveučilišta u Zagrebu</a:t>
            </a:r>
            <a:br>
              <a:rPr lang="hr-HR" sz="1800" dirty="0"/>
            </a:br>
            <a:r>
              <a:rPr lang="hr-HR" sz="1800" dirty="0"/>
              <a:t>Jurica </a:t>
            </a:r>
            <a:r>
              <a:rPr lang="hr-HR" sz="1800" dirty="0" err="1"/>
              <a:t>Vratarić</a:t>
            </a:r>
            <a:r>
              <a:rPr lang="hr-HR" sz="1800" dirty="0"/>
              <a:t>, </a:t>
            </a:r>
            <a:r>
              <a:rPr lang="hr-HR" sz="1800" dirty="0" err="1"/>
              <a:t>CARNet</a:t>
            </a:r>
            <a:br>
              <a:rPr lang="hr-HR" sz="1800" dirty="0"/>
            </a:br>
            <a:r>
              <a:rPr lang="hr-HR" sz="1800" dirty="0"/>
              <a:t>Petra </a:t>
            </a:r>
            <a:r>
              <a:rPr lang="hr-HR" sz="1800" dirty="0" err="1"/>
              <a:t>Gajšak</a:t>
            </a:r>
            <a:r>
              <a:rPr lang="hr-HR" sz="1800" dirty="0"/>
              <a:t>, </a:t>
            </a:r>
            <a:r>
              <a:rPr lang="hr-HR" sz="1800" dirty="0" err="1"/>
              <a:t>CARNet</a:t>
            </a:r>
            <a:endParaRPr lang="hr-HR"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02" y="3874168"/>
            <a:ext cx="2533990" cy="830348"/>
          </a:xfrm>
          <a:prstGeom prst="rect">
            <a:avLst/>
          </a:prstGeom>
        </p:spPr>
      </p:pic>
      <p:sp>
        <p:nvSpPr>
          <p:cNvPr id="7" name="Title 1"/>
          <p:cNvSpPr txBox="1">
            <a:spLocks/>
          </p:cNvSpPr>
          <p:nvPr/>
        </p:nvSpPr>
        <p:spPr>
          <a:xfrm>
            <a:off x="655387" y="707900"/>
            <a:ext cx="10515600" cy="5281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hr-BA" dirty="0">
                <a:solidFill>
                  <a:srgbClr val="009FE3"/>
                </a:solidFill>
              </a:rPr>
              <a:t>Autori radionice:</a:t>
            </a:r>
          </a:p>
        </p:txBody>
      </p:sp>
    </p:spTree>
    <p:extLst>
      <p:ext uri="{BB962C8B-B14F-4D97-AF65-F5344CB8AC3E}">
        <p14:creationId xmlns:p14="http://schemas.microsoft.com/office/powerpoint/2010/main" val="385217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dirty="0"/>
              <a:t>Ciljevi projekta:</a:t>
            </a:r>
          </a:p>
        </p:txBody>
      </p:sp>
      <p:sp>
        <p:nvSpPr>
          <p:cNvPr id="3" name="Text Placeholder 2"/>
          <p:cNvSpPr>
            <a:spLocks noGrp="1"/>
          </p:cNvSpPr>
          <p:nvPr>
            <p:ph type="body" idx="1"/>
          </p:nvPr>
        </p:nvSpPr>
        <p:spPr>
          <a:xfrm>
            <a:off x="655387" y="2161671"/>
            <a:ext cx="10515600" cy="2733758"/>
          </a:xfrm>
        </p:spPr>
        <p:txBody>
          <a:bodyPr>
            <a:noAutofit/>
          </a:bodyPr>
          <a:lstStyle/>
          <a:p>
            <a:pPr>
              <a:lnSpc>
                <a:spcPct val="110000"/>
              </a:lnSpc>
            </a:pPr>
            <a:r>
              <a:rPr lang="hr-HR" dirty="0">
                <a:solidFill>
                  <a:schemeClr val="bg1">
                    <a:lumMod val="50000"/>
                  </a:schemeClr>
                </a:solidFill>
              </a:rPr>
              <a:t>Ciljevi projekta e-Škole i dijela projekta koji se odnosi na </a:t>
            </a:r>
            <a:r>
              <a:rPr lang="hr-HR" dirty="0">
                <a:solidFill>
                  <a:srgbClr val="0070C0"/>
                </a:solidFill>
              </a:rPr>
              <a:t>unapređenje procesa ustanova </a:t>
            </a:r>
            <a:r>
              <a:rPr lang="hr-HR" dirty="0">
                <a:solidFill>
                  <a:schemeClr val="bg1">
                    <a:lumMod val="50000"/>
                  </a:schemeClr>
                </a:solidFill>
              </a:rPr>
              <a:t>su vezani uz:</a:t>
            </a:r>
          </a:p>
          <a:p>
            <a:pPr marL="285750" indent="-285750">
              <a:lnSpc>
                <a:spcPct val="110000"/>
              </a:lnSpc>
              <a:buFont typeface="Arial" panose="020B0604020202020204" pitchFamily="34" charset="0"/>
              <a:buChar char="•"/>
            </a:pPr>
            <a:r>
              <a:rPr lang="hr-HR" dirty="0">
                <a:solidFill>
                  <a:schemeClr val="bg1">
                    <a:lumMod val="50000"/>
                  </a:schemeClr>
                </a:solidFill>
              </a:rPr>
              <a:t>učinkovito planiranje i upravljanje resursima na tri razine - škola, osnivač, država, </a:t>
            </a:r>
          </a:p>
          <a:p>
            <a:pPr marL="285750" indent="-285750">
              <a:lnSpc>
                <a:spcPct val="110000"/>
              </a:lnSpc>
              <a:buFont typeface="Arial" panose="020B0604020202020204" pitchFamily="34" charset="0"/>
              <a:buChar char="•"/>
            </a:pPr>
            <a:r>
              <a:rPr lang="hr-HR" dirty="0">
                <a:solidFill>
                  <a:schemeClr val="bg1">
                    <a:lumMod val="50000"/>
                  </a:schemeClr>
                </a:solidFill>
              </a:rPr>
              <a:t>ujednačavanje poslovne tehnologije u područjima koja su zajednička većini škola, </a:t>
            </a:r>
          </a:p>
          <a:p>
            <a:pPr marL="285750" indent="-285750">
              <a:lnSpc>
                <a:spcPct val="110000"/>
              </a:lnSpc>
              <a:buFont typeface="Arial" panose="020B0604020202020204" pitchFamily="34" charset="0"/>
              <a:buChar char="•"/>
            </a:pPr>
            <a:r>
              <a:rPr lang="hr-HR" dirty="0">
                <a:solidFill>
                  <a:schemeClr val="bg1">
                    <a:lumMod val="50000"/>
                  </a:schemeClr>
                </a:solidFill>
              </a:rPr>
              <a:t>učinkovito višerazinsko izvještavanje o korištenju resursa koje se temelji na standardiziranim i automatskim razmjenskim formatima, servisima i procedurama te </a:t>
            </a:r>
          </a:p>
          <a:p>
            <a:pPr marL="285750" indent="-285750">
              <a:lnSpc>
                <a:spcPct val="110000"/>
              </a:lnSpc>
              <a:buFont typeface="Arial" panose="020B0604020202020204" pitchFamily="34" charset="0"/>
              <a:buChar char="•"/>
            </a:pPr>
            <a:r>
              <a:rPr lang="hr-HR" dirty="0">
                <a:solidFill>
                  <a:schemeClr val="bg1">
                    <a:lumMod val="50000"/>
                  </a:schemeClr>
                </a:solidFill>
              </a:rPr>
              <a:t>uspostava </a:t>
            </a:r>
            <a:r>
              <a:rPr lang="hr-HR" dirty="0" err="1">
                <a:solidFill>
                  <a:schemeClr val="bg1">
                    <a:lumMod val="50000"/>
                  </a:schemeClr>
                </a:solidFill>
              </a:rPr>
              <a:t>interoperabilnosti</a:t>
            </a:r>
            <a:r>
              <a:rPr lang="hr-HR" dirty="0">
                <a:solidFill>
                  <a:schemeClr val="bg1">
                    <a:lumMod val="50000"/>
                  </a:schemeClr>
                </a:solidFill>
              </a:rPr>
              <a:t> novog sustava s postojećima. </a:t>
            </a:r>
          </a:p>
          <a:p>
            <a:pPr>
              <a:lnSpc>
                <a:spcPct val="110000"/>
              </a:lnSpc>
            </a:pPr>
            <a:endParaRPr lang="hr-BA" dirty="0"/>
          </a:p>
        </p:txBody>
      </p:sp>
    </p:spTree>
    <p:extLst>
      <p:ext uri="{BB962C8B-B14F-4D97-AF65-F5344CB8AC3E}">
        <p14:creationId xmlns:p14="http://schemas.microsoft.com/office/powerpoint/2010/main" val="140545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3600" dirty="0"/>
              <a:t>Uzeti u obzir različitosti</a:t>
            </a:r>
          </a:p>
        </p:txBody>
      </p:sp>
      <p:sp>
        <p:nvSpPr>
          <p:cNvPr id="3" name="Rezervirano mjesto sadržaja 2"/>
          <p:cNvSpPr>
            <a:spLocks noGrp="1"/>
          </p:cNvSpPr>
          <p:nvPr>
            <p:ph type="body" idx="1"/>
          </p:nvPr>
        </p:nvSpPr>
        <p:spPr/>
        <p:txBody>
          <a:bodyPr>
            <a:noAutofit/>
          </a:bodyPr>
          <a:lstStyle/>
          <a:p>
            <a:pPr marL="342900" indent="-342900">
              <a:lnSpc>
                <a:spcPct val="100000"/>
              </a:lnSpc>
              <a:buFont typeface="Wingdings" panose="05000000000000000000" pitchFamily="2" charset="2"/>
              <a:buChar char="§"/>
            </a:pPr>
            <a:r>
              <a:rPr lang="hr-HR" altLang="sr-Latn-RS" dirty="0">
                <a:ea typeface="ＭＳ Ｐゴシック" pitchFamily="34" charset="-128"/>
              </a:rPr>
              <a:t>Naglasak je na zajedničkim procesima, s tim što za svaki proces može biti više scenarija (različite vrste ili veličine škola i sl.).</a:t>
            </a:r>
          </a:p>
          <a:p>
            <a:pPr marL="342900" indent="-342900">
              <a:lnSpc>
                <a:spcPct val="100000"/>
              </a:lnSpc>
              <a:buFont typeface="Wingdings" panose="05000000000000000000" pitchFamily="2" charset="2"/>
              <a:buChar char="§"/>
            </a:pPr>
            <a:r>
              <a:rPr lang="hr-HR" altLang="sr-Latn-RS" dirty="0">
                <a:ea typeface="ＭＳ Ｐゴシック" pitchFamily="34" charset="-128"/>
              </a:rPr>
              <a:t>Specifični procesi se rješavaju specifičnim aplikacijama, s kojima treba uspostaviti interoperabilnost (npr. vođenje knjižnice, farme, restorana...).</a:t>
            </a:r>
          </a:p>
          <a:p>
            <a:pPr marL="342900" indent="-342900">
              <a:lnSpc>
                <a:spcPct val="100000"/>
              </a:lnSpc>
              <a:buFont typeface="Wingdings" panose="05000000000000000000" pitchFamily="2" charset="2"/>
              <a:buChar char="§"/>
            </a:pPr>
            <a:r>
              <a:rPr lang="hr-HR" altLang="sr-Latn-RS" dirty="0">
                <a:ea typeface="ＭＳ Ｐゴシック" pitchFamily="34" charset="-128"/>
              </a:rPr>
              <a:t>Ukoliko postoje standardne aplikacije na razini osnivača, s takvim aplikacijama treba uspostaviti interoperabilnost</a:t>
            </a:r>
          </a:p>
        </p:txBody>
      </p:sp>
    </p:spTree>
    <p:extLst>
      <p:ext uri="{BB962C8B-B14F-4D97-AF65-F5344CB8AC3E}">
        <p14:creationId xmlns:p14="http://schemas.microsoft.com/office/powerpoint/2010/main" val="419668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Pilot projekt</a:t>
            </a:r>
          </a:p>
        </p:txBody>
      </p:sp>
      <p:sp>
        <p:nvSpPr>
          <p:cNvPr id="3" name="Content Placeholder 2"/>
          <p:cNvSpPr>
            <a:spLocks noGrp="1"/>
          </p:cNvSpPr>
          <p:nvPr>
            <p:ph type="body" idx="1"/>
          </p:nvPr>
        </p:nvSpPr>
        <p:spPr>
          <a:xfrm>
            <a:off x="655387" y="1853657"/>
            <a:ext cx="10515600" cy="3708157"/>
          </a:xfrm>
        </p:spPr>
        <p:txBody>
          <a:bodyPr>
            <a:normAutofit fontScale="77500" lnSpcReduction="20000"/>
          </a:bodyPr>
          <a:lstStyle/>
          <a:p>
            <a:pPr>
              <a:lnSpc>
                <a:spcPct val="120000"/>
              </a:lnSpc>
              <a:spcBef>
                <a:spcPts val="600"/>
              </a:spcBef>
            </a:pPr>
            <a:r>
              <a:rPr lang="hr-HR" dirty="0"/>
              <a:t>Fazno istraživanje i modeliranje procesnih područja u odabranom skupu škola te drugih sudionika u procesima (osnivači, MZO i sl.). </a:t>
            </a:r>
          </a:p>
          <a:p>
            <a:pPr>
              <a:lnSpc>
                <a:spcPct val="120000"/>
              </a:lnSpc>
              <a:spcBef>
                <a:spcPts val="600"/>
              </a:spcBef>
            </a:pPr>
            <a:r>
              <a:rPr lang="hr-HR" dirty="0"/>
              <a:t>Izrada preglednih referentnih modela za svako od identificiranih procesnih područja:</a:t>
            </a:r>
          </a:p>
          <a:p>
            <a:pPr marL="800100" lvl="1" indent="-342900">
              <a:lnSpc>
                <a:spcPct val="120000"/>
              </a:lnSpc>
              <a:spcBef>
                <a:spcPts val="600"/>
              </a:spcBef>
              <a:buFont typeface="Arial" panose="020B0604020202020204" pitchFamily="34" charset="0"/>
              <a:buChar char="•"/>
            </a:pPr>
            <a:r>
              <a:rPr lang="hr-HR" dirty="0"/>
              <a:t>postojeće stanje (</a:t>
            </a:r>
            <a:r>
              <a:rPr lang="hr-HR" i="1" dirty="0"/>
              <a:t>as is)</a:t>
            </a:r>
            <a:r>
              <a:rPr lang="hr-HR" dirty="0"/>
              <a:t> tamo gdje ima smisla, kako bi se ilustrirala razlika trenutnog i budućeg stanja procesa te koristi od takvog unapređenja.</a:t>
            </a:r>
          </a:p>
          <a:p>
            <a:pPr marL="800100" lvl="1" indent="-342900">
              <a:lnSpc>
                <a:spcPct val="120000"/>
              </a:lnSpc>
              <a:spcBef>
                <a:spcPts val="600"/>
              </a:spcBef>
              <a:buFont typeface="Arial" panose="020B0604020202020204" pitchFamily="34" charset="0"/>
              <a:buChar char="•"/>
            </a:pPr>
            <a:r>
              <a:rPr lang="hr-HR" dirty="0"/>
              <a:t>konceptualni model budućeg sustava (to be) kao prilog specifikaciji zatjneva prema budućem SIPU.</a:t>
            </a:r>
            <a:endParaRPr lang="hr-HR" i="1" dirty="0"/>
          </a:p>
          <a:p>
            <a:pPr>
              <a:lnSpc>
                <a:spcPct val="120000"/>
              </a:lnSpc>
              <a:spcBef>
                <a:spcPts val="600"/>
              </a:spcBef>
            </a:pPr>
            <a:r>
              <a:rPr lang="hr-HR" dirty="0"/>
              <a:t>Izrada detaljnog modela jednog reprezentativnog područja (</a:t>
            </a:r>
            <a:r>
              <a:rPr lang="hr-HR" i="1" dirty="0"/>
              <a:t>učenički standard) s realizacijom jednog ili više podpodručja (subvencije i stipendije):</a:t>
            </a:r>
          </a:p>
          <a:p>
            <a:pPr marL="800100" lvl="1" indent="-342900">
              <a:lnSpc>
                <a:spcPct val="120000"/>
              </a:lnSpc>
              <a:spcBef>
                <a:spcPts val="600"/>
              </a:spcBef>
              <a:buFont typeface="Arial" panose="020B0604020202020204" pitchFamily="34" charset="0"/>
              <a:buChar char="•"/>
            </a:pPr>
            <a:r>
              <a:rPr lang="hr-HR" dirty="0"/>
              <a:t>podaci se stvaraju i koriste na svim razinama, od učenika, preko škole i osnivača, do MZOS </a:t>
            </a:r>
          </a:p>
          <a:p>
            <a:pPr marL="800100" lvl="1" indent="-342900">
              <a:lnSpc>
                <a:spcPct val="120000"/>
              </a:lnSpc>
              <a:spcBef>
                <a:spcPts val="600"/>
              </a:spcBef>
              <a:buFont typeface="Arial" panose="020B0604020202020204" pitchFamily="34" charset="0"/>
              <a:buChar char="•"/>
            </a:pPr>
            <a:r>
              <a:rPr lang="hr-HR" dirty="0"/>
              <a:t>procesi ovog područja traže preuzimanje podataka iz drugih sustava putem servisa, za što je nužno ostvariti interoperabilnost</a:t>
            </a:r>
          </a:p>
          <a:p>
            <a:pPr marL="800100" lvl="1" indent="-342900">
              <a:lnSpc>
                <a:spcPct val="120000"/>
              </a:lnSpc>
              <a:spcBef>
                <a:spcPts val="600"/>
              </a:spcBef>
              <a:buFont typeface="Arial" panose="020B0604020202020204" pitchFamily="34" charset="0"/>
              <a:buChar char="•"/>
            </a:pPr>
            <a:r>
              <a:rPr lang="hr-HR" dirty="0"/>
              <a:t>razvijene aplikacije se mogu koristiti u svim školama. </a:t>
            </a:r>
          </a:p>
        </p:txBody>
      </p:sp>
    </p:spTree>
    <p:extLst>
      <p:ext uri="{BB962C8B-B14F-4D97-AF65-F5344CB8AC3E}">
        <p14:creationId xmlns:p14="http://schemas.microsoft.com/office/powerpoint/2010/main" val="328879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3600" dirty="0"/>
              <a:t>Opseg projektnih aktivnosti</a:t>
            </a:r>
          </a:p>
        </p:txBody>
      </p:sp>
      <p:sp>
        <p:nvSpPr>
          <p:cNvPr id="3" name="Rezervirano mjesto sadržaja 2"/>
          <p:cNvSpPr>
            <a:spLocks noGrp="1"/>
          </p:cNvSpPr>
          <p:nvPr>
            <p:ph type="body" idx="1"/>
          </p:nvPr>
        </p:nvSpPr>
        <p:spPr>
          <a:xfrm>
            <a:off x="655387" y="1853657"/>
            <a:ext cx="10515600" cy="3397073"/>
          </a:xfrm>
        </p:spPr>
        <p:txBody>
          <a:bodyPr>
            <a:normAutofit fontScale="92500" lnSpcReduction="20000"/>
          </a:bodyPr>
          <a:lstStyle/>
          <a:p>
            <a:pPr marL="0" indent="0">
              <a:buNone/>
            </a:pPr>
            <a:r>
              <a:rPr lang="hr-HR" dirty="0">
                <a:solidFill>
                  <a:srgbClr val="FF0000"/>
                </a:solidFill>
              </a:rPr>
              <a:t>Sadašnji način rada</a:t>
            </a:r>
          </a:p>
          <a:p>
            <a:pPr marL="342900" indent="-342900">
              <a:buFont typeface="Arial" panose="020B0604020202020204" pitchFamily="34" charset="0"/>
              <a:buChar char="•"/>
            </a:pPr>
            <a:r>
              <a:rPr lang="hr-HR" dirty="0"/>
              <a:t>Registar svih procesa sa ulaznim i izlaznim podacima i opisom postojeće IKT potpore</a:t>
            </a:r>
          </a:p>
          <a:p>
            <a:pPr marL="342900" indent="-342900">
              <a:buFont typeface="Arial" panose="020B0604020202020204" pitchFamily="34" charset="0"/>
              <a:buChar char="•"/>
            </a:pPr>
            <a:r>
              <a:rPr lang="hr-HR" dirty="0"/>
              <a:t>Prijedlozi unapređenja rada</a:t>
            </a:r>
          </a:p>
          <a:p>
            <a:pPr marL="342900" indent="-342900">
              <a:buFont typeface="Arial" panose="020B0604020202020204" pitchFamily="34" charset="0"/>
              <a:buChar char="•"/>
            </a:pPr>
            <a:r>
              <a:rPr lang="hr-HR" dirty="0"/>
              <a:t>Modeli procesa za odabrane procese koji nisu podržani IKT-om radi analize i reinženjeringa </a:t>
            </a:r>
          </a:p>
          <a:p>
            <a:pPr marL="0" indent="0">
              <a:buNone/>
            </a:pPr>
            <a:endParaRPr lang="hr-HR" dirty="0">
              <a:solidFill>
                <a:srgbClr val="00B050"/>
              </a:solidFill>
            </a:endParaRPr>
          </a:p>
          <a:p>
            <a:pPr marL="0" indent="0">
              <a:buNone/>
            </a:pPr>
            <a:r>
              <a:rPr lang="hr-HR" dirty="0">
                <a:solidFill>
                  <a:srgbClr val="00B050"/>
                </a:solidFill>
              </a:rPr>
              <a:t>Budući način rada</a:t>
            </a:r>
          </a:p>
          <a:p>
            <a:pPr marL="342900" indent="-342900">
              <a:buFont typeface="Arial" panose="020B0604020202020204" pitchFamily="34" charset="0"/>
              <a:buChar char="•"/>
            </a:pPr>
            <a:r>
              <a:rPr lang="hr-HR" dirty="0"/>
              <a:t>Funkcionalne specifikacije svih procesa </a:t>
            </a:r>
          </a:p>
          <a:p>
            <a:pPr marL="342900" indent="-342900">
              <a:buFont typeface="Arial" panose="020B0604020202020204" pitchFamily="34" charset="0"/>
              <a:buChar char="•"/>
            </a:pPr>
            <a:r>
              <a:rPr lang="hr-HR" dirty="0"/>
              <a:t>Modeli procesa za odabrane procese koji trebaju IKT potporu</a:t>
            </a:r>
          </a:p>
          <a:p>
            <a:pPr marL="342900" indent="-342900">
              <a:buFont typeface="Arial" panose="020B0604020202020204" pitchFamily="34" charset="0"/>
              <a:buChar char="•"/>
            </a:pPr>
            <a:r>
              <a:rPr lang="hr-HR" dirty="0"/>
              <a:t>Kolaboracijski modeli za integraciju sa postojećim informacijskim podsustavima</a:t>
            </a:r>
          </a:p>
          <a:p>
            <a:pPr marL="342900" indent="-342900">
              <a:buFont typeface="Arial" panose="020B0604020202020204" pitchFamily="34" charset="0"/>
              <a:buChar char="•"/>
            </a:pPr>
            <a:r>
              <a:rPr lang="hr-HR" dirty="0"/>
              <a:t>Konceptualni logički podatkovni modeli za ključna područja</a:t>
            </a:r>
          </a:p>
          <a:p>
            <a:pPr marL="0" indent="0">
              <a:buNone/>
            </a:pPr>
            <a:endParaRPr lang="hr-HR" dirty="0"/>
          </a:p>
        </p:txBody>
      </p:sp>
    </p:spTree>
    <p:extLst>
      <p:ext uri="{BB962C8B-B14F-4D97-AF65-F5344CB8AC3E}">
        <p14:creationId xmlns:p14="http://schemas.microsoft.com/office/powerpoint/2010/main" val="23731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2311</Words>
  <Application>Microsoft Office PowerPoint</Application>
  <PresentationFormat>Široki zaslon</PresentationFormat>
  <Paragraphs>198</Paragraphs>
  <Slides>32</Slides>
  <Notes>2</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32</vt:i4>
      </vt:variant>
    </vt:vector>
  </HeadingPairs>
  <TitlesOfParts>
    <vt:vector size="41" baseType="lpstr">
      <vt:lpstr>ＭＳ Ｐゴシック</vt:lpstr>
      <vt:lpstr>Arial</vt:lpstr>
      <vt:lpstr>Calibri</vt:lpstr>
      <vt:lpstr>Calibri Light</vt:lpstr>
      <vt:lpstr>OfficinaSansTT</vt:lpstr>
      <vt:lpstr>Open Sans</vt:lpstr>
      <vt:lpstr>Times New Roman</vt:lpstr>
      <vt:lpstr>Wingdings</vt:lpstr>
      <vt:lpstr>Office Theme</vt:lpstr>
      <vt:lpstr>PowerPoint prezentacija</vt:lpstr>
      <vt:lpstr>PowerPoint prezentacija</vt:lpstr>
      <vt:lpstr>PowerPoint prezentacija</vt:lpstr>
      <vt:lpstr>SIPU - POSLOVNI PROCESI U ŠKOLAMA</vt:lpstr>
      <vt:lpstr> Vjeran Strahonja, Fakultet organizacije i informatike Sveučilišta u Zagrebu Katarina Tomičić-Pupek, Fakultet organizacije i informatike Sveučilišta u Zagrebu Jurica Vratarić, CARNet Petra Gajšak, CARNet</vt:lpstr>
      <vt:lpstr>Ciljevi projekta:</vt:lpstr>
      <vt:lpstr>Uzeti u obzir različitosti</vt:lpstr>
      <vt:lpstr>Pilot projekt</vt:lpstr>
      <vt:lpstr>Opseg projektnih aktivnosti</vt:lpstr>
      <vt:lpstr>Svrha radionice:</vt:lpstr>
      <vt:lpstr>Tehnike prepoznavanja procesa  (Process Discovery)</vt:lpstr>
      <vt:lpstr>Provedene aktivnosti prikupljanja znanja o procesima škola </vt:lpstr>
      <vt:lpstr>Registar procesa –  Mapa procesnih područja i identificiranih procesa u školama  (radna verzija)</vt:lpstr>
      <vt:lpstr>PowerPoint prezentacija</vt:lpstr>
      <vt:lpstr>PowerPoint prezentacija</vt:lpstr>
      <vt:lpstr>PowerPoint prezentacija</vt:lpstr>
      <vt:lpstr>Analiza procesa</vt:lpstr>
      <vt:lpstr>Obrada Upitnika za prikupljanje podataka o podacima i procesima</vt:lpstr>
      <vt:lpstr>Opišite mogućnost unapređenja vašeg rada. Naznačite poslove (iz Tablice) za koje mislite da bi se najviše mogli unaprijediti upotrebom modernih informacijskih i komunikacijskih tehnologija. </vt:lpstr>
      <vt:lpstr>Primjer dobro opisanih očekivanja od projekta SIPU – korisnička perspektiva</vt:lpstr>
      <vt:lpstr>Iskoristite ostatak ove stranice i napišite sve što vas nismo pitali (problem, ideju za unapređenje, promjenu u organizaciji, nedostatke u opremljenosti, itd.), a smatrate da bi bilo od značaja za unapređenje rada i izgradnju novog informacijskog sustava.</vt:lpstr>
      <vt:lpstr>Radni dio: Zadatak 1 - Uvod</vt:lpstr>
      <vt:lpstr>Radni dio: Zadatak 1 - Upute</vt:lpstr>
      <vt:lpstr>Radni dio: Zadatak 1 - Tablica</vt:lpstr>
      <vt:lpstr>Radni dio: Zadatak 1 – Značaj procesa</vt:lpstr>
      <vt:lpstr>Radni dio: Zadatak 2 - Uvod</vt:lpstr>
      <vt:lpstr>PowerPoint prezentacija</vt:lpstr>
      <vt:lpstr>Analiza procesa</vt:lpstr>
      <vt:lpstr>Radni dio: Zadatak 2 - Upute</vt:lpstr>
      <vt:lpstr>Zahvala sudionicima </vt:lpstr>
      <vt:lpstr>PowerPoint prezentacija</vt:lpstr>
      <vt:lpstr>PowerPoint prezentacija</vt:lpstr>
    </vt:vector>
  </TitlesOfParts>
  <Company>Demode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 Rajčić</dc:creator>
  <cp:lastModifiedBy>Katarina Tomičić-Pupek</cp:lastModifiedBy>
  <cp:revision>29</cp:revision>
  <cp:lastPrinted>2017-10-23T06:59:15Z</cp:lastPrinted>
  <dcterms:created xsi:type="dcterms:W3CDTF">2016-10-22T08:15:43Z</dcterms:created>
  <dcterms:modified xsi:type="dcterms:W3CDTF">2017-10-23T06:59:39Z</dcterms:modified>
</cp:coreProperties>
</file>