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s/slide21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8.xml" ContentType="application/vnd.openxmlformats-officedocument.presentationml.slide+xml"/>
  <Override PartName="/ppt/slides/slide3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22.xml" ContentType="application/vnd.openxmlformats-officedocument.presentationml.slide+xml"/>
  <Override PartName="/ppt/slides/slide9.xml" ContentType="application/vnd.openxmlformats-officedocument.presentationml.slide+xml"/>
  <Override PartName="/ppt/slides/slide7.xml" ContentType="application/vnd.openxmlformats-officedocument.presentationml.slide+xml"/>
  <Override PartName="/ppt/slides/slide11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0.xml" ContentType="application/vnd.openxmlformats-officedocument.presentationml.slide+xml"/>
  <Override PartName="/ppt/slides/slide20.xml" ContentType="application/vnd.openxmlformats-officedocument.presentationml.slide+xml"/>
  <Override PartName="/ppt/slides/slide16.xml" ContentType="application/vnd.openxmlformats-officedocument.presentationml.slide+xml"/>
  <Override PartName="/ppt/slides/slide19.xml" ContentType="application/vnd.openxmlformats-officedocument.presentationml.slide+xml"/>
  <Override PartName="/ppt/slides/slide14.xml" ContentType="application/vnd.openxmlformats-officedocument.presentationml.slide+xml"/>
  <Override PartName="/ppt/slides/slide12.xml" ContentType="application/vnd.openxmlformats-officedocument.presentationml.slide+xml"/>
  <Override PartName="/ppt/slides/slide15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1.xml" ContentType="application/vnd.openxmlformats-officedocument.theme+xml"/>
  <Override PartName="/ppt/charts/style3.xml" ContentType="application/vnd.ms-office.chartstyle+xml"/>
  <Override PartName="/ppt/charts/chart3.xml" ContentType="application/vnd.openxmlformats-officedocument.drawingml.chart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style2.xml" ContentType="application/vnd.ms-office.chartstyle+xml"/>
  <Override PartName="/ppt/charts/colors2.xml" ContentType="application/vnd.ms-office.chartcolorstyle+xml"/>
  <Override PartName="/ppt/charts/chart2.xml" ContentType="application/vnd.openxmlformats-officedocument.drawingml.chart+xml"/>
  <Override PartName="/ppt/charts/chart1.xml" ContentType="application/vnd.openxmlformats-officedocument.drawingml.chart+xml"/>
  <Override PartName="/ppt/charts/colors1.xml" ContentType="application/vnd.ms-office.chartcolorstyle+xml"/>
  <Override PartName="/ppt/charts/style1.xml" ContentType="application/vnd.ms-office.chartstyl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0" r:id="rId3"/>
    <p:sldId id="259" r:id="rId4"/>
    <p:sldId id="261" r:id="rId5"/>
    <p:sldId id="258" r:id="rId6"/>
    <p:sldId id="264" r:id="rId7"/>
    <p:sldId id="265" r:id="rId8"/>
    <p:sldId id="266" r:id="rId9"/>
    <p:sldId id="269" r:id="rId10"/>
    <p:sldId id="271" r:id="rId11"/>
    <p:sldId id="268" r:id="rId12"/>
    <p:sldId id="270" r:id="rId13"/>
    <p:sldId id="273" r:id="rId14"/>
    <p:sldId id="267" r:id="rId15"/>
    <p:sldId id="272" r:id="rId16"/>
    <p:sldId id="274" r:id="rId17"/>
    <p:sldId id="275" r:id="rId18"/>
    <p:sldId id="276" r:id="rId19"/>
    <p:sldId id="277" r:id="rId20"/>
    <p:sldId id="278" r:id="rId21"/>
    <p:sldId id="280" r:id="rId22"/>
    <p:sldId id="281" r:id="rId23"/>
    <p:sldId id="262" r:id="rId24"/>
    <p:sldId id="263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436" autoAdjust="0"/>
    <p:restoredTop sz="94660"/>
  </p:normalViewPr>
  <p:slideViewPr>
    <p:cSldViewPr snapToGrid="0">
      <p:cViewPr varScale="1">
        <p:scale>
          <a:sx n="70" d="100"/>
          <a:sy n="70" d="100"/>
        </p:scale>
        <p:origin x="82" y="4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openxmlformats.org/officeDocument/2006/relationships/customXml" Target="../customXml/item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Radni_list_programa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Radni_list_programa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Radni_list_programa_Microsoft_Excel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Radni_list_programa_Microsoft_Excel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r-H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r-Latn-R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List1!$B$1</c:f>
              <c:strCache>
                <c:ptCount val="1"/>
                <c:pt idx="0">
                  <c:v>Sat kemije u interaktivnoj učionici bio mi je: 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r-Latn-R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layout/>
              </c:ext>
            </c:extLst>
          </c:dLbls>
          <c:cat>
            <c:strRef>
              <c:f>List1!$A$2:$A$4</c:f>
              <c:strCache>
                <c:ptCount val="3"/>
                <c:pt idx="0">
                  <c:v>Zabavan</c:v>
                </c:pt>
                <c:pt idx="1">
                  <c:v>Niti zabavan niti dosadan</c:v>
                </c:pt>
                <c:pt idx="2">
                  <c:v>Dosadan</c:v>
                </c:pt>
              </c:strCache>
            </c:strRef>
          </c:cat>
          <c:val>
            <c:numRef>
              <c:f>List1!$B$2:$B$4</c:f>
              <c:numCache>
                <c:formatCode>General</c:formatCode>
                <c:ptCount val="3"/>
                <c:pt idx="0">
                  <c:v>20</c:v>
                </c:pt>
                <c:pt idx="1">
                  <c:v>3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67C-4039-8482-0938EC23B87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r-Latn-R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sr-Latn-R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r-H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r-Latn-R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List1!$B$1</c:f>
              <c:strCache>
                <c:ptCount val="1"/>
                <c:pt idx="0">
                  <c:v>Sviđa mi se kada se sat kemije održava u: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r-Latn-R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layout/>
              </c:ext>
            </c:extLst>
          </c:dLbls>
          <c:cat>
            <c:strRef>
              <c:f>List1!$A$2:$A$3</c:f>
              <c:strCache>
                <c:ptCount val="2"/>
                <c:pt idx="0">
                  <c:v>Interaktivnoj učionici</c:v>
                </c:pt>
                <c:pt idx="1">
                  <c:v>Klasičnoj učionici</c:v>
                </c:pt>
              </c:strCache>
            </c:strRef>
          </c:cat>
          <c:val>
            <c:numRef>
              <c:f>List1!$B$2:$B$3</c:f>
              <c:numCache>
                <c:formatCode>General</c:formatCode>
                <c:ptCount val="2"/>
                <c:pt idx="0">
                  <c:v>23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F11-4EC4-88D6-92E450705F10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r-Latn-R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sr-Latn-R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r-H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r-Latn-R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List1!$B$1</c:f>
              <c:strCache>
                <c:ptCount val="1"/>
                <c:pt idx="0">
                  <c:v>Igre kojima smo upoznavali nove sadržaje su mi bile: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r-Latn-R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layout/>
              </c:ext>
            </c:extLst>
          </c:dLbls>
          <c:cat>
            <c:strRef>
              <c:f>List1!$A$2:$A$4</c:f>
              <c:strCache>
                <c:ptCount val="3"/>
                <c:pt idx="0">
                  <c:v>Jako zanimljive</c:v>
                </c:pt>
                <c:pt idx="1">
                  <c:v>Zanimljive</c:v>
                </c:pt>
                <c:pt idx="2">
                  <c:v>Nisu mi se svidjele</c:v>
                </c:pt>
              </c:strCache>
            </c:strRef>
          </c:cat>
          <c:val>
            <c:numRef>
              <c:f>List1!$B$2:$B$4</c:f>
              <c:numCache>
                <c:formatCode>General</c:formatCode>
                <c:ptCount val="3"/>
                <c:pt idx="0">
                  <c:v>18</c:v>
                </c:pt>
                <c:pt idx="1">
                  <c:v>3</c:v>
                </c:pt>
                <c:pt idx="2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642-46E1-A716-392F837D9B53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r-Latn-R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sr-Latn-R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r-H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Smatram da ovako organiziranom nastavom mogu naučiti</a:t>
            </a:r>
            <a:r>
              <a:rPr lang="hr-HR"/>
              <a:t>:</a:t>
            </a:r>
            <a:endParaRPr lang="en-US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r-Latn-R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List1!$B$1</c:f>
              <c:strCache>
                <c:ptCount val="1"/>
                <c:pt idx="0">
                  <c:v>Smatram da ovako organiziranom nastavom mogu naučiti 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FFAD-4D0A-BB7A-F66D4DE987C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dLbl>
              <c:idx val="1"/>
              <c:spPr>
                <a:solidFill>
                  <a:prstClr val="white"/>
                </a:solidFill>
                <a:ln>
                  <a:solidFill>
                    <a:prstClr val="black">
                      <a:lumMod val="25000"/>
                      <a:lumOff val="75000"/>
                    </a:prstClr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sr-Latn-R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1-FFAD-4D0A-BB7A-F66D4DE987CB}"/>
                </c:ext>
              </c:extLst>
            </c:dLbl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r-Latn-R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layout/>
              </c:ext>
            </c:extLst>
          </c:dLbls>
          <c:cat>
            <c:strRef>
              <c:f>List1!$A$2:$A$4</c:f>
              <c:strCache>
                <c:ptCount val="3"/>
                <c:pt idx="0">
                  <c:v>Više</c:v>
                </c:pt>
                <c:pt idx="1">
                  <c:v>Jednako kao i klasičnim načinom poučavanja</c:v>
                </c:pt>
                <c:pt idx="2">
                  <c:v>Manje</c:v>
                </c:pt>
              </c:strCache>
            </c:strRef>
          </c:cat>
          <c:val>
            <c:numRef>
              <c:f>List1!$B$2:$B$4</c:f>
              <c:numCache>
                <c:formatCode>General</c:formatCode>
                <c:ptCount val="3"/>
                <c:pt idx="0">
                  <c:v>18</c:v>
                </c:pt>
                <c:pt idx="1">
                  <c:v>3</c:v>
                </c:pt>
                <c:pt idx="2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FAD-4D0A-BB7A-F66D4DE987C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r-Latn-R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sr-Latn-R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 smtClean="0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 smtClean="0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 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up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9/15/2017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upca sa slik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 smtClean="0"/>
              <a:t>Kliknite ikonu da biste dodali  sliku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 smtClean="0"/>
              <a:t>Kliknite ikonu da biste dodali  sliku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 smtClean="0"/>
              <a:t>Kliknite ikonu da biste dodali  sliku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9/15/2017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9/15/2017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9/15/2017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9/15/2017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 smtClean="0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9/15/2017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>
            <a:outerShdw blurRad="47625" dist="12700" dir="2700000" algn="tl" rotWithShape="0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>
            <a:outerShdw blurRad="47625" dist="12700" dir="2700000" algn="tl" rotWithShape="0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>
            <a:outerShdw blurRad="47625" dist="12700" dir="2700000" algn="tl" rotWithShape="0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>
            <a:outerShdw blurRad="47625" dist="12700" dir="2700000" algn="tl" rotWithShape="0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>
            <a:outerShdw blurRad="47625" dist="12700" dir="2700000" algn="tl" rotWithShape="0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>
            <a:outerShdw blurRad="47625" dist="12700" dir="2700000" algn="tl" rotWithShape="0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>
            <a:outerShdw blurRad="47625" dist="12700" dir="2700000" algn="tl" rotWithShape="0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>
            <a:outerShdw blurRad="47625" dist="12700" dir="2700000" algn="tl" rotWithShape="0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>
            <a:outerShdw blurRad="47625" dist="12700" dir="2700000" algn="tl" rotWithShape="0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hyperlink" Target="http://education.jlab.org/elementhangman/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hyperlink" Target="http://education.jlab.org/elementmatching/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education.jlab.org/elementhangman/" TargetMode="External"/><Relationship Id="rId2" Type="http://schemas.openxmlformats.org/officeDocument/2006/relationships/hyperlink" Target="http://education.jlab.org/elementflashcards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dirty="0" smtClean="0"/>
              <a:t>IGRA- UČENJE NA NAMA ZANIMLJIV NAČIN</a:t>
            </a:r>
            <a:endParaRPr lang="hr-HR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r-HR" dirty="0" smtClean="0"/>
              <a:t>Ines </a:t>
            </a:r>
            <a:r>
              <a:rPr lang="hr-HR" dirty="0" err="1" smtClean="0"/>
              <a:t>martinović</a:t>
            </a:r>
            <a:r>
              <a:rPr lang="hr-HR" dirty="0" smtClean="0"/>
              <a:t>, prof. , mirta </a:t>
            </a:r>
            <a:r>
              <a:rPr lang="hr-HR" dirty="0" err="1" smtClean="0"/>
              <a:t>matanić</a:t>
            </a:r>
            <a:r>
              <a:rPr lang="hr-HR" dirty="0" smtClean="0"/>
              <a:t>, prof.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430462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941" y="1024549"/>
            <a:ext cx="8412118" cy="473181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256510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13775" y="618518"/>
            <a:ext cx="10364451" cy="60752"/>
          </a:xfrm>
        </p:spPr>
        <p:txBody>
          <a:bodyPr>
            <a:normAutofit fontScale="90000"/>
          </a:bodyPr>
          <a:lstStyle/>
          <a:p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sz="quarter" idx="13"/>
          </p:nvPr>
        </p:nvSpPr>
        <p:spPr>
          <a:xfrm>
            <a:off x="913774" y="1071154"/>
            <a:ext cx="10363826" cy="4720045"/>
          </a:xfrm>
        </p:spPr>
        <p:txBody>
          <a:bodyPr/>
          <a:lstStyle/>
          <a:p>
            <a:r>
              <a:rPr lang="hr-HR" u="sng" dirty="0">
                <a:effectLst/>
                <a:hlinkClick r:id="rId2"/>
              </a:rPr>
              <a:t>http://education.jlab.org/elementhangman</a:t>
            </a:r>
            <a:r>
              <a:rPr lang="hr-HR" u="sng" dirty="0" smtClean="0">
                <a:effectLst/>
                <a:hlinkClick r:id="rId2"/>
              </a:rPr>
              <a:t>/</a:t>
            </a:r>
            <a:endParaRPr lang="hr-HR" u="sng" dirty="0" smtClean="0">
              <a:effectLst/>
            </a:endParaRPr>
          </a:p>
          <a:p>
            <a:pPr marL="0" indent="0">
              <a:buNone/>
            </a:pPr>
            <a:endParaRPr lang="hr-HR" u="sng" dirty="0">
              <a:effectLst/>
            </a:endParaRPr>
          </a:p>
          <a:p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683" y="1593669"/>
            <a:ext cx="8298300" cy="466779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429780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295" y="1175657"/>
            <a:ext cx="8205409" cy="461554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613501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717" y="1080203"/>
            <a:ext cx="8375106" cy="471099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113472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86877"/>
          </a:xfrm>
        </p:spPr>
        <p:txBody>
          <a:bodyPr>
            <a:normAutofit fontScale="90000"/>
          </a:bodyPr>
          <a:lstStyle/>
          <a:p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sz="quarter" idx="13"/>
          </p:nvPr>
        </p:nvSpPr>
        <p:spPr>
          <a:xfrm>
            <a:off x="913774" y="618517"/>
            <a:ext cx="10363826" cy="5172683"/>
          </a:xfrm>
        </p:spPr>
        <p:txBody>
          <a:bodyPr/>
          <a:lstStyle/>
          <a:p>
            <a:pPr marL="0" indent="0">
              <a:buNone/>
            </a:pPr>
            <a:endParaRPr lang="hr-HR" dirty="0" smtClean="0">
              <a:effectLst/>
            </a:endParaRPr>
          </a:p>
          <a:p>
            <a:r>
              <a:rPr lang="hr-HR" dirty="0">
                <a:hlinkClick r:id="rId2"/>
              </a:rPr>
              <a:t>http://education.jlab.org/elementmatching/</a:t>
            </a:r>
            <a:endParaRPr lang="hr-HR" dirty="0"/>
          </a:p>
          <a:p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872" y="1602377"/>
            <a:ext cx="8422156" cy="473746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838916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6" name="Rezervirano mjesto sadržaja 5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892" y="1416605"/>
            <a:ext cx="7942216" cy="446749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632446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1679" y="1062445"/>
            <a:ext cx="8308641" cy="467361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4147164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sz="quarter" idx="13"/>
          </p:nvPr>
        </p:nvSpPr>
        <p:spPr>
          <a:xfrm>
            <a:off x="913774" y="618518"/>
            <a:ext cx="10363826" cy="5172682"/>
          </a:xfrm>
        </p:spPr>
        <p:txBody>
          <a:bodyPr/>
          <a:lstStyle/>
          <a:p>
            <a:pPr marL="0" indent="0" algn="ctr">
              <a:buNone/>
            </a:pPr>
            <a:endParaRPr lang="hr-HR" dirty="0" smtClean="0"/>
          </a:p>
          <a:p>
            <a:r>
              <a:rPr lang="hr-HR" b="1" dirty="0" smtClean="0"/>
              <a:t>                                                                              Testmoz.com/1371953</a:t>
            </a:r>
          </a:p>
          <a:p>
            <a:pPr marL="0" indent="0">
              <a:buNone/>
            </a:pPr>
            <a:endParaRPr lang="hr-HR" dirty="0" smtClean="0"/>
          </a:p>
          <a:p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464" y="2052227"/>
            <a:ext cx="8174446" cy="459812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142955"/>
            <a:ext cx="3430089" cy="1715045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33641"/>
            <a:ext cx="4631121" cy="2350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865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Učenici kažu….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hr-HR" dirty="0" smtClean="0"/>
              <a:t>Nakon provedenog kviza učenici su popunili kratku anketu na </a:t>
            </a:r>
            <a:r>
              <a:rPr lang="hr-HR" dirty="0" err="1" smtClean="0"/>
              <a:t>kahootu</a:t>
            </a:r>
            <a:endParaRPr lang="hr-HR" dirty="0"/>
          </a:p>
        </p:txBody>
      </p:sp>
      <p:pic>
        <p:nvPicPr>
          <p:cNvPr id="9" name="Slika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7220" y="3081201"/>
            <a:ext cx="5936933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484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graphicFrame>
        <p:nvGraphicFramePr>
          <p:cNvPr id="6" name="Rezervirano mjesto sadržaja 5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783411030"/>
              </p:ext>
            </p:extLst>
          </p:nvPr>
        </p:nvGraphicFramePr>
        <p:xfrm>
          <a:off x="914400" y="618517"/>
          <a:ext cx="10363200" cy="51726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217708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6" name="Rezervirano mjesto sadržaja 5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730313" y="511689"/>
            <a:ext cx="7126381" cy="526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380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graphicFrame>
        <p:nvGraphicFramePr>
          <p:cNvPr id="6" name="Rezervirano mjesto sadržaja 5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467795500"/>
              </p:ext>
            </p:extLst>
          </p:nvPr>
        </p:nvGraphicFramePr>
        <p:xfrm>
          <a:off x="914400" y="618517"/>
          <a:ext cx="10363200" cy="51726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08510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graphicFrame>
        <p:nvGraphicFramePr>
          <p:cNvPr id="6" name="Rezervirano mjesto sadržaja 5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200920243"/>
              </p:ext>
            </p:extLst>
          </p:nvPr>
        </p:nvGraphicFramePr>
        <p:xfrm>
          <a:off x="914400" y="618517"/>
          <a:ext cx="10363200" cy="51726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866002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graphicFrame>
        <p:nvGraphicFramePr>
          <p:cNvPr id="12" name="Rezervirano mjesto sadržaja 11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939067865"/>
              </p:ext>
            </p:extLst>
          </p:nvPr>
        </p:nvGraphicFramePr>
        <p:xfrm>
          <a:off x="914400" y="618517"/>
          <a:ext cx="10363200" cy="51726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28624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 smtClean="0"/>
              <a:t>zaključak</a:t>
            </a:r>
            <a:endParaRPr lang="hr-HR" b="1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028475" y="1704527"/>
            <a:ext cx="7978296" cy="5079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275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 smtClean="0"/>
              <a:t>PITANJA publike</a:t>
            </a:r>
            <a:endParaRPr lang="hr-HR" b="1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938462" y="2448945"/>
            <a:ext cx="6162675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916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r-HR" dirty="0" smtClean="0"/>
              <a:t>Gradivo </a:t>
            </a:r>
            <a:r>
              <a:rPr lang="hr-HR" dirty="0" err="1" smtClean="0"/>
              <a:t>stem</a:t>
            </a:r>
            <a:r>
              <a:rPr lang="hr-HR" dirty="0" smtClean="0"/>
              <a:t> predmeta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hr-HR" sz="2400" dirty="0" smtClean="0"/>
              <a:t>Opsežno</a:t>
            </a:r>
          </a:p>
          <a:p>
            <a:pPr marL="0" indent="0">
              <a:buNone/>
            </a:pPr>
            <a:endParaRPr lang="hr-HR" sz="2400" dirty="0" smtClean="0"/>
          </a:p>
          <a:p>
            <a:pPr marL="0" indent="0">
              <a:buNone/>
            </a:pPr>
            <a:endParaRPr lang="hr-HR" sz="2400" dirty="0" smtClean="0"/>
          </a:p>
          <a:p>
            <a:r>
              <a:rPr lang="hr-HR" sz="2400" dirty="0" smtClean="0"/>
              <a:t>Teško</a:t>
            </a:r>
          </a:p>
          <a:p>
            <a:pPr marL="0" indent="0">
              <a:buNone/>
            </a:pPr>
            <a:endParaRPr lang="hr-HR" sz="2400" dirty="0"/>
          </a:p>
          <a:p>
            <a:pPr marL="0" indent="0">
              <a:buNone/>
            </a:pPr>
            <a:endParaRPr lang="hr-HR" sz="2400" dirty="0" smtClean="0"/>
          </a:p>
          <a:p>
            <a:r>
              <a:rPr lang="hr-HR" sz="2400" dirty="0" smtClean="0"/>
              <a:t>neshvatljivo</a:t>
            </a:r>
          </a:p>
          <a:p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1788" y="1756267"/>
            <a:ext cx="4619625" cy="3238500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477" y="3375517"/>
            <a:ext cx="5895523" cy="3397420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5733" y="-15381"/>
            <a:ext cx="5116267" cy="3390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781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816348" y="0"/>
            <a:ext cx="4857750" cy="3238500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0476" y="0"/>
            <a:ext cx="4857750" cy="3238500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348" y="3694718"/>
            <a:ext cx="4857750" cy="2948128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0476" y="3657109"/>
            <a:ext cx="4857750" cy="3023347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91425" y="2043808"/>
            <a:ext cx="3911725" cy="2612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901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hr-HR" sz="4000" b="1" dirty="0" smtClean="0"/>
              <a:t>IGRA</a:t>
            </a:r>
            <a:endParaRPr lang="hr-HR" sz="4000" b="1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hr-HR" sz="2400" dirty="0" smtClean="0"/>
              <a:t>PRVI NAČIN </a:t>
            </a:r>
            <a:r>
              <a:rPr lang="hr-HR" sz="2400" dirty="0" smtClean="0"/>
              <a:t>UČENJA</a:t>
            </a:r>
            <a:endParaRPr lang="hr-HR" sz="2400" dirty="0"/>
          </a:p>
          <a:p>
            <a:r>
              <a:rPr lang="hr-HR" sz="2400" dirty="0" smtClean="0"/>
              <a:t>Učenje kroz vlastito iskustvo/stjecanje </a:t>
            </a:r>
            <a:r>
              <a:rPr lang="hr-HR" sz="2400" dirty="0" smtClean="0"/>
              <a:t>iskustva</a:t>
            </a:r>
          </a:p>
          <a:p>
            <a:r>
              <a:rPr lang="hr-HR" sz="2400" dirty="0" smtClean="0"/>
              <a:t>Nema poteškoća sa koncentracijom</a:t>
            </a:r>
          </a:p>
          <a:p>
            <a:r>
              <a:rPr lang="hr-HR" sz="2400" dirty="0" smtClean="0"/>
              <a:t>Potiče maštu i kreativnost </a:t>
            </a:r>
            <a:endParaRPr lang="hr-HR" sz="2400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9920" y="3901440"/>
            <a:ext cx="3942080" cy="2956560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9600" y="0"/>
            <a:ext cx="3890418" cy="2919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242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9117731" cy="1596177"/>
          </a:xfrm>
        </p:spPr>
        <p:txBody>
          <a:bodyPr>
            <a:normAutofit/>
          </a:bodyPr>
          <a:lstStyle/>
          <a:p>
            <a:pPr algn="r"/>
            <a:endParaRPr lang="hr-HR" sz="8000" b="1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438421" y="304459"/>
            <a:ext cx="5330157" cy="3553438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9819" y="1789342"/>
            <a:ext cx="4848225" cy="3238500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4250" y="3619500"/>
            <a:ext cx="4857750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38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 smtClean="0"/>
              <a:t>Iskustvo iz 3.a razreda</a:t>
            </a:r>
            <a:endParaRPr lang="hr-HR" b="1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hr-HR" sz="2400" dirty="0" smtClean="0"/>
              <a:t>Nastavni sat: periodni sustav elemenata</a:t>
            </a:r>
          </a:p>
          <a:p>
            <a:pPr marL="0" indent="0">
              <a:buNone/>
            </a:pPr>
            <a:endParaRPr lang="hr-HR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823" y="2873830"/>
            <a:ext cx="6583680" cy="370332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29360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sz="quarter" idx="13"/>
          </p:nvPr>
        </p:nvSpPr>
        <p:spPr>
          <a:xfrm>
            <a:off x="913774" y="705394"/>
            <a:ext cx="10363826" cy="5085805"/>
          </a:xfrm>
        </p:spPr>
        <p:txBody>
          <a:bodyPr/>
          <a:lstStyle/>
          <a:p>
            <a:r>
              <a:rPr lang="hr-HR" dirty="0" err="1" smtClean="0"/>
              <a:t>IGRe</a:t>
            </a:r>
            <a:r>
              <a:rPr lang="hr-HR" dirty="0" smtClean="0"/>
              <a:t> kojima smo gradivo obradili:</a:t>
            </a:r>
          </a:p>
          <a:p>
            <a:pPr marL="0" indent="0">
              <a:buNone/>
            </a:pPr>
            <a:r>
              <a:rPr lang="hr-HR" dirty="0" smtClean="0">
                <a:hlinkClick r:id="rId2"/>
              </a:rPr>
              <a:t>http</a:t>
            </a:r>
            <a:r>
              <a:rPr lang="hr-HR" dirty="0">
                <a:hlinkClick r:id="rId2"/>
              </a:rPr>
              <a:t>://</a:t>
            </a:r>
            <a:r>
              <a:rPr lang="hr-HR" dirty="0" smtClean="0">
                <a:hlinkClick r:id="rId2"/>
              </a:rPr>
              <a:t>education.jlab.org/elementflashcards/</a:t>
            </a:r>
            <a:endParaRPr lang="hr-HR" dirty="0" smtClean="0"/>
          </a:p>
          <a:p>
            <a:endParaRPr lang="hr-HR" dirty="0"/>
          </a:p>
          <a:p>
            <a:endParaRPr lang="hr-HR" u="sng" dirty="0" smtClean="0">
              <a:effectLst/>
              <a:hlinkClick r:id="rId3"/>
            </a:endParaRPr>
          </a:p>
          <a:p>
            <a:pPr marL="0" indent="0">
              <a:buNone/>
            </a:pPr>
            <a:endParaRPr lang="hr-HR" dirty="0">
              <a:effectLst/>
            </a:endParaRPr>
          </a:p>
          <a:p>
            <a:endParaRPr lang="hr-HR" dirty="0" smtClean="0"/>
          </a:p>
          <a:p>
            <a:endParaRPr lang="hr-HR" dirty="0"/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190" y="1729196"/>
            <a:ext cx="8934994" cy="502593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778821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6" name="Rezervirano mjesto sadržaja 5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080" y="1010195"/>
            <a:ext cx="8019626" cy="451104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906128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apljica">
  <a:themeElements>
    <a:clrScheme name="Droplet">
      <a:dk1>
        <a:sysClr val="windowText" lastClr="000000"/>
      </a:dk1>
      <a:lt1>
        <a:sysClr val="window" lastClr="FFFFFF"/>
      </a:lt1>
      <a:dk2>
        <a:srgbClr val="4B4B4B"/>
      </a:dk2>
      <a:lt2>
        <a:srgbClr val="B5B5B5"/>
      </a:lt2>
      <a:accent1>
        <a:srgbClr val="9AC43E"/>
      </a:accent1>
      <a:accent2>
        <a:srgbClr val="44BA98"/>
      </a:accent2>
      <a:accent3>
        <a:srgbClr val="43A9D9"/>
      </a:accent3>
      <a:accent4>
        <a:srgbClr val="6274D8"/>
      </a:accent4>
      <a:accent5>
        <a:srgbClr val="AB54D7"/>
      </a:accent5>
      <a:accent6>
        <a:srgbClr val="D15B37"/>
      </a:accent6>
      <a:hlink>
        <a:srgbClr val="BFE962"/>
      </a:hlink>
      <a:folHlink>
        <a:srgbClr val="C0D591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892FADA9-420D-4323-A7A4-C1060166525B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45E5AD51256954E9FD9591F6E2D8064" ma:contentTypeVersion="5" ma:contentTypeDescription="Create a new document." ma:contentTypeScope="" ma:versionID="5161300fc158cf0d684bf7f90deabc19">
  <xsd:schema xmlns:xsd="http://www.w3.org/2001/XMLSchema" xmlns:xs="http://www.w3.org/2001/XMLSchema" xmlns:p="http://schemas.microsoft.com/office/2006/metadata/properties" xmlns:ns2="2b9a2cea-ce3b-43e7-8edb-5aba1bc6365c" targetNamespace="http://schemas.microsoft.com/office/2006/metadata/properties" ma:root="true" ma:fieldsID="28151d7534d16e7267a948e10f93af37" ns2:_="">
    <xsd:import namespace="2b9a2cea-ce3b-43e7-8edb-5aba1bc6365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b9a2cea-ce3b-43e7-8edb-5aba1bc6365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2" nillable="true" ma:displayName="MediaServiceLocation" ma:description="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C123738-CE0C-488E-8450-D5F936473355}"/>
</file>

<file path=customXml/itemProps2.xml><?xml version="1.0" encoding="utf-8"?>
<ds:datastoreItem xmlns:ds="http://schemas.openxmlformats.org/officeDocument/2006/customXml" ds:itemID="{6AA39C18-BD0B-48DA-95C7-6340F91874CA}"/>
</file>

<file path=customXml/itemProps3.xml><?xml version="1.0" encoding="utf-8"?>
<ds:datastoreItem xmlns:ds="http://schemas.openxmlformats.org/officeDocument/2006/customXml" ds:itemID="{0D349CFF-C4FA-479B-8DE2-C18DF8AD7F22}"/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TM04033925[[fn=Kapljica]]</Template>
  <TotalTime>11285</TotalTime>
  <Words>123</Words>
  <Application>Microsoft Office PowerPoint</Application>
  <PresentationFormat>Široki zaslon</PresentationFormat>
  <Paragraphs>35</Paragraphs>
  <Slides>24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2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24</vt:i4>
      </vt:variant>
    </vt:vector>
  </HeadingPairs>
  <TitlesOfParts>
    <vt:vector size="27" baseType="lpstr">
      <vt:lpstr>Arial</vt:lpstr>
      <vt:lpstr>Tw Cen MT</vt:lpstr>
      <vt:lpstr>Kapljica</vt:lpstr>
      <vt:lpstr>IGRA- UČENJE NA NAMA ZANIMLJIV NAČIN</vt:lpstr>
      <vt:lpstr>PowerPoint prezentacija</vt:lpstr>
      <vt:lpstr>Gradivo stem predmeta</vt:lpstr>
      <vt:lpstr>PowerPoint prezentacija</vt:lpstr>
      <vt:lpstr>IGRA</vt:lpstr>
      <vt:lpstr>PowerPoint prezentacija</vt:lpstr>
      <vt:lpstr>Iskustvo iz 3.a razreda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Učenici kažu….</vt:lpstr>
      <vt:lpstr>PowerPoint prezentacija</vt:lpstr>
      <vt:lpstr>PowerPoint prezentacija</vt:lpstr>
      <vt:lpstr>PowerPoint prezentacija</vt:lpstr>
      <vt:lpstr>PowerPoint prezentacija</vt:lpstr>
      <vt:lpstr>zaključak</vt:lpstr>
      <vt:lpstr>PITANJA publike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IGRA- UČENJE NA NAMA ZANIMLJIV NAČIN</dc:title>
  <dc:creator>GMM13</dc:creator>
  <cp:lastModifiedBy>GMM13</cp:lastModifiedBy>
  <cp:revision>37</cp:revision>
  <dcterms:created xsi:type="dcterms:W3CDTF">2017-09-05T10:07:19Z</dcterms:created>
  <dcterms:modified xsi:type="dcterms:W3CDTF">2017-09-22T10:00:29Z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0x010100B45E5AD51256954E9FD9591F6E2D8064</vt:lpwstr>
  </property>
</Properties>
</file>