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65" r:id="rId6"/>
    <p:sldId id="266" r:id="rId7"/>
    <p:sldId id="269" r:id="rId8"/>
    <p:sldId id="270" r:id="rId9"/>
    <p:sldId id="267" r:id="rId10"/>
    <p:sldId id="282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79" r:id="rId22"/>
    <p:sldId id="281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33483-3E65-457A-90C1-BF5700319CE0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6507C-2EE6-49A1-9B86-34FF815936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332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4ABBBB3-76AA-094D-91AC-53EAE1F824C0}" type="slidenum">
              <a:rPr lang="es-ES" altLang="es-ES"/>
              <a:pPr>
                <a:spcBef>
                  <a:spcPct val="0"/>
                </a:spcBef>
              </a:pPr>
              <a:t>2</a:t>
            </a:fld>
            <a:endParaRPr lang="es-ES" altLang="es-E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altLang="es-E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3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088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340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1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0074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833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644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41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854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670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610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496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CA1C-912E-43E8-AA6D-8689616C4BB2}" type="datetimeFigureOut">
              <a:rPr lang="hr-HR" smtClean="0"/>
              <a:t>8.11.2017.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2F122-1A65-414A-AF3D-FC8DA9FD28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81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wearablemethodology.e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4.pn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Wearable</a:t>
            </a:r>
            <a:r>
              <a:rPr lang="hr-HR" dirty="0" smtClean="0"/>
              <a:t> </a:t>
            </a:r>
            <a:r>
              <a:rPr lang="hr-HR" dirty="0" err="1" smtClean="0"/>
              <a:t>Methodology</a:t>
            </a:r>
            <a:r>
              <a:rPr lang="hr-HR" dirty="0" smtClean="0"/>
              <a:t> For </a:t>
            </a:r>
            <a:r>
              <a:rPr lang="hr-HR" dirty="0" err="1" smtClean="0"/>
              <a:t>Education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(WM)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 fontScale="92500"/>
          </a:bodyPr>
          <a:lstStyle/>
          <a:p>
            <a:r>
              <a:rPr lang="hr-HR" b="1" dirty="0" smtClean="0"/>
              <a:t>Elvira Vučković</a:t>
            </a:r>
            <a:r>
              <a:rPr lang="hr-HR" dirty="0" smtClean="0"/>
              <a:t>, OŠ „Petar Zoranić” Nin</a:t>
            </a:r>
          </a:p>
          <a:p>
            <a:r>
              <a:rPr lang="hr-HR" b="1" dirty="0"/>
              <a:t>Elena de la </a:t>
            </a:r>
            <a:r>
              <a:rPr lang="hr-HR" b="1" dirty="0" err="1"/>
              <a:t>Guía</a:t>
            </a:r>
            <a:r>
              <a:rPr lang="hr-HR" dirty="0"/>
              <a:t>,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Albacete</a:t>
            </a:r>
            <a:r>
              <a:rPr lang="hr-HR" dirty="0"/>
              <a:t> Research Institute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Informatics</a:t>
            </a:r>
            <a:r>
              <a:rPr lang="hr-HR" dirty="0"/>
              <a:t>, </a:t>
            </a:r>
            <a:r>
              <a:rPr lang="hr-HR" dirty="0" err="1"/>
              <a:t>Universidad</a:t>
            </a:r>
            <a:r>
              <a:rPr lang="hr-HR" dirty="0"/>
              <a:t> De </a:t>
            </a:r>
            <a:r>
              <a:rPr lang="hr-HR" dirty="0" err="1"/>
              <a:t>Castilla</a:t>
            </a:r>
            <a:r>
              <a:rPr lang="hr-HR" dirty="0"/>
              <a:t> – La </a:t>
            </a:r>
            <a:r>
              <a:rPr lang="hr-HR" dirty="0" err="1"/>
              <a:t>Mancha</a:t>
            </a:r>
            <a:r>
              <a:rPr lang="hr-HR" dirty="0"/>
              <a:t> (UCLM</a:t>
            </a:r>
            <a:r>
              <a:rPr lang="hr-HR" dirty="0" smtClean="0"/>
              <a:t>) </a:t>
            </a:r>
          </a:p>
          <a:p>
            <a:r>
              <a:rPr lang="hr-HR" b="1" dirty="0" err="1" smtClean="0"/>
              <a:t>Vicente</a:t>
            </a:r>
            <a:r>
              <a:rPr lang="hr-HR" b="1" dirty="0" smtClean="0"/>
              <a:t> </a:t>
            </a:r>
            <a:r>
              <a:rPr lang="hr-HR" b="1" dirty="0"/>
              <a:t>López </a:t>
            </a:r>
            <a:r>
              <a:rPr lang="hr-HR" b="1" dirty="0" err="1"/>
              <a:t>Camacho</a:t>
            </a:r>
            <a:r>
              <a:rPr lang="hr-HR" dirty="0"/>
              <a:t>,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Albacete</a:t>
            </a:r>
            <a:r>
              <a:rPr lang="hr-HR" dirty="0"/>
              <a:t> Research Institute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Informatics</a:t>
            </a:r>
            <a:r>
              <a:rPr lang="hr-HR" dirty="0"/>
              <a:t>, </a:t>
            </a:r>
            <a:r>
              <a:rPr lang="hr-HR" dirty="0" err="1"/>
              <a:t>Universidad</a:t>
            </a:r>
            <a:r>
              <a:rPr lang="hr-HR" dirty="0"/>
              <a:t> De </a:t>
            </a:r>
            <a:r>
              <a:rPr lang="hr-HR" dirty="0" err="1"/>
              <a:t>Castilla</a:t>
            </a:r>
            <a:r>
              <a:rPr lang="hr-HR" dirty="0"/>
              <a:t> – La </a:t>
            </a:r>
            <a:r>
              <a:rPr lang="hr-HR" dirty="0" err="1"/>
              <a:t>Mancha</a:t>
            </a:r>
            <a:r>
              <a:rPr lang="hr-HR" dirty="0"/>
              <a:t> (UCLM)</a:t>
            </a: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1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66724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Igre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2024743"/>
            <a:ext cx="6918960" cy="3800057"/>
          </a:xfrm>
        </p:spPr>
        <p:txBody>
          <a:bodyPr>
            <a:normAutofit/>
          </a:bodyPr>
          <a:lstStyle/>
          <a:p>
            <a:r>
              <a:rPr lang="hr-HR" dirty="0" err="1" smtClean="0"/>
              <a:t>Masterchef</a:t>
            </a:r>
            <a:endParaRPr lang="hr-HR" dirty="0" smtClean="0"/>
          </a:p>
          <a:p>
            <a:r>
              <a:rPr lang="hr-HR" dirty="0" smtClean="0"/>
              <a:t>Memory</a:t>
            </a:r>
          </a:p>
          <a:p>
            <a:r>
              <a:rPr lang="hr-HR" dirty="0" smtClean="0"/>
              <a:t>Novci</a:t>
            </a:r>
            <a:endParaRPr lang="hr-HR" dirty="0" smtClean="0"/>
          </a:p>
          <a:p>
            <a:r>
              <a:rPr lang="hr-HR" dirty="0" smtClean="0"/>
              <a:t>Europska igra</a:t>
            </a:r>
          </a:p>
          <a:p>
            <a:r>
              <a:rPr lang="hr-HR" dirty="0" smtClean="0"/>
              <a:t>Radne stanice</a:t>
            </a:r>
          </a:p>
          <a:p>
            <a:r>
              <a:rPr lang="hr-HR" dirty="0" smtClean="0"/>
              <a:t>Dinosaurus igra</a:t>
            </a:r>
          </a:p>
          <a:p>
            <a:r>
              <a:rPr lang="hr-HR" dirty="0" smtClean="0"/>
              <a:t>Matematička igra</a:t>
            </a:r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3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712" r="15164" b="12598"/>
          <a:stretch>
            <a:fillRect/>
          </a:stretch>
        </p:blipFill>
        <p:spPr bwMode="auto">
          <a:xfrm>
            <a:off x="3347720" y="941787"/>
            <a:ext cx="77216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1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32813" y="56056"/>
            <a:ext cx="8092684" cy="3124237"/>
          </a:xfrm>
        </p:spPr>
        <p:txBody>
          <a:bodyPr>
            <a:normAutofit/>
          </a:bodyPr>
          <a:lstStyle/>
          <a:p>
            <a:r>
              <a:rPr lang="hr-HR" altLang="es-ES_tradnl" sz="2800" b="1" dirty="0" smtClean="0"/>
              <a:t>MASTERCHEF</a:t>
            </a:r>
            <a:br>
              <a:rPr lang="hr-HR" altLang="es-ES_tradnl" sz="2800" b="1" dirty="0" smtClean="0"/>
            </a:br>
            <a:r>
              <a:rPr lang="hr-HR" altLang="es-ES_tradnl" sz="2800" b="1" dirty="0" smtClean="0"/>
              <a:t>„</a:t>
            </a:r>
            <a:r>
              <a:rPr lang="es-ES" altLang="es-ES_tradnl" sz="2800" b="1" dirty="0" smtClean="0"/>
              <a:t>Ham sandwich</a:t>
            </a:r>
            <a:r>
              <a:rPr lang="hr-HR" altLang="es-ES_tradnl" sz="2800" b="1" dirty="0" smtClean="0"/>
              <a:t>”</a:t>
            </a:r>
            <a:br>
              <a:rPr lang="hr-HR" altLang="es-ES_tradnl" sz="2800" b="1" dirty="0" smtClean="0"/>
            </a:br>
            <a:r>
              <a:rPr lang="es-ES" altLang="es-ES_tradnl" sz="2800" dirty="0" smtClean="0"/>
              <a:t>1</a:t>
            </a:r>
            <a:r>
              <a:rPr lang="hr-HR" altLang="es-ES_tradnl" sz="2800" dirty="0" smtClean="0"/>
              <a:t>.</a:t>
            </a:r>
            <a:r>
              <a:rPr lang="es-ES" altLang="es-ES_tradnl" sz="2800" dirty="0" smtClean="0"/>
              <a:t>Looking for the ingredients in the supermarket </a:t>
            </a:r>
            <a:br>
              <a:rPr lang="es-ES" altLang="es-ES_tradnl" sz="2800" dirty="0" smtClean="0"/>
            </a:br>
            <a:r>
              <a:rPr lang="es-ES" altLang="es-ES_tradnl" sz="2800" dirty="0" smtClean="0"/>
              <a:t>2</a:t>
            </a:r>
            <a:r>
              <a:rPr lang="hr-HR" altLang="es-ES_tradnl" sz="2800" dirty="0" smtClean="0"/>
              <a:t>.</a:t>
            </a:r>
            <a:r>
              <a:rPr lang="es-ES" altLang="es-ES_tradnl" sz="2800" dirty="0" smtClean="0"/>
              <a:t> Looking for the cookware</a:t>
            </a:r>
            <a:br>
              <a:rPr lang="es-ES" altLang="es-ES_tradnl" sz="2800" dirty="0" smtClean="0"/>
            </a:br>
            <a:r>
              <a:rPr lang="es-ES" altLang="es-ES_tradnl" sz="2800" dirty="0" smtClean="0"/>
              <a:t>3</a:t>
            </a:r>
            <a:r>
              <a:rPr lang="hr-HR" altLang="es-ES_tradnl" sz="2800" dirty="0" smtClean="0"/>
              <a:t>. </a:t>
            </a:r>
            <a:r>
              <a:rPr lang="es-ES" altLang="es-ES_tradnl" sz="2800" dirty="0" smtClean="0"/>
              <a:t>Make the recipe ”Ham sandwich”</a:t>
            </a:r>
            <a:r>
              <a:rPr lang="es-ES" altLang="es-ES_tradnl" sz="1800" dirty="0" smtClean="0"/>
              <a:t/>
            </a:r>
            <a:br>
              <a:rPr lang="es-ES" altLang="es-ES_tradnl" sz="1800" dirty="0" smtClean="0"/>
            </a:br>
            <a:endParaRPr lang="hr-HR" sz="18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65" y="4187020"/>
            <a:ext cx="4999038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90" y="3109120"/>
            <a:ext cx="277812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2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275" y="2075988"/>
            <a:ext cx="5556250" cy="3683000"/>
          </a:xfrm>
          <a:prstGeom prst="rect">
            <a:avLst/>
          </a:prstGeom>
        </p:spPr>
      </p:pic>
      <p:pic>
        <p:nvPicPr>
          <p:cNvPr id="9" name="Imagen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5" t="-1067" r="1672" b="16988"/>
          <a:stretch>
            <a:fillRect/>
          </a:stretch>
        </p:blipFill>
        <p:spPr bwMode="auto">
          <a:xfrm>
            <a:off x="7779839" y="871901"/>
            <a:ext cx="36068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0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042" y="399556"/>
            <a:ext cx="8426748" cy="465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ocadillo: rectángulo con esquinas redondeadas 1"/>
          <p:cNvSpPr/>
          <p:nvPr/>
        </p:nvSpPr>
        <p:spPr>
          <a:xfrm>
            <a:off x="9302886" y="4166395"/>
            <a:ext cx="2089150" cy="649287"/>
          </a:xfrm>
          <a:prstGeom prst="wedgeRoundRectCallout">
            <a:avLst>
              <a:gd name="adj1" fmla="val 24198"/>
              <a:gd name="adj2" fmla="val -1107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 err="1">
                <a:solidFill>
                  <a:schemeClr val="tx1"/>
                </a:solidFill>
              </a:rPr>
              <a:t>Awareness</a:t>
            </a:r>
            <a:r>
              <a:rPr lang="es-ES" sz="1400" b="1" dirty="0">
                <a:solidFill>
                  <a:schemeClr val="tx1"/>
                </a:solidFill>
              </a:rPr>
              <a:t>, </a:t>
            </a:r>
            <a:r>
              <a:rPr lang="es-ES" sz="1400" b="1" dirty="0" err="1">
                <a:solidFill>
                  <a:schemeClr val="tx1"/>
                </a:solidFill>
              </a:rPr>
              <a:t>points</a:t>
            </a:r>
            <a:r>
              <a:rPr lang="es-ES" sz="1400" b="1" dirty="0">
                <a:solidFill>
                  <a:schemeClr val="tx1"/>
                </a:solidFill>
              </a:rPr>
              <a:t>, </a:t>
            </a:r>
            <a:r>
              <a:rPr lang="es-ES" sz="1400" b="1" dirty="0" err="1">
                <a:solidFill>
                  <a:schemeClr val="tx1"/>
                </a:solidFill>
              </a:rPr>
              <a:t>levels</a:t>
            </a:r>
            <a:r>
              <a:rPr lang="es-ES" sz="1400" b="1" dirty="0">
                <a:solidFill>
                  <a:schemeClr val="tx1"/>
                </a:solidFill>
              </a:rPr>
              <a:t>, </a:t>
            </a:r>
            <a:r>
              <a:rPr lang="es-ES" sz="1400" b="1" dirty="0" err="1">
                <a:solidFill>
                  <a:schemeClr val="tx1"/>
                </a:solidFill>
              </a:rPr>
              <a:t>awards,etc</a:t>
            </a:r>
            <a:r>
              <a:rPr lang="es-ES" sz="1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Bocadillo: rectángulo con esquinas redondeadas 6"/>
          <p:cNvSpPr/>
          <p:nvPr/>
        </p:nvSpPr>
        <p:spPr>
          <a:xfrm>
            <a:off x="7720148" y="4023520"/>
            <a:ext cx="1223963" cy="466725"/>
          </a:xfrm>
          <a:prstGeom prst="wedgeRoundRectCallout">
            <a:avLst>
              <a:gd name="adj1" fmla="val 145467"/>
              <a:gd name="adj2" fmla="val -1253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 err="1">
                <a:solidFill>
                  <a:schemeClr val="tx1"/>
                </a:solidFill>
              </a:rPr>
              <a:t>Students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11" name="Bocadillo: rectángulo con esquinas redondeadas 7"/>
          <p:cNvSpPr/>
          <p:nvPr/>
        </p:nvSpPr>
        <p:spPr>
          <a:xfrm>
            <a:off x="5775461" y="1502570"/>
            <a:ext cx="1223962" cy="701675"/>
          </a:xfrm>
          <a:prstGeom prst="wedgeRoundRectCallout">
            <a:avLst>
              <a:gd name="adj1" fmla="val 110813"/>
              <a:gd name="adj2" fmla="val 175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 err="1">
                <a:solidFill>
                  <a:schemeClr val="tx1"/>
                </a:solidFill>
              </a:rPr>
              <a:t>Game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progress</a:t>
            </a:r>
            <a:endParaRPr lang="es-E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8080" r="12691" b="6712"/>
          <a:stretch>
            <a:fillRect/>
          </a:stretch>
        </p:blipFill>
        <p:spPr bwMode="auto">
          <a:xfrm>
            <a:off x="3356340" y="1746250"/>
            <a:ext cx="48847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6" t="19933" r="40707" b="31665"/>
          <a:stretch>
            <a:fillRect/>
          </a:stretch>
        </p:blipFill>
        <p:spPr bwMode="auto">
          <a:xfrm>
            <a:off x="8325215" y="1746250"/>
            <a:ext cx="26479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9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r>
              <a:rPr lang="hr-HR" dirty="0" smtClean="0"/>
              <a:t>Evaluacija: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r>
              <a:rPr lang="hr-HR" dirty="0" smtClean="0"/>
              <a:t>Kontrolne grupe vršnjaka (znanje)</a:t>
            </a:r>
          </a:p>
          <a:p>
            <a:r>
              <a:rPr lang="hr-HR" dirty="0" smtClean="0"/>
              <a:t>Evaluacija na kraju svake radionice (motivacija)</a:t>
            </a:r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2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3684768"/>
          </a:xfrm>
        </p:spPr>
        <p:txBody>
          <a:bodyPr>
            <a:normAutofit/>
          </a:bodyPr>
          <a:lstStyle/>
          <a:p>
            <a:r>
              <a:rPr lang="hr-HR" sz="3600" dirty="0"/>
              <a:t>Besplatni softver, obrazovne aktivnosti i Priručnik </a:t>
            </a:r>
            <a:r>
              <a:rPr lang="hr-HR" sz="3600" dirty="0" smtClean="0"/>
              <a:t>dostupni su na </a:t>
            </a:r>
            <a:r>
              <a:rPr lang="hr-HR" sz="3600" dirty="0"/>
              <a:t>blogu projekta </a:t>
            </a:r>
            <a:r>
              <a:rPr lang="hr-HR" sz="3600" u="sng" dirty="0" smtClean="0">
                <a:hlinkClick r:id="rId2"/>
              </a:rPr>
              <a:t>http</a:t>
            </a:r>
            <a:r>
              <a:rPr lang="hr-HR" sz="3600" u="sng" dirty="0">
                <a:hlinkClick r:id="rId2"/>
              </a:rPr>
              <a:t>://www.wearablemethodology.eu/</a:t>
            </a:r>
            <a:r>
              <a:rPr lang="hr-HR" sz="3600" dirty="0"/>
              <a:t>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r>
              <a:rPr lang="hr-HR" dirty="0" smtClean="0"/>
              <a:t>Što dalje?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39" y="3602037"/>
            <a:ext cx="7576457" cy="2222763"/>
          </a:xfrm>
        </p:spPr>
        <p:txBody>
          <a:bodyPr>
            <a:normAutofit/>
          </a:bodyPr>
          <a:lstStyle/>
          <a:p>
            <a:r>
              <a:rPr lang="hr-HR" dirty="0" smtClean="0"/>
              <a:t>Povećati broj predmeta</a:t>
            </a:r>
          </a:p>
          <a:p>
            <a:r>
              <a:rPr lang="hr-HR" dirty="0" smtClean="0"/>
              <a:t>Educirati učitelje da sami dalje osmišljavaju scenarije učenja</a:t>
            </a:r>
          </a:p>
          <a:p>
            <a:r>
              <a:rPr lang="hr-HR" dirty="0" smtClean="0"/>
              <a:t>Educirati učitelje da sami </a:t>
            </a:r>
            <a:r>
              <a:rPr lang="hr-HR" smtClean="0"/>
              <a:t>reprogramiraju </a:t>
            </a:r>
            <a:r>
              <a:rPr lang="hr-HR" smtClean="0"/>
              <a:t>senzore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3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r>
              <a:rPr lang="hr-HR" dirty="0" smtClean="0"/>
              <a:t>Hvala na pažnji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4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1449" y="1660525"/>
            <a:ext cx="6498964" cy="27765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hr-HR" altLang="es-ES" sz="2400" dirty="0" err="1" smtClean="0"/>
              <a:t>Erasmus</a:t>
            </a:r>
            <a:r>
              <a:rPr lang="hr-HR" altLang="es-ES" sz="2400" dirty="0" smtClean="0"/>
              <a:t>+ KA2 projekt</a:t>
            </a:r>
            <a:br>
              <a:rPr lang="hr-HR" altLang="es-ES" sz="2400" dirty="0" smtClean="0"/>
            </a:br>
            <a:r>
              <a:rPr lang="hr-HR" altLang="es-ES" sz="2400" dirty="0" smtClean="0"/>
              <a:t>„</a:t>
            </a:r>
            <a:r>
              <a:rPr lang="hr-HR" altLang="es-ES" sz="2400" dirty="0" err="1" smtClean="0"/>
              <a:t>Wearable</a:t>
            </a:r>
            <a:r>
              <a:rPr lang="hr-HR" altLang="es-ES" sz="2400" dirty="0" smtClean="0"/>
              <a:t> </a:t>
            </a:r>
            <a:r>
              <a:rPr lang="hr-HR" altLang="es-ES" sz="2400" dirty="0" err="1" smtClean="0"/>
              <a:t>Methodology</a:t>
            </a:r>
            <a:r>
              <a:rPr lang="hr-HR" altLang="es-ES" sz="2400" dirty="0" smtClean="0"/>
              <a:t/>
            </a:r>
            <a:br>
              <a:rPr lang="hr-HR" altLang="es-ES" sz="2400" dirty="0" smtClean="0"/>
            </a:br>
            <a:r>
              <a:rPr lang="hr-HR" altLang="es-ES" sz="2400" dirty="0" smtClean="0"/>
              <a:t>A New </a:t>
            </a:r>
            <a:r>
              <a:rPr lang="hr-HR" altLang="es-ES" sz="2400" dirty="0" err="1" smtClean="0"/>
              <a:t>Methodology</a:t>
            </a:r>
            <a:r>
              <a:rPr lang="hr-HR" altLang="es-ES" sz="2400" dirty="0" smtClean="0"/>
              <a:t> </a:t>
            </a:r>
            <a:r>
              <a:rPr lang="hr-HR" altLang="es-ES" sz="2400" dirty="0" err="1" smtClean="0"/>
              <a:t>Based</a:t>
            </a:r>
            <a:r>
              <a:rPr lang="hr-HR" altLang="es-ES" sz="2400" dirty="0" smtClean="0"/>
              <a:t> On </a:t>
            </a:r>
            <a:r>
              <a:rPr lang="hr-HR" altLang="es-ES" sz="2400" dirty="0" err="1" smtClean="0"/>
              <a:t>The</a:t>
            </a:r>
            <a:r>
              <a:rPr lang="hr-HR" altLang="es-ES" sz="2400" dirty="0" smtClean="0"/>
              <a:t> Use </a:t>
            </a:r>
            <a:r>
              <a:rPr lang="hr-HR" altLang="es-ES" sz="2400" dirty="0" err="1" smtClean="0"/>
              <a:t>Of</a:t>
            </a:r>
            <a:r>
              <a:rPr lang="hr-HR" altLang="es-ES" sz="2400" dirty="0" smtClean="0"/>
              <a:t> </a:t>
            </a:r>
            <a:r>
              <a:rPr lang="hr-HR" altLang="es-ES" sz="2400" dirty="0" err="1" smtClean="0"/>
              <a:t>Innovative</a:t>
            </a:r>
            <a:r>
              <a:rPr lang="hr-HR" altLang="es-ES" sz="2400" dirty="0" smtClean="0"/>
              <a:t> Technologies For </a:t>
            </a:r>
            <a:r>
              <a:rPr lang="hr-HR" altLang="es-ES" sz="2400" dirty="0" err="1" smtClean="0"/>
              <a:t>Education</a:t>
            </a:r>
            <a:r>
              <a:rPr lang="hr-HR" altLang="es-ES" sz="2400" dirty="0" smtClean="0"/>
              <a:t>”</a:t>
            </a:r>
            <a:endParaRPr lang="en-US" altLang="es-ES" sz="2400" dirty="0"/>
          </a:p>
        </p:txBody>
      </p:sp>
      <p:pic>
        <p:nvPicPr>
          <p:cNvPr id="54275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6352" b="10901"/>
          <a:stretch>
            <a:fillRect/>
          </a:stretch>
        </p:blipFill>
        <p:spPr bwMode="auto">
          <a:xfrm>
            <a:off x="4681539" y="149724"/>
            <a:ext cx="5832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1558925" y="5949950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77" name="Objeto 3"/>
          <p:cNvGraphicFramePr>
            <a:graphicFrameLocks noChangeAspect="1"/>
          </p:cNvGraphicFramePr>
          <p:nvPr/>
        </p:nvGraphicFramePr>
        <p:xfrm>
          <a:off x="5995989" y="5973764"/>
          <a:ext cx="4664075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n de mapa de bits" r:id="rId6" imgW="0" imgH="0" progId="Paint.Picture">
                  <p:embed/>
                </p:oleObj>
              </mc:Choice>
              <mc:Fallback>
                <p:oleObj name="Imagen de mapa de bits" r:id="rId6" imgW="0" imgH="0" progId="Paint.Picture">
                  <p:embed/>
                  <p:pic>
                    <p:nvPicPr>
                      <p:cNvPr id="54277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989" y="5973764"/>
                        <a:ext cx="4664075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8" name="Marcador de número de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5DA8CE-B3DF-334B-8702-C824047D4FB0}" type="slidenum">
              <a:rPr lang="es-ES" altLang="es-ES" sz="1200">
                <a:latin typeface="Arial Black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s-ES" altLang="es-ES" sz="1200">
              <a:latin typeface="Arial Black" charset="0"/>
            </a:endParaRPr>
          </a:p>
        </p:txBody>
      </p:sp>
      <p:pic>
        <p:nvPicPr>
          <p:cNvPr id="54279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9189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3212976"/>
            <a:ext cx="2897450" cy="2233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0437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719500"/>
          </a:xfrm>
        </p:spPr>
        <p:txBody>
          <a:bodyPr>
            <a:noAutofit/>
          </a:bodyPr>
          <a:lstStyle/>
          <a:p>
            <a:r>
              <a:rPr lang="hr-HR" sz="3200" dirty="0" smtClean="0"/>
              <a:t>Uvod: </a:t>
            </a:r>
            <a:br>
              <a:rPr lang="hr-HR" sz="3200" dirty="0" smtClean="0"/>
            </a:br>
            <a:r>
              <a:rPr lang="hr-HR" sz="3200" dirty="0" smtClean="0"/>
              <a:t>upotreba tehnologije u obrazovanju</a:t>
            </a:r>
            <a:br>
              <a:rPr lang="hr-HR" sz="3200" dirty="0" smtClean="0"/>
            </a:br>
            <a:r>
              <a:rPr lang="hr-HR" sz="3200" dirty="0" smtClean="0"/>
              <a:t>- prednosti i nedostaci</a:t>
            </a:r>
            <a:endParaRPr lang="hr-HR" sz="3200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4" y="84291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8" t="20753" b="21521"/>
          <a:stretch>
            <a:fillRect/>
          </a:stretch>
        </p:blipFill>
        <p:spPr bwMode="auto">
          <a:xfrm>
            <a:off x="6351814" y="3627365"/>
            <a:ext cx="1412875" cy="13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02" y="2200687"/>
            <a:ext cx="1962150" cy="139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7" t="14726" r="-9656" b="17477"/>
          <a:stretch>
            <a:fillRect/>
          </a:stretch>
        </p:blipFill>
        <p:spPr bwMode="auto">
          <a:xfrm>
            <a:off x="8077426" y="2168469"/>
            <a:ext cx="1915660" cy="138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3" t="47604" r="27901" b="4285"/>
          <a:stretch>
            <a:fillRect/>
          </a:stretch>
        </p:blipFill>
        <p:spPr bwMode="auto">
          <a:xfrm>
            <a:off x="6300629" y="2168470"/>
            <a:ext cx="1454535" cy="138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7" t="32085" r="24780"/>
          <a:stretch>
            <a:fillRect/>
          </a:stretch>
        </p:blipFill>
        <p:spPr bwMode="auto">
          <a:xfrm>
            <a:off x="4067402" y="3629110"/>
            <a:ext cx="1995487" cy="136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7149" r="57646" b="64413"/>
          <a:stretch>
            <a:fillRect/>
          </a:stretch>
        </p:blipFill>
        <p:spPr bwMode="auto">
          <a:xfrm>
            <a:off x="8069489" y="3627365"/>
            <a:ext cx="1614488" cy="13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5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01" y="557621"/>
            <a:ext cx="6018145" cy="503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0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600892"/>
            <a:ext cx="4880209" cy="35269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„</a:t>
            </a:r>
            <a:r>
              <a:rPr lang="hr-HR" dirty="0" err="1" smtClean="0"/>
              <a:t>Wearable</a:t>
            </a:r>
            <a:r>
              <a:rPr lang="hr-HR" dirty="0" smtClean="0"/>
              <a:t> Aula”</a:t>
            </a:r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scontent-vie1-1.xx.fbcdn.net/v/t35.0-12/22790602_2005564043020895_225625980_o.jpg?oh=c86abc4a7ea7f9194a936d08ffed3bb9&amp;oe=59F0257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6"/>
          <a:stretch/>
        </p:blipFill>
        <p:spPr bwMode="auto">
          <a:xfrm>
            <a:off x="3246348" y="931109"/>
            <a:ext cx="5278786" cy="23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vie1-1.xx.fbcdn.net/v/t1.0-0/c78.0.200.200/p200x200/22046385_520320924980066_5488730174911014036_n.jpg?oh=1686a6cd2c97b12db008c54fe2560cd3&amp;oe=5A7379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248" y="1574146"/>
            <a:ext cx="3435387" cy="34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-vie1-1.xx.fbcdn.net/v/t34.0-12/22751872_2005561549687811_36469801_n.jpg?oh=e61e12a8fd4336d51f182074b468418c&amp;oe=59F0376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75" y="3365341"/>
            <a:ext cx="3169311" cy="237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788" y="989201"/>
            <a:ext cx="3440113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30367" r="18137" b="2319"/>
          <a:stretch>
            <a:fillRect/>
          </a:stretch>
        </p:blipFill>
        <p:spPr bwMode="auto">
          <a:xfrm>
            <a:off x="3424901" y="1400363"/>
            <a:ext cx="28082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26271" r="25710" b="13405"/>
          <a:stretch>
            <a:fillRect/>
          </a:stretch>
        </p:blipFill>
        <p:spPr bwMode="auto">
          <a:xfrm>
            <a:off x="8679526" y="4000688"/>
            <a:ext cx="2546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8080" r="12691" b="6712"/>
          <a:stretch>
            <a:fillRect/>
          </a:stretch>
        </p:blipFill>
        <p:spPr bwMode="auto">
          <a:xfrm>
            <a:off x="3232813" y="3756213"/>
            <a:ext cx="27225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0" t="37041" r="5901" b="15440"/>
          <a:stretch>
            <a:fillRect/>
          </a:stretch>
        </p:blipFill>
        <p:spPr bwMode="auto">
          <a:xfrm>
            <a:off x="6233188" y="3838763"/>
            <a:ext cx="223361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8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34" y="281414"/>
            <a:ext cx="7303432" cy="547757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1122363"/>
            <a:ext cx="6918960" cy="23876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7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49040" y="347086"/>
            <a:ext cx="6918960" cy="614997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3602037"/>
            <a:ext cx="6918960" cy="222276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scontent-vie1-1.xx.fbcdn.net/v/t35.0-12/22766596_2005564059687560_1931369891_o.jpg?oh=d6ac6795e62aec70c490a72830007a4b&amp;oe=59EF397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16" y="962083"/>
            <a:ext cx="8527829" cy="479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435531" y="1122363"/>
            <a:ext cx="7232469" cy="1633899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Softver prikuplja slijedeće podatke: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9040" y="2756263"/>
            <a:ext cx="6918960" cy="3068537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hr-HR" sz="3200" dirty="0" smtClean="0"/>
              <a:t>Broj sudjelovanja pojedinih učenika</a:t>
            </a:r>
          </a:p>
          <a:p>
            <a:pPr marL="342900" indent="-342900" algn="l">
              <a:buFontTx/>
              <a:buChar char="-"/>
            </a:pPr>
            <a:r>
              <a:rPr lang="hr-HR" sz="3200" dirty="0" smtClean="0"/>
              <a:t>Broj točnih i netočnih odgovora</a:t>
            </a:r>
          </a:p>
          <a:p>
            <a:pPr marL="342900" indent="-342900" algn="l">
              <a:buFontTx/>
              <a:buChar char="-"/>
            </a:pPr>
            <a:r>
              <a:rPr lang="hr-HR" sz="3200" dirty="0" smtClean="0"/>
              <a:t>Napredak svakog učenika</a:t>
            </a:r>
          </a:p>
          <a:p>
            <a:pPr marL="342900" indent="-342900" algn="l">
              <a:buFontTx/>
              <a:buChar char="-"/>
            </a:pPr>
            <a:r>
              <a:rPr lang="hr-HR" sz="3200" dirty="0" smtClean="0"/>
              <a:t>Napredak tima</a:t>
            </a:r>
            <a:endParaRPr lang="hr-HR" sz="3200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56057"/>
            <a:ext cx="2897451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CE67FB-DC78-47D2-9B0F-3E9CD33BB7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3459363"/>
            <a:ext cx="2897450" cy="223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/>
        </p:blipFill>
        <p:spPr bwMode="auto">
          <a:xfrm>
            <a:off x="5590903" y="5824801"/>
            <a:ext cx="265017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335362" y="5824801"/>
            <a:ext cx="4249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E5AD51256954E9FD9591F6E2D8064" ma:contentTypeVersion="5" ma:contentTypeDescription="Create a new document." ma:contentTypeScope="" ma:versionID="5161300fc158cf0d684bf7f90deabc19">
  <xsd:schema xmlns:xsd="http://www.w3.org/2001/XMLSchema" xmlns:xs="http://www.w3.org/2001/XMLSchema" xmlns:p="http://schemas.microsoft.com/office/2006/metadata/properties" xmlns:ns2="2b9a2cea-ce3b-43e7-8edb-5aba1bc6365c" targetNamespace="http://schemas.microsoft.com/office/2006/metadata/properties" ma:root="true" ma:fieldsID="28151d7534d16e7267a948e10f93af37" ns2:_="">
    <xsd:import namespace="2b9a2cea-ce3b-43e7-8edb-5aba1bc636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a2cea-ce3b-43e7-8edb-5aba1bc63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C5B401-29CB-4EE9-B11B-D05B8514A40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069023C-18BC-4BFC-8472-072747D9DF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4111F5-3FFA-4279-9C58-F473E4C4F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9a2cea-ce3b-43e7-8edb-5aba1bc636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8626</TotalTime>
  <Words>164</Words>
  <Application>Microsoft Office PowerPoint</Application>
  <PresentationFormat>Widescreen</PresentationFormat>
  <Paragraphs>35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Tema sustava Office</vt:lpstr>
      <vt:lpstr>Imagen de mapa de bits</vt:lpstr>
      <vt:lpstr>Wearable Methodology For Education (WM)</vt:lpstr>
      <vt:lpstr>Erasmus+ KA2 projekt „Wearable Methodology A New Methodology Based On The Use Of Innovative Technologies For Education”</vt:lpstr>
      <vt:lpstr>Uvod:  upotreba tehnologije u obrazovanju - prednosti i nedostaci</vt:lpstr>
      <vt:lpstr>PowerPoint Presentation</vt:lpstr>
      <vt:lpstr>„Wearable Aula”</vt:lpstr>
      <vt:lpstr>PowerPoint Presentation</vt:lpstr>
      <vt:lpstr>PowerPoint Presentation</vt:lpstr>
      <vt:lpstr>PowerPoint Presentation</vt:lpstr>
      <vt:lpstr>Softver prikuplja slijedeće podatke: </vt:lpstr>
      <vt:lpstr>Igre</vt:lpstr>
      <vt:lpstr>PowerPoint Presentation</vt:lpstr>
      <vt:lpstr>MASTERCHEF „Ham sandwich” 1.Looking for the ingredients in the supermarket  2. Looking for the cookware 3. Make the recipe ”Ham sandwich” </vt:lpstr>
      <vt:lpstr>PowerPoint Presentation</vt:lpstr>
      <vt:lpstr>PowerPoint Presentation</vt:lpstr>
      <vt:lpstr>PowerPoint Presentation</vt:lpstr>
      <vt:lpstr>Evaluacija: </vt:lpstr>
      <vt:lpstr>Besplatni softver, obrazovne aktivnosti i Priručnik dostupni su na blogu projekta http://www.wearablemethodology.eu/  </vt:lpstr>
      <vt:lpstr>Što dalje?</vt:lpstr>
      <vt:lpstr>Hvala na pažnji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Elvira Vučković</dc:creator>
  <cp:lastModifiedBy>Windows User</cp:lastModifiedBy>
  <cp:revision>13</cp:revision>
  <dcterms:created xsi:type="dcterms:W3CDTF">2017-10-17T09:29:04Z</dcterms:created>
  <dcterms:modified xsi:type="dcterms:W3CDTF">2017-11-08T13:04:28Z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0x010100B45E5AD51256954E9FD9591F6E2D8064</vt:lpwstr>
  </property>
</Properties>
</file>