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6" r:id="rId2"/>
    <p:sldId id="273" r:id="rId3"/>
    <p:sldId id="257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8" r:id="rId13"/>
    <p:sldId id="266" r:id="rId14"/>
    <p:sldId id="267" r:id="rId15"/>
    <p:sldId id="269" r:id="rId16"/>
    <p:sldId id="271" r:id="rId17"/>
    <p:sldId id="270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21" autoAdjust="0"/>
  </p:normalViewPr>
  <p:slideViewPr>
    <p:cSldViewPr>
      <p:cViewPr>
        <p:scale>
          <a:sx n="60" d="100"/>
          <a:sy n="60" d="100"/>
        </p:scale>
        <p:origin x="-223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D5EA2-D9DE-4362-88C2-FFAB4FE02F60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A44FF-49D4-44DE-98D2-21DFCD6A4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52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Integriranje nastave</a:t>
            </a:r>
            <a:r>
              <a:rPr lang="hr-HR" baseline="0" dirty="0" smtClean="0"/>
              <a:t> u skladu je s našim osobnim afinitetima pa tijekom posljednje 2-3 godine tražimo načine da se odmaknemo od klasičnog obrasca nastave i da sadržaje učinimo zanimljivijima generacijama koje dolaze. Svi koji radimo u školi znamo koliko je to teško.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4FF-49D4-44DE-98D2-21DFCD6A4E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4FF-49D4-44DE-98D2-21DFCD6A4E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Zbog satno-predmetneorganizacije</a:t>
            </a:r>
            <a:r>
              <a:rPr lang="hr-HR" baseline="0" dirty="0" smtClean="0"/>
              <a:t> nastave u boljoj poziciji su učitelji RN jer mogu organizirati nastavni dan tako da jednu temu obrađuju s aspekta svih nastavnih predmeta te da tako postignu sadržajnu cjelinu.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baseline="0" dirty="0" smtClean="0"/>
              <a:t>Već je planiranje po HNOS-u pokazalo sve manjkavosti Nastavnog plana i programa za OŠ koji još vrijedi: iste (ili vrlo slične) teme obrađuju se s aspekta različitih nastavnih predmeta bez ikakve vremenske sinhronizacije.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učenici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petih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razreda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Zemlji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Vode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Zemlji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geografiji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gotovo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slične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sadržaje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učili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šestom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razredu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prirode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nastavna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Životni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uvjeti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moru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vodama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kopnu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Ovakvih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primjera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mnogo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razredima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predmetima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predmetne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vi-VN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Ipak, možda najveća prepreka je ona koja postoji u shvaćanju nastavnih predmeta. Sigurno smo svi barem jedanput čuli da se nastavne predmete shvaća kao “ladice”. Znanje se sprema u te međusobno odvojene “ladice” i učenike se ne potiče na povezivanje znanja, na razmišljanje, na sagledavanje cjeline, bilo društvenih problema, bilo prirodnih zakonitosti. Da bi to postigli, učitelji trebaju usvojiti drugačiji metodički model.</a:t>
            </a:r>
            <a:r>
              <a:rPr lang="hr-H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 našem mišljenju, to je model integrirane nastave.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4FF-49D4-44DE-98D2-21DFCD6A4E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Ovo su naši prošlogodišnji petaši. Njih smo odabrali iz više razloga. Prvi je praktičan razlog- svi troje smo</a:t>
            </a:r>
            <a:r>
              <a:rPr lang="hr-HR" baseline="0" dirty="0" smtClean="0"/>
              <a:t> imamo pete razrede. Drugi razlog je u tome što tek započinju predmetnu nastavu pa je moguće s njima ostvariti cijeli ciklus integracija do kraja osmog razreda. Treći razlog ima veze s prirodom nastavnih predmeta. Povijest slovi kao težak predmet koji se često opisuje kao “štreberski”. Željeli smo svojim učenicima omogućiti da steknu dojam različit od onoga koji ima većina ljudi. S matematikom se mnogi muče. Htjeli smo zadacima dati konkretan kontekst, a sve u cilju jačanja kompetencija, kako matematičkih, tako i povijesnih.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4FF-49D4-44DE-98D2-21DFCD6A4E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Metodički</a:t>
            </a:r>
            <a:r>
              <a:rPr lang="en-US" dirty="0" smtClean="0"/>
              <a:t> model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predstavili</a:t>
            </a:r>
            <a:r>
              <a:rPr lang="en-US" dirty="0" smtClean="0"/>
              <a:t> </a:t>
            </a:r>
            <a:r>
              <a:rPr lang="en-US" dirty="0" err="1" smtClean="0"/>
              <a:t>pokušaj</a:t>
            </a:r>
            <a:r>
              <a:rPr lang="en-US" dirty="0" smtClean="0"/>
              <a:t> je da se od </a:t>
            </a:r>
            <a:r>
              <a:rPr lang="en-US" dirty="0" err="1" smtClean="0"/>
              <a:t>neučinkovitog</a:t>
            </a:r>
            <a:r>
              <a:rPr lang="en-US" dirty="0" smtClean="0"/>
              <a:t> </a:t>
            </a:r>
            <a:r>
              <a:rPr lang="en-US" dirty="0" err="1" smtClean="0"/>
              <a:t>sustava</a:t>
            </a:r>
            <a:r>
              <a:rPr lang="en-US" dirty="0" smtClean="0"/>
              <a:t> „</a:t>
            </a:r>
            <a:r>
              <a:rPr lang="en-US" dirty="0" err="1" smtClean="0"/>
              <a:t>ladica</a:t>
            </a:r>
            <a:r>
              <a:rPr lang="en-US" dirty="0" smtClean="0"/>
              <a:t>“ </a:t>
            </a:r>
            <a:r>
              <a:rPr lang="en-US" dirty="0" err="1" smtClean="0"/>
              <a:t>krene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sustavu</a:t>
            </a:r>
            <a:r>
              <a:rPr lang="en-US" dirty="0" smtClean="0"/>
              <a:t> </a:t>
            </a:r>
            <a:r>
              <a:rPr lang="en-US" dirty="0" err="1" smtClean="0"/>
              <a:t>mozaika</a:t>
            </a:r>
            <a:r>
              <a:rPr lang="en-US" dirty="0" smtClean="0"/>
              <a:t> (</a:t>
            </a:r>
            <a:r>
              <a:rPr lang="en-US" dirty="0" err="1" smtClean="0"/>
              <a:t>znanja</a:t>
            </a:r>
            <a:r>
              <a:rPr lang="en-US" dirty="0" smtClean="0"/>
              <a:t>) u </a:t>
            </a:r>
            <a:r>
              <a:rPr lang="en-US" dirty="0" err="1" smtClean="0"/>
              <a:t>kojem</a:t>
            </a:r>
            <a:r>
              <a:rPr lang="en-US" dirty="0" smtClean="0"/>
              <a:t> se </a:t>
            </a:r>
            <a:r>
              <a:rPr lang="en-US" dirty="0" err="1" smtClean="0"/>
              <a:t>znanja</a:t>
            </a:r>
            <a:r>
              <a:rPr lang="en-US" dirty="0" smtClean="0"/>
              <a:t> i </a:t>
            </a:r>
            <a:r>
              <a:rPr lang="en-US" dirty="0" err="1" smtClean="0"/>
              <a:t>kompetencije</a:t>
            </a:r>
            <a:r>
              <a:rPr lang="en-US" dirty="0" smtClean="0"/>
              <a:t> </a:t>
            </a:r>
            <a:r>
              <a:rPr lang="en-US" dirty="0" err="1" smtClean="0"/>
              <a:t>stječu</a:t>
            </a:r>
            <a:r>
              <a:rPr lang="en-US" dirty="0" smtClean="0"/>
              <a:t> </a:t>
            </a:r>
            <a:r>
              <a:rPr lang="en-US" dirty="0" err="1" smtClean="0"/>
              <a:t>integriranjem</a:t>
            </a:r>
            <a:r>
              <a:rPr lang="en-US" dirty="0" smtClean="0"/>
              <a:t> </a:t>
            </a:r>
            <a:r>
              <a:rPr lang="en-US" dirty="0" err="1" smtClean="0"/>
              <a:t>nastavnih</a:t>
            </a:r>
            <a:r>
              <a:rPr lang="en-US" dirty="0" smtClean="0"/>
              <a:t> </a:t>
            </a:r>
            <a:r>
              <a:rPr lang="en-US" dirty="0" err="1" smtClean="0"/>
              <a:t>sadržaja</a:t>
            </a:r>
            <a:r>
              <a:rPr lang="en-US" dirty="0" smtClean="0"/>
              <a:t> </a:t>
            </a:r>
            <a:r>
              <a:rPr lang="en-US" dirty="0" err="1" smtClean="0"/>
              <a:t>različitih</a:t>
            </a:r>
            <a:r>
              <a:rPr lang="en-US" dirty="0" smtClean="0"/>
              <a:t> </a:t>
            </a:r>
            <a:r>
              <a:rPr lang="en-US" dirty="0" err="1" smtClean="0"/>
              <a:t>predmeta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Kao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pokazali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primjeru</a:t>
            </a:r>
            <a:r>
              <a:rPr lang="en-US" dirty="0" smtClean="0"/>
              <a:t> </a:t>
            </a:r>
            <a:r>
              <a:rPr lang="en-US" dirty="0" err="1" smtClean="0"/>
              <a:t>svojih</a:t>
            </a:r>
            <a:r>
              <a:rPr lang="en-US" dirty="0" smtClean="0"/>
              <a:t> </a:t>
            </a:r>
            <a:r>
              <a:rPr lang="en-US" dirty="0" err="1" smtClean="0"/>
              <a:t>učenika</a:t>
            </a:r>
            <a:r>
              <a:rPr lang="en-US" dirty="0" smtClean="0"/>
              <a:t>, </a:t>
            </a:r>
            <a:r>
              <a:rPr lang="en-US" dirty="0" err="1" smtClean="0"/>
              <a:t>nastava</a:t>
            </a:r>
            <a:r>
              <a:rPr lang="en-US" dirty="0" smtClean="0"/>
              <a:t> je </a:t>
            </a:r>
            <a:r>
              <a:rPr lang="en-US" dirty="0" err="1" smtClean="0"/>
              <a:t>dinamičnija</a:t>
            </a:r>
            <a:r>
              <a:rPr lang="en-US" dirty="0" smtClean="0"/>
              <a:t> i </a:t>
            </a:r>
            <a:r>
              <a:rPr lang="en-US" dirty="0" err="1" smtClean="0"/>
              <a:t>izazovnija</a:t>
            </a:r>
            <a:r>
              <a:rPr lang="en-US" dirty="0" smtClean="0"/>
              <a:t> i </a:t>
            </a:r>
            <a:r>
              <a:rPr lang="en-US" dirty="0" err="1" smtClean="0"/>
              <a:t>otvara</a:t>
            </a:r>
            <a:r>
              <a:rPr lang="en-US" dirty="0" smtClean="0"/>
              <a:t> </a:t>
            </a:r>
            <a:r>
              <a:rPr lang="en-US" dirty="0" err="1" smtClean="0"/>
              <a:t>prostor</a:t>
            </a:r>
            <a:r>
              <a:rPr lang="en-US" dirty="0" smtClean="0"/>
              <a:t> da </a:t>
            </a:r>
            <a:r>
              <a:rPr lang="en-US" dirty="0" err="1" smtClean="0"/>
              <a:t>učenici</a:t>
            </a:r>
            <a:r>
              <a:rPr lang="en-US" dirty="0" smtClean="0"/>
              <a:t> </a:t>
            </a:r>
            <a:r>
              <a:rPr lang="en-US" dirty="0" err="1" smtClean="0"/>
              <a:t>uče</a:t>
            </a:r>
            <a:r>
              <a:rPr lang="en-US" dirty="0" smtClean="0"/>
              <a:t> </a:t>
            </a:r>
            <a:r>
              <a:rPr lang="en-US" dirty="0" err="1" smtClean="0"/>
              <a:t>jedni</a:t>
            </a:r>
            <a:r>
              <a:rPr lang="en-US" dirty="0" smtClean="0"/>
              <a:t> od </a:t>
            </a:r>
            <a:r>
              <a:rPr lang="en-US" dirty="0" err="1" smtClean="0"/>
              <a:t>drugih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Isto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jedinstvenu</a:t>
            </a:r>
            <a:r>
              <a:rPr lang="en-US" dirty="0" smtClean="0"/>
              <a:t> </a:t>
            </a:r>
            <a:r>
              <a:rPr lang="en-US" dirty="0" err="1" smtClean="0"/>
              <a:t>priliku</a:t>
            </a:r>
            <a:r>
              <a:rPr lang="en-US" dirty="0" smtClean="0"/>
              <a:t> </a:t>
            </a:r>
            <a:r>
              <a:rPr lang="en-US" dirty="0" err="1" smtClean="0"/>
              <a:t>učiteljima</a:t>
            </a:r>
            <a:r>
              <a:rPr lang="en-US" dirty="0" smtClean="0"/>
              <a:t> da </a:t>
            </a:r>
            <a:r>
              <a:rPr lang="en-US" dirty="0" err="1" smtClean="0"/>
              <a:t>uče</a:t>
            </a:r>
            <a:r>
              <a:rPr lang="en-US" dirty="0" smtClean="0"/>
              <a:t> </a:t>
            </a:r>
            <a:r>
              <a:rPr lang="en-US" dirty="0" err="1" smtClean="0"/>
              <a:t>jedni</a:t>
            </a:r>
            <a:r>
              <a:rPr lang="en-US" dirty="0" smtClean="0"/>
              <a:t> od </a:t>
            </a:r>
            <a:r>
              <a:rPr lang="en-US" dirty="0" err="1" smtClean="0"/>
              <a:t>drugih</a:t>
            </a:r>
            <a:r>
              <a:rPr lang="en-US" dirty="0" smtClean="0"/>
              <a:t>. </a:t>
            </a:r>
            <a:r>
              <a:rPr lang="en-US" dirty="0" err="1" smtClean="0"/>
              <a:t>Matematika</a:t>
            </a:r>
            <a:r>
              <a:rPr lang="en-US" dirty="0" smtClean="0"/>
              <a:t> i </a:t>
            </a:r>
            <a:r>
              <a:rPr lang="en-US" dirty="0" err="1" smtClean="0"/>
              <a:t>povijest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itekako</a:t>
            </a:r>
            <a:r>
              <a:rPr lang="en-US" dirty="0" smtClean="0"/>
              <a:t> </a:t>
            </a:r>
            <a:r>
              <a:rPr lang="en-US" dirty="0" err="1" smtClean="0"/>
              <a:t>srodne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pokazuju</a:t>
            </a:r>
            <a:r>
              <a:rPr lang="en-US" dirty="0" smtClean="0"/>
              <a:t> </a:t>
            </a:r>
            <a:r>
              <a:rPr lang="en-US" dirty="0" err="1" smtClean="0"/>
              <a:t>zadaci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nekonvencionalni</a:t>
            </a:r>
            <a:r>
              <a:rPr lang="en-US" dirty="0" smtClean="0"/>
              <a:t> s </a:t>
            </a:r>
            <a:r>
              <a:rPr lang="en-US" dirty="0" err="1" smtClean="0"/>
              <a:t>aspekta</a:t>
            </a:r>
            <a:r>
              <a:rPr lang="en-US" dirty="0" smtClean="0"/>
              <a:t> </a:t>
            </a:r>
            <a:r>
              <a:rPr lang="en-US" dirty="0" err="1" smtClean="0"/>
              <a:t>satno-predmetnog</a:t>
            </a:r>
            <a:r>
              <a:rPr lang="en-US" dirty="0" smtClean="0"/>
              <a:t> </a:t>
            </a:r>
            <a:r>
              <a:rPr lang="en-US" dirty="0" err="1" smtClean="0"/>
              <a:t>shvaćanja</a:t>
            </a:r>
            <a:r>
              <a:rPr lang="en-US" dirty="0" smtClean="0"/>
              <a:t> </a:t>
            </a:r>
            <a:r>
              <a:rPr lang="en-US" dirty="0" err="1" smtClean="0"/>
              <a:t>organizacije</a:t>
            </a:r>
            <a:r>
              <a:rPr lang="en-US" dirty="0" smtClean="0"/>
              <a:t> </a:t>
            </a:r>
            <a:r>
              <a:rPr lang="en-US" dirty="0" err="1" smtClean="0"/>
              <a:t>nastave</a:t>
            </a:r>
            <a:r>
              <a:rPr lang="hr-HR" dirty="0" smtClean="0"/>
              <a:t>.</a:t>
            </a:r>
            <a:endParaRPr lang="en-US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A44FF-49D4-44DE-98D2-21DFCD6A4ED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942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7EB501-D770-455C-872A-E325F4340FB8}" type="datetimeFigureOut">
              <a:rPr lang="en-US" smtClean="0"/>
              <a:pPr/>
              <a:t>07-Nov-17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F582B54-354B-4AEE-AFA5-53516BC1E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entimeter.com/s/b00602a00a061a0414aac855d04cc4d5/5e3d08b5bec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2209800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b="1" smtClean="0"/>
              <a:t>Matematika i povijest – spajanje naizgled nespojivog</a:t>
            </a:r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4495800"/>
            <a:ext cx="3581400" cy="14175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hr-HR" sz="2600" dirty="0" smtClean="0"/>
              <a:t>Stručni rad </a:t>
            </a:r>
          </a:p>
          <a:p>
            <a:pPr marL="82296" indent="0">
              <a:buNone/>
            </a:pPr>
            <a:r>
              <a:rPr lang="hr-HR" sz="2600" dirty="0" smtClean="0"/>
              <a:t>CUC 2017.</a:t>
            </a:r>
          </a:p>
          <a:p>
            <a:pPr marL="82296" indent="0">
              <a:buNone/>
            </a:pPr>
            <a:r>
              <a:rPr lang="hr-HR" sz="2000" dirty="0" smtClean="0"/>
              <a:t>T. Bednjanec,  A. Capan,  D. Žabčić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67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vi-VN" sz="3900" dirty="0" smtClean="0"/>
              <a:t>Osnovni povijesni tekst</a:t>
            </a:r>
            <a:endParaRPr lang="en-US" sz="3900" dirty="0"/>
          </a:p>
        </p:txBody>
      </p:sp>
      <p:pic>
        <p:nvPicPr>
          <p:cNvPr id="6" name="Content Placeholder 5" descr="Screenshot-2017-10-11 POVIJEST I MATEMATIKA petog razreda.png"/>
          <p:cNvPicPr>
            <a:picLocks noGrp="1" noChangeAspect="1"/>
          </p:cNvPicPr>
          <p:nvPr>
            <p:ph idx="1"/>
          </p:nvPr>
        </p:nvPicPr>
        <p:blipFill>
          <a:blip r:embed="rId2"/>
          <a:srcRect t="8588"/>
          <a:stretch>
            <a:fillRect/>
          </a:stretch>
        </p:blipFill>
        <p:spPr>
          <a:xfrm>
            <a:off x="1147466" y="2057400"/>
            <a:ext cx="7996534" cy="3676726"/>
          </a:xfrm>
        </p:spPr>
      </p:pic>
      <p:sp>
        <p:nvSpPr>
          <p:cNvPr id="7" name="Right Arrow 6"/>
          <p:cNvSpPr/>
          <p:nvPr/>
        </p:nvSpPr>
        <p:spPr>
          <a:xfrm>
            <a:off x="304800" y="25908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" y="3657600"/>
            <a:ext cx="7620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" y="4724400"/>
            <a:ext cx="762000" cy="381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66888" cy="1143000"/>
          </a:xfrm>
        </p:spPr>
        <p:txBody>
          <a:bodyPr>
            <a:noAutofit/>
          </a:bodyPr>
          <a:lstStyle/>
          <a:p>
            <a:pPr algn="ctr"/>
            <a:r>
              <a:rPr lang="vi-VN" sz="3900" dirty="0" smtClean="0"/>
              <a:t>Priprema za izvođenje</a:t>
            </a:r>
            <a:r>
              <a:rPr lang="hr-HR" sz="3900" dirty="0" smtClean="0"/>
              <a:t> </a:t>
            </a:r>
            <a:r>
              <a:rPr lang="vi-VN" sz="3900" dirty="0" smtClean="0"/>
              <a:t>integriranog sata</a:t>
            </a:r>
            <a:endParaRPr lang="en-US" sz="3900" dirty="0"/>
          </a:p>
        </p:txBody>
      </p:sp>
      <p:pic>
        <p:nvPicPr>
          <p:cNvPr id="4" name="Content Placeholder 3" descr="Screenshot-2017-10-13 1 Priprema Život ljudi u prapovijesti - Starije i mlađe kameno do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1689014"/>
            <a:ext cx="7499350" cy="4787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447800"/>
          </a:xfrm>
        </p:spPr>
        <p:txBody>
          <a:bodyPr>
            <a:noAutofit/>
          </a:bodyPr>
          <a:lstStyle/>
          <a:p>
            <a:pPr marL="596646" indent="-514350" algn="ctr" fontAlgn="base"/>
            <a:r>
              <a:rPr lang="vi-VN" sz="3900" dirty="0" smtClean="0"/>
              <a:t>Radni listovi sa zadacima za učenike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1" t="20975" r="22218" b="2966"/>
          <a:stretch/>
        </p:blipFill>
        <p:spPr bwMode="auto">
          <a:xfrm>
            <a:off x="1142999" y="1143000"/>
            <a:ext cx="7671661" cy="556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07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Primjeri materijala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8" t="21610" r="20191" b="3177"/>
          <a:stretch/>
        </p:blipFill>
        <p:spPr bwMode="auto">
          <a:xfrm>
            <a:off x="1066800" y="1268278"/>
            <a:ext cx="8046203" cy="550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50" t="21980" r="23040" b="4326"/>
          <a:stretch/>
        </p:blipFill>
        <p:spPr bwMode="auto">
          <a:xfrm>
            <a:off x="1143000" y="1440049"/>
            <a:ext cx="7534759" cy="539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39" t="20975" r="22813" b="3390"/>
          <a:stretch/>
        </p:blipFill>
        <p:spPr bwMode="auto">
          <a:xfrm>
            <a:off x="1300565" y="1325105"/>
            <a:ext cx="7578671" cy="55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8" t="29123" r="17724" b="13797"/>
          <a:stretch/>
        </p:blipFill>
        <p:spPr bwMode="auto">
          <a:xfrm>
            <a:off x="1356816" y="1305809"/>
            <a:ext cx="7792871" cy="55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6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7" r="1268" b="4151"/>
          <a:stretch/>
        </p:blipFill>
        <p:spPr bwMode="auto">
          <a:xfrm>
            <a:off x="-89961" y="62552"/>
            <a:ext cx="9233961" cy="66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93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/>
          <a:lstStyle/>
          <a:p>
            <a:r>
              <a:rPr lang="hr-HR" dirty="0" smtClean="0"/>
              <a:t>Primjeri materijala</a:t>
            </a: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4" t="8816" r="14925" b="4851"/>
          <a:stretch/>
        </p:blipFill>
        <p:spPr bwMode="auto">
          <a:xfrm>
            <a:off x="1447800" y="-20471"/>
            <a:ext cx="6666654" cy="687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44" t="8115" r="12798" b="5551"/>
          <a:stretch/>
        </p:blipFill>
        <p:spPr bwMode="auto">
          <a:xfrm>
            <a:off x="1447800" y="-17059"/>
            <a:ext cx="7010399" cy="683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35" t="8816" r="14701" b="4991"/>
          <a:stretch/>
        </p:blipFill>
        <p:spPr bwMode="auto">
          <a:xfrm>
            <a:off x="1427328" y="-26416"/>
            <a:ext cx="6705600" cy="688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1" t="11187" r="12687" b="4850"/>
          <a:stretch/>
        </p:blipFill>
        <p:spPr bwMode="auto">
          <a:xfrm>
            <a:off x="1371600" y="0"/>
            <a:ext cx="7257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21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95600"/>
            <a:ext cx="1840992" cy="1447800"/>
          </a:xfrm>
        </p:spPr>
        <p:txBody>
          <a:bodyPr>
            <a:noAutofit/>
          </a:bodyPr>
          <a:lstStyle/>
          <a:p>
            <a:pPr algn="ctr"/>
            <a:r>
              <a:rPr lang="hr-HR" dirty="0" smtClean="0"/>
              <a:t>Igra</a:t>
            </a:r>
            <a:br>
              <a:rPr lang="hr-HR" dirty="0" smtClean="0"/>
            </a:br>
            <a:r>
              <a:rPr lang="hr-HR" dirty="0" smtClean="0"/>
              <a:t> za kraj</a:t>
            </a:r>
            <a:endParaRPr lang="en-US" dirty="0"/>
          </a:p>
        </p:txBody>
      </p:sp>
      <p:pic>
        <p:nvPicPr>
          <p:cNvPr id="4" name="Content Placeholder 3" descr="Screenshot_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28599"/>
            <a:ext cx="5867400" cy="6203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1143000"/>
          </a:xfrm>
        </p:spPr>
        <p:txBody>
          <a:bodyPr/>
          <a:lstStyle/>
          <a:p>
            <a:pPr algn="ctr"/>
            <a:r>
              <a:rPr lang="hr-HR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7790688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500" dirty="0"/>
              <a:t>Probajte nešto.  </a:t>
            </a:r>
            <a:endParaRPr lang="hr-HR" sz="3500" dirty="0" smtClean="0"/>
          </a:p>
          <a:p>
            <a:pPr>
              <a:buNone/>
            </a:pPr>
            <a:r>
              <a:rPr lang="hr-HR" sz="3500" dirty="0" smtClean="0"/>
              <a:t>Ako </a:t>
            </a:r>
            <a:r>
              <a:rPr lang="hr-HR" sz="3500" dirty="0"/>
              <a:t>ne funkcionira, </a:t>
            </a:r>
            <a:r>
              <a:rPr lang="hr-HR" sz="3500" dirty="0" smtClean="0"/>
              <a:t>probajte nešto drugo.</a:t>
            </a:r>
          </a:p>
          <a:p>
            <a:pPr>
              <a:buNone/>
            </a:pPr>
            <a:r>
              <a:rPr lang="hr-HR" sz="3500" dirty="0" smtClean="0"/>
              <a:t>Nema </a:t>
            </a:r>
            <a:r>
              <a:rPr lang="hr-HR" sz="3500" dirty="0"/>
              <a:t>te ideje koja je previše luda.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Pitanje za Vas: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7931" y="1424372"/>
            <a:ext cx="8589640" cy="233285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hr-HR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Anketa</a:t>
            </a:r>
            <a:endParaRPr lang="hr-HR" sz="43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587671"/>
            <a:ext cx="9144000" cy="383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62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590800"/>
            <a:ext cx="1764792" cy="1143000"/>
          </a:xfrm>
        </p:spPr>
        <p:txBody>
          <a:bodyPr/>
          <a:lstStyle/>
          <a:p>
            <a:r>
              <a:rPr lang="hr-HR" dirty="0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112" y="533400"/>
            <a:ext cx="6266688" cy="6019800"/>
          </a:xfrm>
        </p:spPr>
        <p:txBody>
          <a:bodyPr>
            <a:normAutofit lnSpcReduction="10000"/>
          </a:bodyPr>
          <a:lstStyle/>
          <a:p>
            <a:pPr marL="596646" indent="-514350">
              <a:buClrTx/>
              <a:buFont typeface="+mj-lt"/>
              <a:buAutoNum type="romanUcPeriod"/>
            </a:pPr>
            <a:r>
              <a:rPr lang="hr-HR" sz="2800" dirty="0" smtClean="0"/>
              <a:t>Uvodna misao</a:t>
            </a:r>
          </a:p>
          <a:p>
            <a:pPr marL="653796" indent="-571500">
              <a:buClrTx/>
              <a:buFont typeface="+mj-lt"/>
              <a:buAutoNum type="romanUcPeriod"/>
            </a:pPr>
            <a:r>
              <a:rPr lang="hr-HR" sz="2800" dirty="0" smtClean="0"/>
              <a:t>Zašto integrirana nastava</a:t>
            </a:r>
          </a:p>
          <a:p>
            <a:pPr marL="653796" indent="-571500">
              <a:buClrTx/>
              <a:buFont typeface="+mj-lt"/>
              <a:buAutoNum type="romanUcPeriod"/>
            </a:pPr>
            <a:r>
              <a:rPr lang="hr-HR" sz="2800" dirty="0" smtClean="0"/>
              <a:t>Problemi  u integriranju nastavnih sadržaja</a:t>
            </a:r>
          </a:p>
          <a:p>
            <a:pPr marL="653796" indent="-571500">
              <a:buClrTx/>
              <a:buFont typeface="+mj-lt"/>
              <a:buAutoNum type="romanUcPeriod"/>
            </a:pPr>
            <a:r>
              <a:rPr lang="hr-HR" sz="2800" dirty="0" smtClean="0"/>
              <a:t>Integriranje matematike i povijesti</a:t>
            </a:r>
          </a:p>
          <a:p>
            <a:pPr marL="928116" lvl="1" indent="-571500">
              <a:buClrTx/>
              <a:buFont typeface="+mj-lt"/>
              <a:buAutoNum type="arabicPeriod"/>
            </a:pPr>
            <a:r>
              <a:rPr lang="hr-HR" sz="2400" dirty="0" smtClean="0"/>
              <a:t>Odabir razrednih odjela</a:t>
            </a:r>
          </a:p>
          <a:p>
            <a:pPr marL="928116" lvl="1" indent="-571500">
              <a:buClrTx/>
              <a:buFont typeface="+mj-lt"/>
              <a:buAutoNum type="arabicPeriod"/>
            </a:pPr>
            <a:r>
              <a:rPr lang="hr-HR" sz="2400" dirty="0" smtClean="0"/>
              <a:t>Definiranje teme</a:t>
            </a:r>
          </a:p>
          <a:p>
            <a:pPr marL="928116" lvl="1" indent="-571500">
              <a:buClrTx/>
              <a:buFont typeface="+mj-lt"/>
              <a:buAutoNum type="arabicPeriod"/>
            </a:pPr>
            <a:r>
              <a:rPr lang="hr-HR" sz="2400" dirty="0" smtClean="0"/>
              <a:t>Izrada materijala za učenike i učitelje</a:t>
            </a:r>
          </a:p>
          <a:p>
            <a:pPr marL="1175004" lvl="2" indent="-571500">
              <a:buClrTx/>
              <a:buFont typeface="+mj-lt"/>
              <a:buAutoNum type="alphaLcParenR"/>
            </a:pPr>
            <a:r>
              <a:rPr lang="hr-HR" dirty="0" smtClean="0"/>
              <a:t>Osnovni povijesni tekst</a:t>
            </a:r>
          </a:p>
          <a:p>
            <a:pPr marL="1175004" lvl="2" indent="-571500">
              <a:buClrTx/>
              <a:buFont typeface="+mj-lt"/>
              <a:buAutoNum type="alphaLcParenR"/>
            </a:pPr>
            <a:r>
              <a:rPr lang="hr-HR" dirty="0" smtClean="0"/>
              <a:t>Priprema za izvođenje integriranog sata</a:t>
            </a:r>
          </a:p>
          <a:p>
            <a:pPr marL="1175004" lvl="2" indent="-571500">
              <a:buClrTx/>
              <a:buFont typeface="+mj-lt"/>
              <a:buAutoNum type="alphaLcParenR"/>
            </a:pPr>
            <a:r>
              <a:rPr lang="hr-HR" dirty="0" smtClean="0"/>
              <a:t>Radni listovi za učenike</a:t>
            </a:r>
          </a:p>
          <a:p>
            <a:pPr marL="653796" indent="-571500">
              <a:buClrTx/>
              <a:buFont typeface="+mj-lt"/>
              <a:buAutoNum type="romanUcPeriod"/>
            </a:pPr>
            <a:r>
              <a:rPr lang="hr-HR" sz="2800" dirty="0" smtClean="0"/>
              <a:t>Primjeri materijala</a:t>
            </a:r>
          </a:p>
          <a:p>
            <a:pPr marL="653796" indent="-571500">
              <a:buClrTx/>
              <a:buFont typeface="+mj-lt"/>
              <a:buAutoNum type="romanUcPeriod"/>
            </a:pPr>
            <a:r>
              <a:rPr lang="hr-HR" sz="2800" dirty="0" smtClean="0"/>
              <a:t>Zaključak</a:t>
            </a:r>
          </a:p>
          <a:p>
            <a:pPr marL="1175004" lvl="2" indent="-571500">
              <a:buFont typeface="+mj-lt"/>
              <a:buAutoNum type="alphaLcParenR"/>
            </a:pPr>
            <a:endParaRPr lang="hr-HR" sz="2000" dirty="0" smtClean="0"/>
          </a:p>
          <a:p>
            <a:pPr marL="653796" indent="-571500">
              <a:buFont typeface="+mj-lt"/>
              <a:buAutoNum type="romanUcPeriod"/>
            </a:pPr>
            <a:endParaRPr lang="hr-HR" dirty="0" smtClean="0"/>
          </a:p>
          <a:p>
            <a:pPr marL="653796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457200"/>
            <a:ext cx="5334000" cy="4343400"/>
          </a:xfrm>
        </p:spPr>
        <p:txBody>
          <a:bodyPr>
            <a:normAutofit/>
          </a:bodyPr>
          <a:lstStyle/>
          <a:p>
            <a:pPr marL="82296" indent="0">
              <a:buClrTx/>
              <a:buNone/>
            </a:pPr>
            <a:r>
              <a:rPr lang="en-US" dirty="0" smtClean="0"/>
              <a:t>Ne </a:t>
            </a:r>
            <a:r>
              <a:rPr lang="en-US" dirty="0" err="1" smtClean="0"/>
              <a:t>predaje</a:t>
            </a:r>
            <a:r>
              <a:rPr lang="en-US" dirty="0" smtClean="0"/>
              <a:t> </a:t>
            </a:r>
            <a:r>
              <a:rPr lang="en-US" dirty="0" err="1" smtClean="0"/>
              <a:t>učitelj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želi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ne </a:t>
            </a:r>
            <a:r>
              <a:rPr lang="en-US" dirty="0" err="1" smtClean="0"/>
              <a:t>predaje</a:t>
            </a:r>
            <a:r>
              <a:rPr lang="en-US" dirty="0" smtClean="0"/>
              <a:t> </a:t>
            </a:r>
            <a:r>
              <a:rPr lang="en-US" dirty="0" err="1" smtClean="0"/>
              <a:t>učitelj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zna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err="1" smtClean="0"/>
              <a:t>učitelj</a:t>
            </a:r>
            <a:r>
              <a:rPr lang="en-US" dirty="0" smtClean="0"/>
              <a:t> </a:t>
            </a:r>
            <a:r>
              <a:rPr lang="en-US" dirty="0" err="1" smtClean="0"/>
              <a:t>predaje</a:t>
            </a:r>
            <a:r>
              <a:rPr lang="en-US" dirty="0" smtClean="0"/>
              <a:t> </a:t>
            </a:r>
            <a:r>
              <a:rPr lang="en-US" dirty="0" err="1" smtClean="0"/>
              <a:t>ono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jest.</a:t>
            </a:r>
            <a:r>
              <a:rPr lang="hr-HR" dirty="0" smtClean="0"/>
              <a:t> </a:t>
            </a:r>
          </a:p>
          <a:p>
            <a:pPr marL="82296" indent="0">
              <a:buClrTx/>
              <a:buNone/>
            </a:pPr>
            <a:endParaRPr lang="hr-HR" dirty="0"/>
          </a:p>
          <a:p>
            <a:pPr marL="82296" indent="0">
              <a:buClrTx/>
              <a:buNone/>
            </a:pPr>
            <a:r>
              <a:rPr lang="hr-HR" dirty="0" smtClean="0"/>
              <a:t>Čovjek s novom idejom je luđak sve dok ta ideja ne uspije.</a:t>
            </a:r>
            <a:endParaRPr lang="hr-HR" dirty="0"/>
          </a:p>
          <a:p>
            <a:pPr marL="82296" indent="0">
              <a:buClrTx/>
              <a:buNone/>
            </a:pPr>
            <a:r>
              <a:rPr lang="hr-HR" dirty="0"/>
              <a:t/>
            </a:r>
            <a:br>
              <a:rPr lang="hr-HR" dirty="0"/>
            </a:br>
            <a:endParaRPr lang="en-US" dirty="0"/>
          </a:p>
        </p:txBody>
      </p:sp>
      <p:pic>
        <p:nvPicPr>
          <p:cNvPr id="6" name="Content Placeholder 5" descr="teachin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38400" y="3429000"/>
            <a:ext cx="6409347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pPr algn="ctr"/>
            <a:r>
              <a:rPr lang="hr-HR" dirty="0" smtClean="0"/>
              <a:t>Zašto integrirana nastava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None/>
            </a:pPr>
            <a:r>
              <a:rPr lang="hr-HR" i="1" dirty="0" smtClean="0"/>
              <a:t>“</a:t>
            </a:r>
            <a:r>
              <a:rPr lang="en-US" i="1" dirty="0" err="1" smtClean="0"/>
              <a:t>Tematsko</a:t>
            </a:r>
            <a:r>
              <a:rPr lang="en-US" i="1" dirty="0" smtClean="0"/>
              <a:t> </a:t>
            </a:r>
            <a:r>
              <a:rPr lang="en-US" i="1" dirty="0" err="1" smtClean="0"/>
              <a:t>poučavanje</a:t>
            </a:r>
            <a:r>
              <a:rPr lang="en-US" i="1" dirty="0" smtClean="0"/>
              <a:t> je </a:t>
            </a:r>
            <a:r>
              <a:rPr lang="en-US" i="1" dirty="0" err="1" smtClean="0"/>
              <a:t>interdisciplinarno</a:t>
            </a:r>
            <a:r>
              <a:rPr lang="en-US" i="1" dirty="0" smtClean="0"/>
              <a:t>, </a:t>
            </a:r>
            <a:r>
              <a:rPr lang="en-US" i="1" dirty="0" err="1" smtClean="0"/>
              <a:t>baš</a:t>
            </a:r>
            <a:r>
              <a:rPr lang="en-US" i="1" dirty="0" smtClean="0"/>
              <a:t> </a:t>
            </a:r>
            <a:r>
              <a:rPr lang="en-US" i="1" dirty="0" err="1" smtClean="0"/>
              <a:t>kao</a:t>
            </a:r>
            <a:r>
              <a:rPr lang="en-US" i="1" dirty="0" smtClean="0"/>
              <a:t> </a:t>
            </a:r>
            <a:r>
              <a:rPr lang="en-US" i="1" dirty="0" err="1" smtClean="0"/>
              <a:t>što</a:t>
            </a:r>
            <a:r>
              <a:rPr lang="en-US" i="1" dirty="0" smtClean="0"/>
              <a:t> </a:t>
            </a:r>
            <a:r>
              <a:rPr lang="en-US" i="1" dirty="0" err="1" smtClean="0"/>
              <a:t>su</a:t>
            </a:r>
            <a:r>
              <a:rPr lang="en-US" i="1" dirty="0" smtClean="0"/>
              <a:t> </a:t>
            </a:r>
            <a:r>
              <a:rPr lang="en-US" i="1" dirty="0" err="1" smtClean="0"/>
              <a:t>interdisciplinarni</a:t>
            </a:r>
            <a:r>
              <a:rPr lang="en-US" i="1" dirty="0" smtClean="0"/>
              <a:t> </a:t>
            </a:r>
            <a:r>
              <a:rPr lang="en-US" i="1" dirty="0" err="1" smtClean="0"/>
              <a:t>život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životne</a:t>
            </a:r>
            <a:r>
              <a:rPr lang="en-US" i="1" dirty="0" smtClean="0"/>
              <a:t> </a:t>
            </a:r>
            <a:r>
              <a:rPr lang="en-US" i="1" dirty="0" err="1" smtClean="0"/>
              <a:t>situacije</a:t>
            </a:r>
            <a:r>
              <a:rPr lang="en-US" i="1" dirty="0" smtClean="0"/>
              <a:t> s </a:t>
            </a:r>
            <a:r>
              <a:rPr lang="en-US" i="1" dirty="0" err="1" smtClean="0"/>
              <a:t>kojima</a:t>
            </a:r>
            <a:r>
              <a:rPr lang="en-US" i="1" dirty="0" smtClean="0"/>
              <a:t> </a:t>
            </a:r>
            <a:r>
              <a:rPr lang="en-US" i="1" dirty="0" err="1" smtClean="0"/>
              <a:t>smo</a:t>
            </a:r>
            <a:r>
              <a:rPr lang="en-US" i="1" dirty="0" smtClean="0"/>
              <a:t> </a:t>
            </a:r>
            <a:r>
              <a:rPr lang="en-US" i="1" dirty="0" err="1" smtClean="0"/>
              <a:t>suočeni</a:t>
            </a:r>
            <a:r>
              <a:rPr lang="en-US" i="1" dirty="0" smtClean="0"/>
              <a:t>, pa </a:t>
            </a:r>
            <a:r>
              <a:rPr lang="en-US" i="1" dirty="0" err="1" smtClean="0"/>
              <a:t>takav</a:t>
            </a:r>
            <a:r>
              <a:rPr lang="en-US" i="1" dirty="0" smtClean="0"/>
              <a:t> </a:t>
            </a:r>
            <a:r>
              <a:rPr lang="en-US" i="1" dirty="0" err="1" smtClean="0"/>
              <a:t>način</a:t>
            </a:r>
            <a:r>
              <a:rPr lang="en-US" i="1" dirty="0" smtClean="0"/>
              <a:t> </a:t>
            </a:r>
            <a:r>
              <a:rPr lang="en-US" i="1" dirty="0" err="1" smtClean="0"/>
              <a:t>poučavanja</a:t>
            </a:r>
            <a:r>
              <a:rPr lang="en-US" i="1" dirty="0" smtClean="0"/>
              <a:t> </a:t>
            </a:r>
            <a:r>
              <a:rPr lang="en-US" i="1" dirty="0" err="1" smtClean="0"/>
              <a:t>ističe</a:t>
            </a:r>
            <a:r>
              <a:rPr lang="en-US" i="1" dirty="0" smtClean="0"/>
              <a:t> </a:t>
            </a:r>
            <a:r>
              <a:rPr lang="en-US" i="1" dirty="0" err="1" smtClean="0"/>
              <a:t>intelektualne</a:t>
            </a:r>
            <a:r>
              <a:rPr lang="en-US" i="1" dirty="0" smtClean="0"/>
              <a:t>, </a:t>
            </a:r>
            <a:r>
              <a:rPr lang="en-US" i="1" dirty="0" err="1" smtClean="0"/>
              <a:t>socijalne</a:t>
            </a:r>
            <a:r>
              <a:rPr lang="en-US" i="1" dirty="0" smtClean="0"/>
              <a:t>, </a:t>
            </a:r>
            <a:r>
              <a:rPr lang="en-US" i="1" dirty="0" err="1" smtClean="0"/>
              <a:t>emocionalne</a:t>
            </a:r>
            <a:r>
              <a:rPr lang="en-US" i="1" dirty="0" smtClean="0"/>
              <a:t>, </a:t>
            </a:r>
            <a:r>
              <a:rPr lang="en-US" i="1" dirty="0" err="1" smtClean="0"/>
              <a:t>tjelesne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estetske</a:t>
            </a:r>
            <a:r>
              <a:rPr lang="en-US" i="1" dirty="0" smtClean="0"/>
              <a:t> </a:t>
            </a:r>
            <a:r>
              <a:rPr lang="en-US" i="1" dirty="0" err="1" smtClean="0"/>
              <a:t>aspekte</a:t>
            </a:r>
            <a:r>
              <a:rPr lang="en-US" i="1" dirty="0" smtClean="0"/>
              <a:t> </a:t>
            </a:r>
            <a:r>
              <a:rPr lang="en-US" i="1" dirty="0" err="1" smtClean="0"/>
              <a:t>dječjeg</a:t>
            </a:r>
            <a:r>
              <a:rPr lang="en-US" i="1" dirty="0" smtClean="0"/>
              <a:t> </a:t>
            </a:r>
            <a:r>
              <a:rPr lang="en-US" i="1" dirty="0" err="1" smtClean="0"/>
              <a:t>razvitka</a:t>
            </a:r>
            <a:r>
              <a:rPr lang="en-US" i="1" dirty="0" smtClean="0"/>
              <a:t> </a:t>
            </a:r>
            <a:r>
              <a:rPr lang="en-US" i="1" dirty="0" err="1" smtClean="0"/>
              <a:t>te</a:t>
            </a:r>
            <a:r>
              <a:rPr lang="en-US" i="1" dirty="0" smtClean="0"/>
              <a:t> </a:t>
            </a:r>
            <a:r>
              <a:rPr lang="en-US" i="1" dirty="0" err="1" smtClean="0"/>
              <a:t>istodobno</a:t>
            </a:r>
            <a:r>
              <a:rPr lang="en-US" i="1" dirty="0" smtClean="0"/>
              <a:t> </a:t>
            </a:r>
            <a:r>
              <a:rPr lang="en-US" i="1" dirty="0" err="1" smtClean="0"/>
              <a:t>pomaže</a:t>
            </a:r>
            <a:r>
              <a:rPr lang="en-US" i="1" dirty="0" smtClean="0"/>
              <a:t> </a:t>
            </a:r>
            <a:r>
              <a:rPr lang="en-US" i="1" dirty="0" err="1" smtClean="0"/>
              <a:t>njihovu</a:t>
            </a:r>
            <a:r>
              <a:rPr lang="en-US" i="1" dirty="0" smtClean="0"/>
              <a:t> </a:t>
            </a:r>
            <a:r>
              <a:rPr lang="en-US" i="1" dirty="0" err="1" smtClean="0"/>
              <a:t>ujednačenom</a:t>
            </a:r>
            <a:r>
              <a:rPr lang="en-US" i="1" dirty="0" smtClean="0"/>
              <a:t> </a:t>
            </a:r>
            <a:r>
              <a:rPr lang="en-US" i="1" dirty="0" err="1" smtClean="0"/>
              <a:t>razvitku</a:t>
            </a:r>
            <a:r>
              <a:rPr lang="en-US" i="1" dirty="0" smtClean="0"/>
              <a:t>.</a:t>
            </a:r>
            <a:r>
              <a:rPr lang="hr-HR" i="1" dirty="0" smtClean="0"/>
              <a:t>”</a:t>
            </a:r>
          </a:p>
          <a:p>
            <a:endParaRPr lang="hr-HR" i="1" dirty="0" smtClean="0"/>
          </a:p>
          <a:p>
            <a:endParaRPr lang="hr-HR" i="1" dirty="0" smtClean="0"/>
          </a:p>
          <a:p>
            <a:r>
              <a:rPr lang="en-US" sz="1100" dirty="0" smtClean="0"/>
              <a:t>Burke Walsh, K. (2004), </a:t>
            </a:r>
            <a:r>
              <a:rPr lang="en-US" sz="1100" dirty="0" err="1" smtClean="0"/>
              <a:t>Stvaranje</a:t>
            </a:r>
            <a:r>
              <a:rPr lang="en-US" sz="1100" dirty="0" smtClean="0"/>
              <a:t> </a:t>
            </a:r>
            <a:r>
              <a:rPr lang="en-US" sz="1100" dirty="0" err="1" smtClean="0"/>
              <a:t>razreda</a:t>
            </a:r>
            <a:r>
              <a:rPr lang="en-US" sz="1100" dirty="0" smtClean="0"/>
              <a:t> </a:t>
            </a:r>
            <a:r>
              <a:rPr lang="en-US" sz="1100" dirty="0" err="1" smtClean="0"/>
              <a:t>usmjerenog</a:t>
            </a:r>
            <a:r>
              <a:rPr lang="en-US" sz="1100" dirty="0" smtClean="0"/>
              <a:t> </a:t>
            </a:r>
            <a:r>
              <a:rPr lang="en-US" sz="1100" dirty="0" err="1" smtClean="0"/>
              <a:t>na</a:t>
            </a:r>
            <a:r>
              <a:rPr lang="en-US" sz="1100" dirty="0" smtClean="0"/>
              <a:t> </a:t>
            </a:r>
            <a:r>
              <a:rPr lang="en-US" sz="1100" dirty="0" err="1" smtClean="0"/>
              <a:t>dijete</a:t>
            </a:r>
            <a:r>
              <a:rPr lang="en-US" sz="1100" dirty="0" smtClean="0"/>
              <a:t>. </a:t>
            </a:r>
            <a:r>
              <a:rPr lang="en-US" sz="1100" dirty="0" err="1" smtClean="0"/>
              <a:t>Kurikulum</a:t>
            </a:r>
            <a:r>
              <a:rPr lang="en-US" sz="1100" dirty="0" smtClean="0"/>
              <a:t> </a:t>
            </a:r>
            <a:r>
              <a:rPr lang="en-US" sz="1100" dirty="0" err="1" smtClean="0"/>
              <a:t>za</a:t>
            </a:r>
            <a:r>
              <a:rPr lang="en-US" sz="1100" dirty="0" smtClean="0"/>
              <a:t> </a:t>
            </a:r>
            <a:r>
              <a:rPr lang="en-US" sz="1100" dirty="0" err="1" smtClean="0"/>
              <a:t>prvi</a:t>
            </a:r>
            <a:r>
              <a:rPr lang="en-US" sz="1100" dirty="0" smtClean="0"/>
              <a:t> </a:t>
            </a:r>
            <a:r>
              <a:rPr lang="en-US" sz="1100" dirty="0" err="1" smtClean="0"/>
              <a:t>razred</a:t>
            </a:r>
            <a:r>
              <a:rPr lang="en-US" sz="1100" dirty="0" smtClean="0"/>
              <a:t> </a:t>
            </a:r>
            <a:r>
              <a:rPr lang="en-US" sz="1100" dirty="0" err="1" smtClean="0"/>
              <a:t>osnovne</a:t>
            </a:r>
            <a:r>
              <a:rPr lang="en-US" sz="1100" dirty="0" smtClean="0"/>
              <a:t> </a:t>
            </a:r>
            <a:r>
              <a:rPr lang="en-US" sz="1100" dirty="0" err="1" smtClean="0"/>
              <a:t>škole</a:t>
            </a:r>
            <a:r>
              <a:rPr lang="en-US" sz="1100" dirty="0" smtClean="0"/>
              <a:t>. Zagreb: </a:t>
            </a:r>
            <a:r>
              <a:rPr lang="en-US" sz="1100" dirty="0" err="1" smtClean="0"/>
              <a:t>Pučko</a:t>
            </a:r>
            <a:r>
              <a:rPr lang="en-US" sz="1100" dirty="0" smtClean="0"/>
              <a:t> </a:t>
            </a:r>
            <a:r>
              <a:rPr lang="en-US" sz="1100" dirty="0" err="1" smtClean="0"/>
              <a:t>otvoreno</a:t>
            </a:r>
            <a:r>
              <a:rPr lang="en-US" sz="1100" dirty="0" smtClean="0"/>
              <a:t> </a:t>
            </a:r>
            <a:r>
              <a:rPr lang="en-US" sz="1100" dirty="0" err="1" smtClean="0"/>
              <a:t>učilište</a:t>
            </a:r>
            <a:r>
              <a:rPr lang="en-US" sz="1100" dirty="0" smtClean="0"/>
              <a:t> “</a:t>
            </a:r>
            <a:r>
              <a:rPr lang="en-US" sz="1100" dirty="0" err="1" smtClean="0"/>
              <a:t>Korak</a:t>
            </a:r>
            <a:r>
              <a:rPr lang="en-US" sz="1100" dirty="0" smtClean="0"/>
              <a:t> </a:t>
            </a:r>
            <a:r>
              <a:rPr lang="en-US" sz="1100" dirty="0" err="1" smtClean="0"/>
              <a:t>po</a:t>
            </a:r>
            <a:r>
              <a:rPr lang="en-US" sz="1100" dirty="0" smtClean="0"/>
              <a:t> </a:t>
            </a:r>
            <a:r>
              <a:rPr lang="en-US" sz="1100" dirty="0" err="1" smtClean="0"/>
              <a:t>korak</a:t>
            </a:r>
            <a:r>
              <a:rPr lang="en-US" sz="1100" dirty="0" smtClean="0"/>
              <a:t>”.</a:t>
            </a:r>
          </a:p>
          <a:p>
            <a:pPr>
              <a:buNone/>
            </a:pPr>
            <a:endParaRPr lang="hr-H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dirty="0" smtClean="0"/>
              <a:t>Problemi u integriranju nastavnih sadržaja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133600"/>
            <a:ext cx="7848600" cy="3429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hr-HR" b="1" dirty="0" smtClean="0"/>
              <a:t>satno-predmetna</a:t>
            </a:r>
            <a:r>
              <a:rPr lang="hr-HR" dirty="0" smtClean="0"/>
              <a:t> ogranizacija rada i </a:t>
            </a:r>
            <a:r>
              <a:rPr lang="en-US" dirty="0" smtClean="0"/>
              <a:t>slab</a:t>
            </a:r>
            <a:r>
              <a:rPr lang="hr-HR" dirty="0" smtClean="0"/>
              <a:t>o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nastavnih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nastavnih</a:t>
            </a:r>
            <a:r>
              <a:rPr lang="en-US" dirty="0" smtClean="0"/>
              <a:t> </a:t>
            </a:r>
            <a:r>
              <a:rPr lang="en-US" dirty="0" err="1" smtClean="0"/>
              <a:t>predmet</a:t>
            </a:r>
            <a:endParaRPr lang="hr-HR" dirty="0" smtClean="0"/>
          </a:p>
          <a:p>
            <a:pPr>
              <a:buClrTx/>
            </a:pPr>
            <a:r>
              <a:rPr lang="hr-HR" b="1" dirty="0" smtClean="0"/>
              <a:t>neusklađenost</a:t>
            </a:r>
            <a:r>
              <a:rPr lang="hr-HR" dirty="0" smtClean="0"/>
              <a:t> nastavnih planova i programa</a:t>
            </a:r>
          </a:p>
          <a:p>
            <a:pPr>
              <a:buClrTx/>
            </a:pPr>
            <a:r>
              <a:rPr lang="hr-HR" dirty="0" smtClean="0"/>
              <a:t>shvaćanje nastavnih predmeta kao </a:t>
            </a:r>
            <a:r>
              <a:rPr lang="hr-HR" b="1" dirty="0" smtClean="0"/>
              <a:t>“ladica”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err="1" smtClean="0"/>
              <a:t>Integriranje</a:t>
            </a:r>
            <a:r>
              <a:rPr lang="en-US" dirty="0" smtClean="0"/>
              <a:t> </a:t>
            </a:r>
            <a:r>
              <a:rPr lang="en-US" dirty="0" err="1" smtClean="0"/>
              <a:t>matematike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povijesti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286000"/>
            <a:ext cx="7620000" cy="2209800"/>
          </a:xfrm>
        </p:spPr>
        <p:txBody>
          <a:bodyPr/>
          <a:lstStyle/>
          <a:p>
            <a:pPr marL="624078" indent="-514350">
              <a:buClrTx/>
              <a:buFont typeface="+mj-lt"/>
              <a:buAutoNum type="arabicPeriod"/>
            </a:pPr>
            <a:r>
              <a:rPr lang="hr-HR" dirty="0" smtClean="0"/>
              <a:t>Odabir razrednih odjela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hr-HR" dirty="0" smtClean="0"/>
              <a:t>Definiranje teme</a:t>
            </a:r>
          </a:p>
          <a:p>
            <a:pPr marL="624078" indent="-514350">
              <a:buClrTx/>
              <a:buFont typeface="+mj-lt"/>
              <a:buAutoNum type="arabicPeriod"/>
            </a:pPr>
            <a:r>
              <a:rPr lang="hr-HR" dirty="0" smtClean="0"/>
              <a:t>Izrada materijala za učenike i učitelje.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35608" y="76200"/>
            <a:ext cx="7498080" cy="1143000"/>
          </a:xfrm>
        </p:spPr>
        <p:txBody>
          <a:bodyPr/>
          <a:lstStyle/>
          <a:p>
            <a:pPr marL="624078" indent="-514350" algn="ctr"/>
            <a:r>
              <a:rPr lang="hr-HR" dirty="0"/>
              <a:t>1</a:t>
            </a:r>
            <a:r>
              <a:rPr lang="hr-HR" dirty="0" smtClean="0"/>
              <a:t>. Odabir razrednih odjela</a:t>
            </a:r>
          </a:p>
        </p:txBody>
      </p:sp>
      <p:pic>
        <p:nvPicPr>
          <p:cNvPr id="9" name="Content Placeholder 8" descr="IMG-20170125-WA00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52767" y="1524000"/>
            <a:ext cx="2622266" cy="4664075"/>
          </a:xfrm>
        </p:spPr>
      </p:pic>
      <p:pic>
        <p:nvPicPr>
          <p:cNvPr id="10" name="Content Placeholder 9" descr="IMG-20170125-WA000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4517" y="1524000"/>
            <a:ext cx="2622266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85800" y="-762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hr-HR" dirty="0" smtClean="0"/>
              <a:t>2. Definiranje teme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502693" y="1645920"/>
            <a:ext cx="4023360" cy="640080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hr-HR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MATEMATIKA</a:t>
            </a:r>
            <a:endParaRPr lang="en-US" sz="2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4755832" y="1447800"/>
            <a:ext cx="4023360" cy="64008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hr-HR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POVIJEST</a:t>
            </a:r>
            <a:endParaRPr lang="en-US" sz="24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6" descr="Screenshot-2017-10-11 Nastavni_plan_i_program_za_osnovnu_skolu_-_MZOS_2006_ pdf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04671"/>
            <a:ext cx="4022725" cy="1618445"/>
          </a:xfrm>
          <a:prstGeom prst="rect">
            <a:avLst/>
          </a:prstGeom>
        </p:spPr>
      </p:pic>
      <p:pic>
        <p:nvPicPr>
          <p:cNvPr id="9" name="Content Placeholder 7" descr="Screenshot-2017-10-11 Nastavni_plan_i_program_za_osnovnu_skolu_-_MZOS_2006_ pd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28" y="2190750"/>
            <a:ext cx="3857625" cy="1085850"/>
          </a:xfrm>
          <a:prstGeom prst="rect">
            <a:avLst/>
          </a:prstGeom>
        </p:spPr>
      </p:pic>
      <p:pic>
        <p:nvPicPr>
          <p:cNvPr id="10" name="Picture 9" descr="Screenshot-2017-10-11 Nastavni_plan_i_program_za_osnovnu_skolu_-_MZOS_2006_ pdf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55585"/>
            <a:ext cx="36290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1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dirty="0" smtClean="0"/>
              <a:t>3. Izrada nastavnih materijala za učenike i učitelje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514600"/>
            <a:ext cx="7790688" cy="3810000"/>
          </a:xfrm>
        </p:spPr>
        <p:txBody>
          <a:bodyPr/>
          <a:lstStyle/>
          <a:p>
            <a:pPr marL="596646" indent="-514350" fontAlgn="base">
              <a:buClrTx/>
              <a:buFont typeface="+mj-lt"/>
              <a:buAutoNum type="alphaLcParenR"/>
            </a:pPr>
            <a:r>
              <a:rPr lang="vi-VN" dirty="0" smtClean="0"/>
              <a:t>Osnovni povijesni tekst</a:t>
            </a:r>
          </a:p>
          <a:p>
            <a:pPr marL="596646" indent="-514350" fontAlgn="base">
              <a:buClrTx/>
              <a:buFont typeface="+mj-lt"/>
              <a:buAutoNum type="alphaLcParenR"/>
            </a:pPr>
            <a:r>
              <a:rPr lang="vi-VN" dirty="0" smtClean="0"/>
              <a:t>Priprema za izvođenje integriranog sata Povijesti i Matematike</a:t>
            </a:r>
            <a:r>
              <a:rPr lang="hr-HR" dirty="0" smtClean="0"/>
              <a:t>.</a:t>
            </a:r>
          </a:p>
          <a:p>
            <a:pPr marL="596646" indent="-514350" fontAlgn="base">
              <a:buClrTx/>
              <a:buFont typeface="+mj-lt"/>
              <a:buAutoNum type="alphaLcParenR"/>
            </a:pPr>
            <a:r>
              <a:rPr lang="vi-VN" dirty="0" smtClean="0"/>
              <a:t>Radni listovi sa zadacima za učenike</a:t>
            </a:r>
          </a:p>
          <a:p>
            <a:pPr marL="596646" indent="-514350" fontAlgn="base">
              <a:buFont typeface="+mj-lt"/>
              <a:buAutoNum type="alphaLcParenR"/>
            </a:pP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1800</TotalTime>
  <Words>746</Words>
  <Application>Microsoft Office PowerPoint</Application>
  <PresentationFormat>On-screen Show (4:3)</PresentationFormat>
  <Paragraphs>68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Sadržaj</vt:lpstr>
      <vt:lpstr>Slide 3</vt:lpstr>
      <vt:lpstr>Zašto integrirana nastava</vt:lpstr>
      <vt:lpstr>Problemi u integriranju nastavnih sadržaja</vt:lpstr>
      <vt:lpstr>Integriranje matematike i povijesti</vt:lpstr>
      <vt:lpstr>1. Odabir razrednih odjela</vt:lpstr>
      <vt:lpstr>Slide 8</vt:lpstr>
      <vt:lpstr>3. Izrada nastavnih materijala za učenike i učitelje</vt:lpstr>
      <vt:lpstr>Osnovni povijesni tekst</vt:lpstr>
      <vt:lpstr>Priprema za izvođenje integriranog sata</vt:lpstr>
      <vt:lpstr>Radni listovi sa zadacima za učenike</vt:lpstr>
      <vt:lpstr>Primjeri materijala</vt:lpstr>
      <vt:lpstr>Slide 14</vt:lpstr>
      <vt:lpstr>Primjeri materijala</vt:lpstr>
      <vt:lpstr>Igra  za kraj</vt:lpstr>
      <vt:lpstr>Slide 17</vt:lpstr>
      <vt:lpstr>Zaključak</vt:lpstr>
      <vt:lpstr>Pitanje za Vas: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i povijest – spajanje naizgled nespojivog</dc:title>
  <dc:creator>Tatjana Bednjanec</dc:creator>
  <cp:lastModifiedBy>Tatjana Bednjanec</cp:lastModifiedBy>
  <cp:revision>119</cp:revision>
  <dcterms:created xsi:type="dcterms:W3CDTF">2017-09-15T08:21:04Z</dcterms:created>
  <dcterms:modified xsi:type="dcterms:W3CDTF">2017-11-07T21:11:36Z</dcterms:modified>
</cp:coreProperties>
</file>