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style11.xml" ContentType="application/vnd.ms-office.chartstyle+xml"/>
  <Override PartName="/ppt/charts/colors11.xml" ContentType="application/vnd.ms-office.chartcolorstyle+xml"/>
  <Override PartName="/ppt/charts/colors10.xml" ContentType="application/vnd.ms-office.chartcolor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charts/colors5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5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7"/>
  </p:notesMasterIdLst>
  <p:sldIdLst>
    <p:sldId id="296" r:id="rId3"/>
    <p:sldId id="321" r:id="rId4"/>
    <p:sldId id="322" r:id="rId5"/>
    <p:sldId id="297" r:id="rId6"/>
    <p:sldId id="299" r:id="rId7"/>
    <p:sldId id="324" r:id="rId8"/>
    <p:sldId id="318" r:id="rId9"/>
    <p:sldId id="319" r:id="rId10"/>
    <p:sldId id="315" r:id="rId11"/>
    <p:sldId id="323" r:id="rId12"/>
    <p:sldId id="304" r:id="rId13"/>
    <p:sldId id="305" r:id="rId14"/>
    <p:sldId id="309" r:id="rId15"/>
    <p:sldId id="312" r:id="rId16"/>
    <p:sldId id="320" r:id="rId17"/>
    <p:sldId id="325" r:id="rId18"/>
    <p:sldId id="329" r:id="rId19"/>
    <p:sldId id="326" r:id="rId20"/>
    <p:sldId id="327" r:id="rId21"/>
    <p:sldId id="328" r:id="rId22"/>
    <p:sldId id="330" r:id="rId23"/>
    <p:sldId id="317" r:id="rId24"/>
    <p:sldId id="331" r:id="rId25"/>
    <p:sldId id="31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PIPEU" initials="SZPIPEU" lastIdx="1" clrIdx="0">
    <p:extLst>
      <p:ext uri="{19B8F6BF-5375-455C-9EA6-DF929625EA0E}">
        <p15:presenceInfo xmlns:p15="http://schemas.microsoft.com/office/powerpoint/2012/main" userId="SZPIPE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796"/>
    <a:srgbClr val="FFFFFF"/>
    <a:srgbClr val="777877"/>
    <a:srgbClr val="E88E31"/>
    <a:srgbClr val="149A4B"/>
    <a:srgbClr val="A41568"/>
    <a:srgbClr val="27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4822" autoAdjust="0"/>
  </p:normalViewPr>
  <p:slideViewPr>
    <p:cSldViewPr snapToGrid="0" snapToObjects="1">
      <p:cViewPr varScale="1">
        <p:scale>
          <a:sx n="107" d="100"/>
          <a:sy n="107" d="100"/>
        </p:scale>
        <p:origin x="13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baseline="0">
                <a:effectLst/>
              </a:rPr>
              <a:t>Važnost potencijalnih razloga za prijavu ovisno o ulozi u projektu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'važnost za prijavu'!$U$2</c:f>
              <c:strCache>
                <c:ptCount val="1"/>
                <c:pt idx="0">
                  <c:v>Nositelj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'važnost za prijavu'!$T$3:$T$7</c:f>
              <c:strCache>
                <c:ptCount val="5"/>
                <c:pt idx="0">
                  <c:v>unaprjeđenje rada ustanove</c:v>
                </c:pt>
                <c:pt idx="1">
                  <c:v>poboljšanje uvjeta za krajnje korisnike</c:v>
                </c:pt>
                <c:pt idx="2">
                  <c:v>osobni profesionalni razvoj</c:v>
                </c:pt>
                <c:pt idx="3">
                  <c:v>putovanja u inozemstvo</c:v>
                </c:pt>
                <c:pt idx="4">
                  <c:v>financijska korist</c:v>
                </c:pt>
              </c:strCache>
            </c:strRef>
          </c:cat>
          <c:val>
            <c:numRef>
              <c:f>'važnost za prijavu'!$U$3:$U$7</c:f>
              <c:numCache>
                <c:formatCode>###0.00</c:formatCode>
                <c:ptCount val="5"/>
                <c:pt idx="0">
                  <c:v>4.4545454545454541</c:v>
                </c:pt>
                <c:pt idx="1">
                  <c:v>4.776859504132231</c:v>
                </c:pt>
                <c:pt idx="2">
                  <c:v>4.4049586776859506</c:v>
                </c:pt>
                <c:pt idx="3">
                  <c:v>2.8264462809917354</c:v>
                </c:pt>
                <c:pt idx="4">
                  <c:v>3.3719008264462809</c:v>
                </c:pt>
              </c:numCache>
            </c:numRef>
          </c:val>
        </c:ser>
        <c:ser>
          <c:idx val="1"/>
          <c:order val="1"/>
          <c:tx>
            <c:strRef>
              <c:f>'važnost za prijavu'!$V$2</c:f>
              <c:strCache>
                <c:ptCount val="1"/>
                <c:pt idx="0">
                  <c:v>Partner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'važnost za prijavu'!$T$3:$T$7</c:f>
              <c:strCache>
                <c:ptCount val="5"/>
                <c:pt idx="0">
                  <c:v>unaprjeđenje rada ustanove</c:v>
                </c:pt>
                <c:pt idx="1">
                  <c:v>poboljšanje uvjeta za krajnje korisnike</c:v>
                </c:pt>
                <c:pt idx="2">
                  <c:v>osobni profesionalni razvoj</c:v>
                </c:pt>
                <c:pt idx="3">
                  <c:v>putovanja u inozemstvo</c:v>
                </c:pt>
                <c:pt idx="4">
                  <c:v>financijska korist</c:v>
                </c:pt>
              </c:strCache>
            </c:strRef>
          </c:cat>
          <c:val>
            <c:numRef>
              <c:f>'važnost za prijavu'!$V$3:$V$7</c:f>
              <c:numCache>
                <c:formatCode>###0.00</c:formatCode>
                <c:ptCount val="5"/>
                <c:pt idx="0">
                  <c:v>4.4489795918367347</c:v>
                </c:pt>
                <c:pt idx="1">
                  <c:v>4.8265306122448983</c:v>
                </c:pt>
                <c:pt idx="2">
                  <c:v>3.9285714285714284</c:v>
                </c:pt>
                <c:pt idx="3">
                  <c:v>2.2346938775510203</c:v>
                </c:pt>
                <c:pt idx="4">
                  <c:v>2.6020408163265305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6756936"/>
        <c:axId val="366753800"/>
      </c:barChart>
      <c:catAx>
        <c:axId val="36675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3800"/>
        <c:crosses val="autoZero"/>
        <c:auto val="1"/>
        <c:lblAlgn val="ctr"/>
        <c:lblOffset val="100"/>
        <c:noMultiLvlLbl val="0"/>
      </c:catAx>
      <c:valAx>
        <c:axId val="36675380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693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Faktori za uspješnu realizaciju projekta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'uspješna realizacija'!$K$3:$K$7</c:f>
              <c:strCache>
                <c:ptCount val="5"/>
                <c:pt idx="0">
                  <c:v>rad tijela SUK-a</c:v>
                </c:pt>
                <c:pt idx="1">
                  <c:v>institucionalna podrška</c:v>
                </c:pt>
                <c:pt idx="2">
                  <c:v>rad projektnog tima</c:v>
                </c:pt>
                <c:pt idx="3">
                  <c:v>suradnja nositelja i partnera</c:v>
                </c:pt>
                <c:pt idx="4">
                  <c:v>komunikacija s ciljnom skupinom</c:v>
                </c:pt>
              </c:strCache>
            </c:strRef>
          </c:cat>
          <c:val>
            <c:numRef>
              <c:f>'uspješna realizacija'!$L$3:$L$7</c:f>
              <c:numCache>
                <c:formatCode>0.00</c:formatCode>
                <c:ptCount val="5"/>
                <c:pt idx="0">
                  <c:v>4.2338308457711449</c:v>
                </c:pt>
                <c:pt idx="1">
                  <c:v>4.2277227722772261</c:v>
                </c:pt>
                <c:pt idx="2">
                  <c:v>4.746341463414633</c:v>
                </c:pt>
                <c:pt idx="3">
                  <c:v>4.4567307692307683</c:v>
                </c:pt>
                <c:pt idx="4">
                  <c:v>4.5362318840579734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906944"/>
        <c:axId val="369907336"/>
      </c:barChart>
      <c:catAx>
        <c:axId val="3699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7336"/>
        <c:crosses val="autoZero"/>
        <c:auto val="1"/>
        <c:lblAlgn val="ctr"/>
        <c:lblOffset val="100"/>
        <c:noMultiLvlLbl val="0"/>
      </c:catAx>
      <c:valAx>
        <c:axId val="36990733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694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Drugi faktori za uspješnu realizaciju projekta - otvoreni odgovori (n=18)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'Uspješna realizacija'!$F$1:$F$7</c:f>
              <c:strCache>
                <c:ptCount val="7"/>
                <c:pt idx="0">
                  <c:v>adekvatne i redovite isplate</c:v>
                </c:pt>
                <c:pt idx="1">
                  <c:v>smanjenje administrativnog opterećenja</c:v>
                </c:pt>
                <c:pt idx="2">
                  <c:v>suradnja s projektnim menadžerom</c:v>
                </c:pt>
                <c:pt idx="3">
                  <c:v>podrška institucija, lokalne zajednice, krajnjih korisnika</c:v>
                </c:pt>
                <c:pt idx="4">
                  <c:v>suradnja među djelatnicima</c:v>
                </c:pt>
                <c:pt idx="5">
                  <c:v>suradnja sa sudionicima</c:v>
                </c:pt>
                <c:pt idx="6">
                  <c:v>entuzijazam i predanost sudionika</c:v>
                </c:pt>
              </c:strCache>
            </c:strRef>
          </c:cat>
          <c:val>
            <c:numRef>
              <c:f>'Uspješna realizacija'!$G$1:$G$7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908120"/>
        <c:axId val="369908512"/>
      </c:barChart>
      <c:catAx>
        <c:axId val="3699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8512"/>
        <c:crosses val="autoZero"/>
        <c:auto val="1"/>
        <c:lblAlgn val="ctr"/>
        <c:lblOffset val="100"/>
        <c:noMultiLvlLbl val="0"/>
      </c:catAx>
      <c:valAx>
        <c:axId val="36990851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812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Inicijativa pripreme/prijave projekta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'inicijativa za prijavu'!$M$2</c:f>
              <c:strCache>
                <c:ptCount val="1"/>
                <c:pt idx="0">
                  <c:v>Nositelji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'inicijativa za prijavu'!$L$3:$L$5</c:f>
              <c:strCache>
                <c:ptCount val="3"/>
                <c:pt idx="0">
                  <c:v>Priprema projekta pokrenuta je prema naputku nadređenog.</c:v>
                </c:pt>
                <c:pt idx="1">
                  <c:v>Priprema projekta pokrenuta je na inicijativu kolega.</c:v>
                </c:pt>
                <c:pt idx="2">
                  <c:v>Priprema projekta pokrenuta je na vlastitu inicijativu.</c:v>
                </c:pt>
              </c:strCache>
            </c:strRef>
          </c:cat>
          <c:val>
            <c:numRef>
              <c:f>'inicijativa za prijavu'!$M$3:$M$5</c:f>
              <c:numCache>
                <c:formatCode>0%</c:formatCode>
                <c:ptCount val="3"/>
                <c:pt idx="0">
                  <c:v>0.34710743801652894</c:v>
                </c:pt>
                <c:pt idx="1">
                  <c:v>0.18181818181818182</c:v>
                </c:pt>
                <c:pt idx="2">
                  <c:v>0.47107438016528924</c:v>
                </c:pt>
              </c:numCache>
            </c:numRef>
          </c:val>
        </c:ser>
        <c:ser>
          <c:idx val="1"/>
          <c:order val="1"/>
          <c:tx>
            <c:strRef>
              <c:f>'inicijativa za prijavu'!$N$2</c:f>
              <c:strCache>
                <c:ptCount val="1"/>
                <c:pt idx="0">
                  <c:v>Partneri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'inicijativa za prijavu'!$L$3:$L$5</c:f>
              <c:strCache>
                <c:ptCount val="3"/>
                <c:pt idx="0">
                  <c:v>Priprema projekta pokrenuta je prema naputku nadređenog.</c:v>
                </c:pt>
                <c:pt idx="1">
                  <c:v>Priprema projekta pokrenuta je na inicijativu kolega.</c:v>
                </c:pt>
                <c:pt idx="2">
                  <c:v>Priprema projekta pokrenuta je na vlastitu inicijativu.</c:v>
                </c:pt>
              </c:strCache>
            </c:strRef>
          </c:cat>
          <c:val>
            <c:numRef>
              <c:f>'inicijativa za prijavu'!$N$3:$N$5</c:f>
              <c:numCache>
                <c:formatCode>0%</c:formatCode>
                <c:ptCount val="3"/>
                <c:pt idx="0">
                  <c:v>0.60204081632653061</c:v>
                </c:pt>
                <c:pt idx="1">
                  <c:v>0.23469387755102042</c:v>
                </c:pt>
                <c:pt idx="2">
                  <c:v>0.16326530612244899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6753016"/>
        <c:axId val="366753408"/>
      </c:barChart>
      <c:catAx>
        <c:axId val="36675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3408"/>
        <c:crosses val="autoZero"/>
        <c:auto val="1"/>
        <c:lblAlgn val="ctr"/>
        <c:lblOffset val="100"/>
        <c:noMultiLvlLbl val="0"/>
      </c:catAx>
      <c:valAx>
        <c:axId val="3667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Zadovoljstvo suradnjom nositelja i partnera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'zadovoljstvo suradnjom'!$A$18:$A$19</c:f>
              <c:strCache>
                <c:ptCount val="2"/>
                <c:pt idx="0">
                  <c:v>suradnja s partnerima</c:v>
                </c:pt>
                <c:pt idx="1">
                  <c:v>suradnja partnera s nositeljem</c:v>
                </c:pt>
              </c:strCache>
            </c:strRef>
          </c:cat>
          <c:val>
            <c:numRef>
              <c:f>'zadovoljstvo suradnjom'!$B$18:$B$19</c:f>
              <c:numCache>
                <c:formatCode>General</c:formatCode>
                <c:ptCount val="2"/>
                <c:pt idx="0">
                  <c:v>4.21</c:v>
                </c:pt>
                <c:pt idx="1">
                  <c:v>4.3899999999999997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6752624"/>
        <c:axId val="366757720"/>
      </c:barChart>
      <c:catAx>
        <c:axId val="3667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7720"/>
        <c:crosses val="autoZero"/>
        <c:auto val="1"/>
        <c:lblAlgn val="ctr"/>
        <c:lblOffset val="100"/>
        <c:noMultiLvlLbl val="0"/>
      </c:catAx>
      <c:valAx>
        <c:axId val="36675772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26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Motivi</a:t>
            </a:r>
            <a:r>
              <a:rPr lang="hr-HR" baseline="0"/>
              <a:t> za r</a:t>
            </a:r>
            <a:r>
              <a:rPr lang="hr-HR"/>
              <a:t>azmatranje partnerstva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'utemeljenje partnerstva'!$N$2:$N$5</c:f>
              <c:strCache>
                <c:ptCount val="4"/>
                <c:pt idx="0">
                  <c:v>partnerstvo na temelju zajedničkih ideja</c:v>
                </c:pt>
                <c:pt idx="1">
                  <c:v>partnerstvo na temelju prethodne suradnje</c:v>
                </c:pt>
                <c:pt idx="2">
                  <c:v>partnerstvo na temelju inicijative partnera/nositelja</c:v>
                </c:pt>
                <c:pt idx="3">
                  <c:v>partnerstvo zbog uvjeta natječaja</c:v>
                </c:pt>
              </c:strCache>
            </c:strRef>
          </c:cat>
          <c:val>
            <c:numRef>
              <c:f>'utemeljenje partnerstva'!$O$2:$O$5</c:f>
              <c:numCache>
                <c:formatCode>General</c:formatCode>
                <c:ptCount val="4"/>
                <c:pt idx="0">
                  <c:v>2.87</c:v>
                </c:pt>
                <c:pt idx="1">
                  <c:v>2.41</c:v>
                </c:pt>
                <c:pt idx="2">
                  <c:v>2.61</c:v>
                </c:pt>
                <c:pt idx="3">
                  <c:v>2.98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6751840"/>
        <c:axId val="366756152"/>
      </c:barChart>
      <c:catAx>
        <c:axId val="3667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6152"/>
        <c:crosses val="autoZero"/>
        <c:auto val="1"/>
        <c:lblAlgn val="ctr"/>
        <c:lblOffset val="100"/>
        <c:noMultiLvlLbl val="0"/>
      </c:catAx>
      <c:valAx>
        <c:axId val="3667561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1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Poteškoće u provedbi projekata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'teškoće u provedbi'!$L$3:$L$9</c:f>
              <c:strCache>
                <c:ptCount val="7"/>
                <c:pt idx="0">
                  <c:v>suradnja s partnerima</c:v>
                </c:pt>
                <c:pt idx="1">
                  <c:v>javna nabava</c:v>
                </c:pt>
                <c:pt idx="2">
                  <c:v>uključivanje ciljne skupine u aktivnost</c:v>
                </c:pt>
                <c:pt idx="3">
                  <c:v>dostizanje postavljenih pokazatelja</c:v>
                </c:pt>
                <c:pt idx="4">
                  <c:v>priprema izvještaja</c:v>
                </c:pt>
                <c:pt idx="5">
                  <c:v>odobrenje ZNS-a</c:v>
                </c:pt>
                <c:pt idx="6">
                  <c:v>suradnja s tijelima SUK-a</c:v>
                </c:pt>
              </c:strCache>
            </c:strRef>
          </c:cat>
          <c:val>
            <c:numRef>
              <c:f>'teškoće u provedbi'!$M$3:$M$9</c:f>
              <c:numCache>
                <c:formatCode>0.00</c:formatCode>
                <c:ptCount val="7"/>
                <c:pt idx="0">
                  <c:v>1.7155963302752297</c:v>
                </c:pt>
                <c:pt idx="1">
                  <c:v>1.6744186046511633</c:v>
                </c:pt>
                <c:pt idx="2">
                  <c:v>1.68663594470046</c:v>
                </c:pt>
                <c:pt idx="3">
                  <c:v>1.6788990825688073</c:v>
                </c:pt>
                <c:pt idx="4">
                  <c:v>2.0972222222222219</c:v>
                </c:pt>
                <c:pt idx="5">
                  <c:v>2.4883720930232545</c:v>
                </c:pt>
                <c:pt idx="6">
                  <c:v>2.0140845070422531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6751056"/>
        <c:axId val="11929536"/>
      </c:barChart>
      <c:catAx>
        <c:axId val="3667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29536"/>
        <c:crosses val="autoZero"/>
        <c:auto val="1"/>
        <c:lblAlgn val="ctr"/>
        <c:lblOffset val="100"/>
        <c:noMultiLvlLbl val="0"/>
      </c:catAx>
      <c:valAx>
        <c:axId val="1192953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67510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Zadovoljstvo kvalitetom</a:t>
            </a:r>
            <a:r>
              <a:rPr lang="hr-HR" baseline="0"/>
              <a:t> ostvarenih rezultata ovisno o ulozi u projektu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'relevantnost rezultata'!$V$9</c:f>
              <c:strCache>
                <c:ptCount val="1"/>
                <c:pt idx="0">
                  <c:v>Nositelj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'relevantnost rezultata'!$U$10</c:f>
              <c:strCache>
                <c:ptCount val="1"/>
                <c:pt idx="0">
                  <c:v>zadovoljstvo kvalitetom ostvarenih rezultata</c:v>
                </c:pt>
              </c:strCache>
            </c:strRef>
          </c:cat>
          <c:val>
            <c:numRef>
              <c:f>'relevantnost rezultata'!$V$10</c:f>
              <c:numCache>
                <c:formatCode>###0.00</c:formatCode>
                <c:ptCount val="1"/>
                <c:pt idx="0">
                  <c:v>4.5619834710743801</c:v>
                </c:pt>
              </c:numCache>
            </c:numRef>
          </c:val>
        </c:ser>
        <c:ser>
          <c:idx val="1"/>
          <c:order val="1"/>
          <c:tx>
            <c:strRef>
              <c:f>'relevantnost rezultata'!$W$9</c:f>
              <c:strCache>
                <c:ptCount val="1"/>
                <c:pt idx="0">
                  <c:v>Partner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'relevantnost rezultata'!$U$10</c:f>
              <c:strCache>
                <c:ptCount val="1"/>
                <c:pt idx="0">
                  <c:v>zadovoljstvo kvalitetom ostvarenih rezultata</c:v>
                </c:pt>
              </c:strCache>
            </c:strRef>
          </c:cat>
          <c:val>
            <c:numRef>
              <c:f>'relevantnost rezultata'!$W$10</c:f>
              <c:numCache>
                <c:formatCode>###0.00</c:formatCode>
                <c:ptCount val="1"/>
                <c:pt idx="0">
                  <c:v>4.2653061224489797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291800"/>
        <c:axId val="298821952"/>
      </c:barChart>
      <c:catAx>
        <c:axId val="20729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98821952"/>
        <c:crosses val="autoZero"/>
        <c:auto val="1"/>
        <c:lblAlgn val="ctr"/>
        <c:lblOffset val="100"/>
        <c:noMultiLvlLbl val="0"/>
      </c:catAx>
      <c:valAx>
        <c:axId val="298821952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2918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Stupanj u kojem se projektne aktivnosti provode nakon završetka projekta na institucijama</a:t>
            </a:r>
            <a:r>
              <a:rPr lang="hr-HR" baseline="0"/>
              <a:t> nositelja i partnera</a:t>
            </a:r>
          </a:p>
        </c:rich>
      </c:tx>
      <c:layout>
        <c:manualLayout>
          <c:xMode val="edge"/>
          <c:yMode val="edge"/>
          <c:x val="0.20577241454285666"/>
          <c:y val="4.8484848484848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'nastavak aktivnosti'!$Q$35</c:f>
              <c:strCache>
                <c:ptCount val="1"/>
                <c:pt idx="0">
                  <c:v>Nositelji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aktivnosti'!$P$36:$P$39</c:f>
              <c:strCache>
                <c:ptCount val="4"/>
                <c:pt idx="0">
                  <c:v>uopće ne</c:v>
                </c:pt>
                <c:pt idx="1">
                  <c:v>u manjoj mjeri</c:v>
                </c:pt>
                <c:pt idx="2">
                  <c:v>uglavnom da</c:v>
                </c:pt>
                <c:pt idx="3">
                  <c:v>u potpunosti</c:v>
                </c:pt>
              </c:strCache>
            </c:strRef>
          </c:cat>
          <c:val>
            <c:numRef>
              <c:f>'nastavak aktivnosti'!$Q$36:$Q$39</c:f>
              <c:numCache>
                <c:formatCode>0%</c:formatCode>
                <c:ptCount val="4"/>
                <c:pt idx="0">
                  <c:v>0</c:v>
                </c:pt>
                <c:pt idx="1">
                  <c:v>0.10299999999999999</c:v>
                </c:pt>
                <c:pt idx="2">
                  <c:v>0.28000000000000003</c:v>
                </c:pt>
                <c:pt idx="3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'nastavak aktivnosti'!$R$35</c:f>
              <c:strCache>
                <c:ptCount val="1"/>
                <c:pt idx="0">
                  <c:v>Partneri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aktivnosti'!$P$36:$P$39</c:f>
              <c:strCache>
                <c:ptCount val="4"/>
                <c:pt idx="0">
                  <c:v>uopće ne</c:v>
                </c:pt>
                <c:pt idx="1">
                  <c:v>u manjoj mjeri</c:v>
                </c:pt>
                <c:pt idx="2">
                  <c:v>uglavnom da</c:v>
                </c:pt>
                <c:pt idx="3">
                  <c:v>u potpunosti</c:v>
                </c:pt>
              </c:strCache>
            </c:strRef>
          </c:cat>
          <c:val>
            <c:numRef>
              <c:f>'nastavak aktivnosti'!$R$36:$R$39</c:f>
              <c:numCache>
                <c:formatCode>0%</c:formatCode>
                <c:ptCount val="4"/>
                <c:pt idx="0">
                  <c:v>0.06</c:v>
                </c:pt>
                <c:pt idx="1">
                  <c:v>0.17</c:v>
                </c:pt>
                <c:pt idx="2">
                  <c:v>0.37</c:v>
                </c:pt>
                <c:pt idx="3">
                  <c:v>0.4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904592"/>
        <c:axId val="369909296"/>
      </c:barChart>
      <c:catAx>
        <c:axId val="3699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9296"/>
        <c:crosses val="autoZero"/>
        <c:auto val="1"/>
        <c:lblAlgn val="ctr"/>
        <c:lblOffset val="100"/>
        <c:noMultiLvlLbl val="0"/>
      </c:catAx>
      <c:valAx>
        <c:axId val="36990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Procjena</a:t>
            </a:r>
            <a:r>
              <a:rPr lang="hr-HR" baseline="0"/>
              <a:t> mogućnosti šire primjene rezultata ovisno o ulozi u projektu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'nastavak aktivnosti'!$Q$54</c:f>
              <c:strCache>
                <c:ptCount val="1"/>
                <c:pt idx="0">
                  <c:v>Nositelj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aktivnosti'!$P$55</c:f>
              <c:strCache>
                <c:ptCount val="1"/>
                <c:pt idx="0">
                  <c:v>Mogućnost primjene rezultata izvan ustanova uključenih u projekt</c:v>
                </c:pt>
              </c:strCache>
            </c:strRef>
          </c:cat>
          <c:val>
            <c:numRef>
              <c:f>'nastavak aktivnosti'!$Q$55</c:f>
              <c:numCache>
                <c:formatCode>###0.00</c:formatCode>
                <c:ptCount val="1"/>
                <c:pt idx="0">
                  <c:v>3.28099173553719</c:v>
                </c:pt>
              </c:numCache>
            </c:numRef>
          </c:val>
        </c:ser>
        <c:ser>
          <c:idx val="1"/>
          <c:order val="1"/>
          <c:tx>
            <c:strRef>
              <c:f>'nastavak aktivnosti'!$R$54</c:f>
              <c:strCache>
                <c:ptCount val="1"/>
                <c:pt idx="0">
                  <c:v>Partner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aktivnosti'!$P$55</c:f>
              <c:strCache>
                <c:ptCount val="1"/>
                <c:pt idx="0">
                  <c:v>Mogućnost primjene rezultata izvan ustanova uključenih u projekt</c:v>
                </c:pt>
              </c:strCache>
            </c:strRef>
          </c:cat>
          <c:val>
            <c:numRef>
              <c:f>'nastavak aktivnosti'!$R$55</c:f>
              <c:numCache>
                <c:formatCode>###0.00</c:formatCode>
                <c:ptCount val="1"/>
                <c:pt idx="0">
                  <c:v>3.1734693877551021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903808"/>
        <c:axId val="369909688"/>
      </c:barChart>
      <c:catAx>
        <c:axId val="3699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9688"/>
        <c:crosses val="autoZero"/>
        <c:auto val="1"/>
        <c:lblAlgn val="ctr"/>
        <c:lblOffset val="100"/>
        <c:noMultiLvlLbl val="0"/>
      </c:catAx>
      <c:valAx>
        <c:axId val="3699096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38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Prijenos rezultata na druge ustanove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'nastavak aktivnosti'!$B$86</c:f>
              <c:strCache>
                <c:ptCount val="1"/>
                <c:pt idx="0">
                  <c:v>Nositelji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aktivnosti'!$C$85:$D$85</c:f>
              <c:strCache>
                <c:ptCount val="2"/>
                <c:pt idx="0">
                  <c:v>kontakt drugih ustanova u vezi 
rezultata projekta</c:v>
                </c:pt>
                <c:pt idx="1">
                  <c:v>korištenje rezultata 
na drugim ustanovama</c:v>
                </c:pt>
              </c:strCache>
            </c:strRef>
          </c:cat>
          <c:val>
            <c:numRef>
              <c:f>'nastavak aktivnosti'!$C$86:$D$86</c:f>
              <c:numCache>
                <c:formatCode>0%</c:formatCode>
                <c:ptCount val="2"/>
                <c:pt idx="0">
                  <c:v>0.59499999999999997</c:v>
                </c:pt>
                <c:pt idx="1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'nastavak aktivnosti'!$B$87</c:f>
              <c:strCache>
                <c:ptCount val="1"/>
                <c:pt idx="0">
                  <c:v>Partneri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'nastavak aktivnosti'!$C$85:$D$85</c:f>
              <c:strCache>
                <c:ptCount val="2"/>
                <c:pt idx="0">
                  <c:v>kontakt drugih ustanova u vezi 
rezultata projekta</c:v>
                </c:pt>
                <c:pt idx="1">
                  <c:v>korištenje rezultata 
na drugim ustanovama</c:v>
                </c:pt>
              </c:strCache>
            </c:strRef>
          </c:cat>
          <c:val>
            <c:numRef>
              <c:f>'nastavak aktivnosti'!$C$87:$D$87</c:f>
              <c:numCache>
                <c:formatCode>0%</c:formatCode>
                <c:ptCount val="2"/>
                <c:pt idx="0">
                  <c:v>0.38</c:v>
                </c:pt>
                <c:pt idx="1">
                  <c:v>0.41799999999999998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9904984"/>
        <c:axId val="369903024"/>
      </c:barChart>
      <c:catAx>
        <c:axId val="36990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3024"/>
        <c:crosses val="autoZero"/>
        <c:auto val="1"/>
        <c:lblAlgn val="ctr"/>
        <c:lblOffset val="100"/>
        <c:noMultiLvlLbl val="0"/>
      </c:catAx>
      <c:valAx>
        <c:axId val="36990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990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AC3FE-E125-4453-82B0-AB2E42F5D3EC}" type="datetimeFigureOut">
              <a:rPr lang="hr-HR" smtClean="0"/>
              <a:t>6.11.2017.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99E3-9E6C-4749-A7D7-B1E6297348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8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99E3-9E6C-4749-A7D7-B1E6297348C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18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/>
          <a:lstStyle>
            <a:lvl1pPr>
              <a:defRPr b="1">
                <a:solidFill>
                  <a:srgbClr val="0023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529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3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3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3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11/6/2017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11/6/2017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59197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youtube.com/watch?v=GpYEq2NoOtQ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www.mladi-znanstvenici.eu/o-projekt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strukturnifondovi.hr/natjecaji/4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uprojekt.sfzg.hr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okvir-hko.com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sf@mzo.hr" TargetMode="External"/><Relationship Id="rId2" Type="http://schemas.openxmlformats.org/officeDocument/2006/relationships/hyperlink" Target="mailto:Jasminka.ivekovic@mzo.hr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zo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rukturnifondovi.hr/natjecaji/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lora-plus.com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wtospendit.ft.com/articles/8538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wtospendit.ft.com/art/100943-avant-garde-floral-artis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strukturnifondovi.hr/natjecaji/12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4" y="-476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54000" y="1683809"/>
            <a:ext cx="2225675" cy="0"/>
          </a:xfrm>
          <a:prstGeom prst="line">
            <a:avLst/>
          </a:prstGeom>
          <a:ln>
            <a:solidFill>
              <a:srgbClr val="1617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161924" y="1770458"/>
            <a:ext cx="4842404" cy="1312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2800" dirty="0">
              <a:solidFill>
                <a:srgbClr val="161796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2598004"/>
            <a:ext cx="359833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Primjeri dobre </a:t>
            </a:r>
            <a:r>
              <a:rPr lang="hr-HR" b="1" dirty="0" smtClean="0">
                <a:solidFill>
                  <a:srgbClr val="002060"/>
                </a:solidFill>
              </a:rPr>
              <a:t>prakse projekata</a:t>
            </a:r>
            <a:endParaRPr lang="hr-HR" dirty="0" smtClean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Europski socijalni fond</a:t>
            </a:r>
            <a:endParaRPr lang="hr-HR" dirty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sz="1200" dirty="0" smtClean="0">
                <a:solidFill>
                  <a:srgbClr val="002060"/>
                </a:solidFill>
              </a:rPr>
              <a:t> </a:t>
            </a:r>
            <a:endParaRPr lang="hr-H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467" y="245533"/>
            <a:ext cx="4297204" cy="5983251"/>
          </a:xfrm>
        </p:spPr>
        <p:txBody>
          <a:bodyPr/>
          <a:lstStyle/>
          <a:p>
            <a:pPr marL="0" indent="0" algn="ctr">
              <a:buNone/>
            </a:pPr>
            <a:r>
              <a:rPr lang="hr-HR" sz="1600" dirty="0" smtClean="0">
                <a:latin typeface="Myriad Pro Bold SemiCond"/>
                <a:hlinkClick r:id="rId2"/>
              </a:rPr>
              <a:t>HR.3.1.20-0025- Prirodoslovna </a:t>
            </a:r>
            <a:r>
              <a:rPr lang="hr-HR" sz="1600" dirty="0">
                <a:latin typeface="Myriad Pro Bold SemiCond"/>
                <a:hlinkClick r:id="rId2"/>
              </a:rPr>
              <a:t>lepeza za mlade znanstvenike – suvremena nastava za izazove </a:t>
            </a:r>
            <a:r>
              <a:rPr lang="hr-HR" sz="1600" dirty="0" smtClean="0">
                <a:latin typeface="Myriad Pro Bold SemiCond"/>
                <a:hlinkClick r:id="rId2"/>
              </a:rPr>
              <a:t>tržišta</a:t>
            </a:r>
            <a:endParaRPr lang="hr-HR" sz="1600" dirty="0" smtClean="0">
              <a:latin typeface="Myriad Pro Bold SemiCond"/>
            </a:endParaRPr>
          </a:p>
          <a:p>
            <a:pPr marL="0" indent="0" algn="ctr">
              <a:buNone/>
            </a:pPr>
            <a:endParaRPr lang="hr-HR" sz="1600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vrijednost: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2.294.739,50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HRK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Trajanje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: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23.10.2015. – 22.10.2016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Nositelj projekta: Gornjogradska gimnazija, Zagreb</a:t>
            </a: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Partneri: Gimnazija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Vladimira Nazora iz Zadra,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Srednja škola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Pavla Rittera Vitezovića iz Senja i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Fakultet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kemijskog inženjerstva i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tehnologije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Jačanje kompetencija nastavnika i stručnih suradnika za izradu i provedbu novih fakultativnih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kurikuluma,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5 novih fakultativnih kurikuluma (matematika, fizika, kemija, biologija, EEE – Energija,  ekologija, engleski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), p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oboljšanje 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materijalnih uvjeta potrebnih za provedbu novih fakultativnih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kurikuluma (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laboratorijska oprema za fiziku, biologiju i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kemiju, računalni kabinet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), 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5 metodičkih priručnika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 novu fakultativnu nastavu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te popratni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kompleti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priručnika i radnih mapa za učenike </a:t>
            </a:r>
            <a:endParaRPr lang="pl-PL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pl-PL" sz="1400" dirty="0">
              <a:latin typeface="Myriad Pro Bold SemiCond"/>
            </a:endParaRPr>
          </a:p>
          <a:p>
            <a:pPr marL="0" indent="0" algn="just">
              <a:buNone/>
            </a:pPr>
            <a:r>
              <a:rPr lang="pl-PL" sz="1400" dirty="0" smtClean="0">
                <a:latin typeface="Myriad Pro Bold SemiCond"/>
                <a:hlinkClick r:id="rId3"/>
              </a:rPr>
              <a:t>Diseminacija, vidljivost i repliciranje Rezultata!</a:t>
            </a:r>
            <a:endParaRPr lang="hr-HR" sz="1400" dirty="0">
              <a:latin typeface="Myriad Pro Bold SemiC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726" y="244940"/>
            <a:ext cx="2646047" cy="174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965" y="1416773"/>
            <a:ext cx="2517863" cy="1777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106" y="2791307"/>
            <a:ext cx="2596042" cy="1750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757" y="3906347"/>
            <a:ext cx="2553630" cy="1668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676" y="4996710"/>
            <a:ext cx="2752472" cy="17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9696"/>
            <a:ext cx="4611950" cy="6133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HR.3.1.15 </a:t>
            </a:r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Unapređivanje kvalitete u visokom obrazovanju uz primjenu Hrvatskog kvalifikacijskog </a:t>
            </a:r>
            <a:r>
              <a:rPr lang="hr-HR" sz="18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okvira </a:t>
            </a:r>
            <a:endParaRPr lang="hr-HR" sz="1800" b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500" b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objava 24.6. 2014. -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13.10.2014. </a:t>
            </a: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Vrijeme provedbe: lipanj 2015.-prosinac 2016.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Opći cilj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Unapređenje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kvalitete visokog obrazovanja kroz razvoj i provedbu HKO 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Specifični ciljevi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Izrada standarda cjelovitih i djelomičnih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kvalifikacija 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Razvoj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novih i unapređenje postojećih studijskih programa koji su strukturirani u skupovima ishoda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učenja, iskazani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 ECTS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bodovima te u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skladu s odgovarajućim standardima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kvalifikacija 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Unapređenje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nastavničkih kompetencija,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te razvoj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primjena kompetencijskog pristupa koje u središte stavlja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studente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30 projekata </a:t>
            </a:r>
          </a:p>
          <a:p>
            <a:pPr marL="0" indent="0">
              <a:buNone/>
            </a:pP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vrijednost: 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64.054.117,65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HRK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endParaRPr lang="hr-HR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517" y="0"/>
            <a:ext cx="4319483" cy="3453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735" y="3559945"/>
            <a:ext cx="4625266" cy="32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202"/>
            <a:ext cx="5348563" cy="5989002"/>
          </a:xfrm>
        </p:spPr>
        <p:txBody>
          <a:bodyPr/>
          <a:lstStyle/>
          <a:p>
            <a:pPr marL="0" indent="0" algn="ctr">
              <a:buNone/>
            </a:pP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  <a:hlinkClick r:id="rId2"/>
              </a:rPr>
              <a:t>HR.3.1.15-0024 Unapređenje </a:t>
            </a: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Myriad Pro Bold SemiCond"/>
                <a:hlinkClick r:id="rId2"/>
              </a:rPr>
              <a:t>studijskog programa Dentalna medicina u skladu s 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  <a:hlinkClick r:id="rId2"/>
              </a:rPr>
              <a:t>HKO</a:t>
            </a:r>
            <a:endParaRPr lang="hr-HR" sz="1600" dirty="0" smtClean="0">
              <a:solidFill>
                <a:schemeClr val="accent1">
                  <a:lumMod val="75000"/>
                </a:schemeClr>
              </a:solidFill>
              <a:latin typeface="Myriad Pro Bold SemiCond"/>
            </a:endParaRPr>
          </a:p>
          <a:p>
            <a:pPr marL="0" indent="0" algn="ctr">
              <a:buNone/>
            </a:pPr>
            <a:endParaRPr lang="hr-HR" sz="1600" dirty="0" smtClean="0">
              <a:solidFill>
                <a:schemeClr val="accent1">
                  <a:lumMod val="75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vrijednost: 2.565.052,59 HRK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Vrijeme provedbe: lipanj 2015. – prosinac 2016.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Nositelj projekta: S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stomatološki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fakultet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,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Sveučilište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Zagrebu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Partner: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Medicinski fakultet, Sveučilišta u Zagrebu </a:t>
            </a: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Projektom je unaprijeđen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usklađen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studijski program dentalne medicine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sa studijskim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programima u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EU te je razvijen program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stručne prakse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iskazan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ishodima učenja u skladu s HKO. Tijekom projekta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70 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studenata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je provelo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stručnu praksu 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 40 </a:t>
            </a:r>
            <a:r>
              <a:rPr lang="hr-HR" sz="1400" b="1" dirty="0" err="1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suradnih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stomatoloških </a:t>
            </a:r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ordinacija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.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Programom stručne prakse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studentima omogućeno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stjecanje potrebnog kliničkog iskustva prije završetka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studija.</a:t>
            </a:r>
          </a:p>
          <a:p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</a:t>
            </a:r>
            <a:r>
              <a:rPr lang="hr-HR" sz="14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Kroz </a:t>
            </a:r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organizaciju praktične nastave u ordinacijama koje se nalaze na otocima ili u slabije razvijenim dijelovima RH, potiče se rad u zajednici i društvena odgovornost. Samim time motivira se zapošljavanje budućih doktora dentalne medicine u tim dijelovima Hrvatske, čime bi se dugoročno osigurao potrebni broj stomatologa na tim </a:t>
            </a:r>
            <a:r>
              <a:rPr lang="hr-HR" sz="14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područjima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”</a:t>
            </a:r>
          </a:p>
          <a:p>
            <a:pPr marL="0" indent="0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202" y="0"/>
            <a:ext cx="3334798" cy="2208286"/>
          </a:xfrm>
          <a:prstGeom prst="rect">
            <a:avLst/>
          </a:prstGeom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9202" y="4687410"/>
            <a:ext cx="3334798" cy="22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235436" y="1778848"/>
            <a:ext cx="2479123" cy="333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9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72" y="328849"/>
            <a:ext cx="4666285" cy="5954256"/>
          </a:xfrm>
        </p:spPr>
        <p:txBody>
          <a:bodyPr/>
          <a:lstStyle/>
          <a:p>
            <a:pPr marL="0" indent="0" algn="ctr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HR.3.1.15-0025 Razvoj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i primjena HKO u području visokog obrazovanja građevinskih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inženjera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vrijednost: 2.992.281,59 HRK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Vrijeme provedbe: lipanj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2015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.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–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prosinac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201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6.</a:t>
            </a: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Nositelj projekta: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Građevinski fakultet Osijek </a:t>
            </a: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Partneri: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Građevinski fakultet Zagreb, Građevinski fakultet Rijeka i Fakultet građevinarstva, arhitekture i geodezije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Split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Razvoj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standarda kvalifikacija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preddiplomski sveučilišni studij građevinarstva i diplomski sveučilišni studij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građevinarstva; razvoj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studijskih programa temeljenih na ishodima učenja i usklađenih s odgovarajućim standardima kvalifikacija, unaprjeđenje nastavničkih kompetencija </a:t>
            </a:r>
          </a:p>
          <a:p>
            <a:pPr marL="0" indent="0" algn="just">
              <a:buNone/>
            </a:pP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</a:t>
            </a:r>
            <a:r>
              <a:rPr lang="hr-HR" sz="14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Snaga </a:t>
            </a:r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projekta je partnerstvo sva četiri građevinska fakulteta u Republici Hrvatskoj koje omogućuje sveobuhvatni pristup izradi standarda kvalifikacija i definiranje ishoda učenja studijskih programa preddiplomskog sveučilišnog studija i diplomskog sveučilišnog studija na nacionalnoj </a:t>
            </a:r>
            <a:r>
              <a:rPr lang="hr-HR" sz="14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razini”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0353" y="3485674"/>
            <a:ext cx="4173647" cy="337232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120 </a:t>
            </a:r>
            <a:r>
              <a:rPr lang="en-GB" sz="1200" b="1" dirty="0" err="1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studen</a:t>
            </a: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ata uključeno u stručnu praksu</a:t>
            </a:r>
            <a:endParaRPr lang="hr-HR" sz="1200" b="1" dirty="0">
              <a:solidFill>
                <a:schemeClr val="accent1">
                  <a:lumMod val="75000"/>
                </a:schemeClr>
              </a:solidFill>
              <a:latin typeface="Myriad Pro Bold SemiCond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130 </a:t>
            </a: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nastavnika sudjelovalo u stručnom usavršavanju</a:t>
            </a:r>
            <a:endParaRPr lang="hr-HR" sz="1200" b="1" dirty="0">
              <a:solidFill>
                <a:schemeClr val="accent1">
                  <a:lumMod val="75000"/>
                </a:schemeClr>
              </a:solidFill>
              <a:latin typeface="Myriad Pro Bold SemiCond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unaprijeđeni postojeći studijski programi </a:t>
            </a:r>
            <a:r>
              <a:rPr lang="hr-HR" sz="1200" b="1" dirty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temeljenih na ishodima učenja (4 preddiplomska i 21 diplomski studijski </a:t>
            </a: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program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Stručna praksa organizirana u poduzećima koja se bave planiranjem, dizajnom i izgradnjom prometnica, hidrotehnikom, geotehnikom i ostalim nosivim konstrukcijama</a:t>
            </a:r>
            <a:endParaRPr lang="hr-HR" sz="1200" b="1" dirty="0">
              <a:solidFill>
                <a:schemeClr val="accent1">
                  <a:lumMod val="75000"/>
                </a:schemeClr>
              </a:solidFill>
              <a:latin typeface="Myriad Pro Bold SemiCond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 u="sng" dirty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50% </a:t>
            </a:r>
            <a:r>
              <a:rPr lang="hr-HR" sz="1200" b="1" u="sng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studenata zaposleno je u poduzećima u kojima su obavljali stručnu praksu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79 </a:t>
            </a:r>
            <a:r>
              <a:rPr lang="hr-HR" sz="1200" b="1" dirty="0" smtClean="0">
                <a:solidFill>
                  <a:schemeClr val="accent1">
                    <a:lumMod val="75000"/>
                  </a:schemeClr>
                </a:solidFill>
                <a:latin typeface="Myriad Pro Bold SemiCond"/>
              </a:rPr>
              <a:t>poslodavaca iz Osijeka, Zagreba, Splita i Rijeke omogućilo obavljanje stručne prakse</a:t>
            </a:r>
            <a:endParaRPr lang="hr-HR" sz="1200" b="1" dirty="0">
              <a:latin typeface="Myriad Pro Bold SemiCond"/>
            </a:endParaRPr>
          </a:p>
        </p:txBody>
      </p:sp>
      <p:pic>
        <p:nvPicPr>
          <p:cNvPr id="9" name="Picture 8" descr="C:\Users\jmajsec\Desktop\pic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2" y="0"/>
            <a:ext cx="4173647" cy="2960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majsec\Desktop\pic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126" y="4687410"/>
            <a:ext cx="3528874" cy="219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majsec\Desktop\pic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47" y="235336"/>
            <a:ext cx="4057095" cy="290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05433" y="3136031"/>
            <a:ext cx="3071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hr-HR" sz="800" i="1" dirty="0" smtClean="0">
                <a:solidFill>
                  <a:prstClr val="black"/>
                </a:solidFill>
                <a:latin typeface="Calibri"/>
              </a:rPr>
              <a:t>Ilustracija studentice</a:t>
            </a:r>
            <a:r>
              <a:rPr lang="en-GB" sz="8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800" i="1" dirty="0" err="1" smtClean="0">
                <a:solidFill>
                  <a:prstClr val="black"/>
                </a:solidFill>
                <a:latin typeface="Calibri"/>
              </a:rPr>
              <a:t>Lidi</a:t>
            </a:r>
            <a:r>
              <a:rPr lang="hr-HR" sz="800" i="1" dirty="0" smtClean="0">
                <a:solidFill>
                  <a:prstClr val="black"/>
                </a:solidFill>
                <a:latin typeface="Calibri"/>
              </a:rPr>
              <a:t>je</a:t>
            </a:r>
            <a:r>
              <a:rPr lang="en-GB" sz="8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800" i="1" dirty="0" err="1">
                <a:solidFill>
                  <a:prstClr val="black"/>
                </a:solidFill>
                <a:latin typeface="Calibri"/>
              </a:rPr>
              <a:t>Gros</a:t>
            </a:r>
            <a:r>
              <a:rPr lang="en-GB" sz="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800" i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hr-HR" sz="800" i="1" dirty="0" smtClean="0">
                <a:solidFill>
                  <a:prstClr val="black"/>
                </a:solidFill>
                <a:latin typeface="Calibri"/>
              </a:rPr>
              <a:t>Odnos između teorije i prakse</a:t>
            </a:r>
            <a:endParaRPr lang="hr-HR" sz="8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 descr="C:\Users\jmajsec\Desktop\pic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126" y="0"/>
            <a:ext cx="3528874" cy="243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jmajsec\Desktop\student građevin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126" y="2435271"/>
            <a:ext cx="3528874" cy="22521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loud Callout 12"/>
          <p:cNvSpPr/>
          <p:nvPr/>
        </p:nvSpPr>
        <p:spPr>
          <a:xfrm>
            <a:off x="1041148" y="3243753"/>
            <a:ext cx="4436197" cy="3102726"/>
          </a:xfrm>
          <a:prstGeom prst="cloudCallou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</a:rPr>
              <a:t>D</a:t>
            </a:r>
            <a:r>
              <a:rPr lang="hr-HR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</a:rPr>
              <a:t>ragi studenti, budući inženjeri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Hvala vam što ste odabrali naše poduzeće za obavljanje stručne prakse. Tijekom prakse , pokazali ste iznimno znanje, motivaciju i entuzijazam i čestitam vam na odabiru fakulteta i dobro obavljenom poslu. Čvrsto vjerujem da nema straha za budućnost kvalitetnih inženjera! </a:t>
            </a:r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200" b="1" i="1" dirty="0" err="1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Tvrtko</a:t>
            </a:r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Salitrežić</a:t>
            </a:r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i="1" dirty="0" smtClean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Dire</a:t>
            </a:r>
            <a:r>
              <a:rPr lang="hr-HR" sz="1200" b="1" i="1" dirty="0" smtClean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200" b="1" i="1" dirty="0" smtClean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, SIRRAH-</a:t>
            </a:r>
            <a:r>
              <a:rPr lang="en-GB" sz="1200" b="1" i="1" dirty="0" err="1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en-GB" sz="1200" b="1" i="1" dirty="0">
                <a:solidFill>
                  <a:prstClr val="black"/>
                </a:solidFill>
                <a:latin typeface="Myriad Pro Bold SemiCond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b="1" i="1" dirty="0">
              <a:solidFill>
                <a:prstClr val="black"/>
              </a:solidFill>
              <a:latin typeface="Myriad Pro Bold SemiCo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0412" cy="1143000"/>
          </a:xfrm>
        </p:spPr>
        <p:txBody>
          <a:bodyPr/>
          <a:lstStyle/>
          <a:p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Istraživanje</a:t>
            </a:r>
            <a:endParaRPr lang="hr-HR" sz="30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4497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Cilj – dobiti uvid u iskustva nositelja i partnera projekata provedenih u okviru Poziva iz OP ULJP 2007.-2013. </a:t>
            </a:r>
          </a:p>
          <a:p>
            <a:pPr marL="0" indent="0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Istraživanje provedeno u razdoblju od 9.10.- 20.10.2017.</a:t>
            </a:r>
          </a:p>
          <a:p>
            <a:pPr marL="0" indent="0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Upitnik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 nositelje poslan je na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153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nositelja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na ukupno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194 projekta. Zaprimljeni su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odgovori o iskustvu na 121 projektu (62.37%)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. 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Upitnik za partnere poslan je na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333 partnera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(33.88%) te su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zaprimljeni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odgovori o iskustvu na 98 projekata (29.43% uzorka, odnosno 9.97% svih partnera)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48215" y="1784412"/>
            <a:ext cx="6880197" cy="33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534415"/>
              </p:ext>
            </p:extLst>
          </p:nvPr>
        </p:nvGraphicFramePr>
        <p:xfrm>
          <a:off x="1735583" y="230819"/>
          <a:ext cx="4478784" cy="385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80383927"/>
              </p:ext>
            </p:extLst>
          </p:nvPr>
        </p:nvGraphicFramePr>
        <p:xfrm>
          <a:off x="1642367" y="42146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05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6581918"/>
              </p:ext>
            </p:extLst>
          </p:nvPr>
        </p:nvGraphicFramePr>
        <p:xfrm>
          <a:off x="2179466" y="607196"/>
          <a:ext cx="4381500" cy="309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59835854"/>
              </p:ext>
            </p:extLst>
          </p:nvPr>
        </p:nvGraphicFramePr>
        <p:xfrm>
          <a:off x="2057997" y="4083174"/>
          <a:ext cx="450532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7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94080"/>
              </p:ext>
            </p:extLst>
          </p:nvPr>
        </p:nvGraphicFramePr>
        <p:xfrm>
          <a:off x="1091952" y="689668"/>
          <a:ext cx="6032377" cy="251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5992456"/>
              </p:ext>
            </p:extLst>
          </p:nvPr>
        </p:nvGraphicFramePr>
        <p:xfrm>
          <a:off x="1358283" y="3584358"/>
          <a:ext cx="5046956" cy="296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2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245148"/>
              </p:ext>
            </p:extLst>
          </p:nvPr>
        </p:nvGraphicFramePr>
        <p:xfrm>
          <a:off x="48827" y="0"/>
          <a:ext cx="4940423" cy="313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27190166"/>
              </p:ext>
            </p:extLst>
          </p:nvPr>
        </p:nvGraphicFramePr>
        <p:xfrm>
          <a:off x="128727" y="3335786"/>
          <a:ext cx="47362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68759948"/>
              </p:ext>
            </p:extLst>
          </p:nvPr>
        </p:nvGraphicFramePr>
        <p:xfrm>
          <a:off x="4758431" y="2681057"/>
          <a:ext cx="4414839" cy="271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44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14" y="61574"/>
            <a:ext cx="3999390" cy="1143000"/>
          </a:xfrm>
        </p:spPr>
        <p:txBody>
          <a:bodyPr/>
          <a:lstStyle/>
          <a:p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Kriteriji odabira projekata </a:t>
            </a:r>
            <a:b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</a:b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(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2007-2013.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)</a:t>
            </a:r>
            <a:endParaRPr lang="hr-HR" sz="2400" b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14" y="1124675"/>
            <a:ext cx="3928369" cy="5213982"/>
          </a:xfrm>
        </p:spPr>
        <p:txBody>
          <a:bodyPr/>
          <a:lstStyle/>
          <a:p>
            <a:pPr marL="0" indent="0" algn="just">
              <a:buNone/>
            </a:pPr>
            <a:endParaRPr lang="hr-HR" sz="1800" b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Relevantnost (ciljevi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ciljne skupine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, pokazatelji)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Provedbeni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kapaciteti prijavitelja i partnera </a:t>
            </a:r>
          </a:p>
          <a:p>
            <a:pPr marL="0" indent="0" algn="just">
              <a:buNone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	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Održivost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projekta 	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	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Učinkovitost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izvedivost 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projekta</a:t>
            </a: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	</a:t>
            </a:r>
          </a:p>
          <a:p>
            <a:pPr marL="0" indent="0" algn="just">
              <a:buNone/>
            </a:pPr>
            <a:r>
              <a:rPr lang="sv-SE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Proračun </a:t>
            </a:r>
            <a:r>
              <a:rPr lang="sv-SE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ekonomska isplativost projekta 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Doprinos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horizontalnim temama 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	</a:t>
            </a:r>
          </a:p>
          <a:p>
            <a:pPr marL="0" indent="0">
              <a:buNone/>
            </a:pPr>
            <a:r>
              <a:rPr lang="hr-HR" sz="1800" dirty="0" smtClean="0"/>
              <a:t> </a:t>
            </a:r>
            <a:r>
              <a:rPr lang="hr-HR" sz="1800" dirty="0"/>
              <a:t>	</a:t>
            </a:r>
          </a:p>
          <a:p>
            <a:pPr marL="0" indent="0">
              <a:buNone/>
            </a:pPr>
            <a:r>
              <a:rPr lang="hr-HR" sz="1300" dirty="0" smtClean="0"/>
              <a:t> </a:t>
            </a:r>
            <a:r>
              <a:rPr lang="hr-HR" sz="1300" dirty="0"/>
              <a:t>	</a:t>
            </a:r>
          </a:p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r>
              <a:rPr lang="hr-HR" sz="1300" dirty="0" smtClean="0"/>
              <a:t> </a:t>
            </a:r>
            <a:r>
              <a:rPr lang="hr-HR" sz="1300" dirty="0"/>
              <a:t>	</a:t>
            </a:r>
          </a:p>
          <a:p>
            <a:pPr marL="0" indent="0">
              <a:buNone/>
            </a:pPr>
            <a:r>
              <a:rPr lang="pl-PL" sz="1300" dirty="0" smtClean="0"/>
              <a:t> </a:t>
            </a:r>
            <a:r>
              <a:rPr lang="pl-PL" sz="1300" dirty="0"/>
              <a:t>	</a:t>
            </a:r>
          </a:p>
          <a:p>
            <a:r>
              <a:rPr lang="hr-HR" sz="1300" dirty="0" smtClean="0"/>
              <a:t> </a:t>
            </a:r>
            <a:r>
              <a:rPr lang="hr-HR" sz="1300" dirty="0"/>
              <a:t>	</a:t>
            </a:r>
          </a:p>
          <a:p>
            <a:endParaRPr lang="hr-HR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0"/>
            <a:ext cx="4474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92938"/>
              </p:ext>
            </p:extLst>
          </p:nvPr>
        </p:nvGraphicFramePr>
        <p:xfrm>
          <a:off x="745725" y="461639"/>
          <a:ext cx="6147786" cy="287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6867975"/>
              </p:ext>
            </p:extLst>
          </p:nvPr>
        </p:nvGraphicFramePr>
        <p:xfrm>
          <a:off x="817024" y="3655661"/>
          <a:ext cx="6000750" cy="279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5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6" y="70166"/>
            <a:ext cx="8229600" cy="1143000"/>
          </a:xfrm>
        </p:spPr>
        <p:txBody>
          <a:bodyPr/>
          <a:lstStyle/>
          <a:p>
            <a:r>
              <a:rPr lang="hr-HR" dirty="0" smtClean="0"/>
              <a:t>Svjedočanstva korisnika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endParaRPr lang="hr-HR" sz="1200" dirty="0"/>
          </a:p>
        </p:txBody>
      </p:sp>
      <p:sp>
        <p:nvSpPr>
          <p:cNvPr id="4" name="Oval Callout 3"/>
          <p:cNvSpPr/>
          <p:nvPr/>
        </p:nvSpPr>
        <p:spPr>
          <a:xfrm>
            <a:off x="5379866" y="1304447"/>
            <a:ext cx="3644285" cy="2296812"/>
          </a:xfrm>
          <a:prstGeom prst="wedgeEllipseCallou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hr-HR" sz="1000" dirty="0">
                <a:solidFill>
                  <a:prstClr val="black"/>
                </a:solidFill>
                <a:ea typeface="ＭＳ Ｐゴシック" charset="0"/>
              </a:rPr>
              <a:t>„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izrazito kratak rok aktivne provedbe radi krivo postavljenog </a:t>
            </a:r>
            <a:r>
              <a:rPr lang="hr-HR" sz="1200" b="1" dirty="0" err="1">
                <a:solidFill>
                  <a:prstClr val="black"/>
                </a:solidFill>
                <a:ea typeface="ＭＳ Ｐゴシック" charset="0"/>
              </a:rPr>
              <a:t>vremenika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 - cjelokupni Projekt obuhvatio je 2 kolektivna godišnja odmora”</a:t>
            </a:r>
          </a:p>
          <a:p>
            <a:pPr lvl="0">
              <a:spcBef>
                <a:spcPct val="20000"/>
              </a:spcBef>
            </a:pPr>
            <a:endParaRPr lang="hr-HR" sz="1200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896035" y="3988293"/>
            <a:ext cx="3790765" cy="2642247"/>
          </a:xfrm>
          <a:prstGeom prst="flowChartMagneticTape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„Timski rad i suradnja sa partnerima je bila odlična. Škola je stekla ugled u užoj, ali i široj zajednici. Stekli smo nova znanja i iskustva, te osigurali školi novu opremu i poboljšali uvjete rada”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106" y="4371800"/>
            <a:ext cx="3913573" cy="2120282"/>
          </a:xfrm>
          <a:prstGeom prst="wedgeEllipseCallou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prstClr val="black"/>
                </a:solidFill>
                <a:ea typeface="ＭＳ Ｐゴシック" charset="0"/>
              </a:rPr>
              <a:t>„Sam 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kraj. Kada smo završili, agencija je trebala </a:t>
            </a:r>
            <a:r>
              <a:rPr lang="hr-HR" sz="1200" b="1" dirty="0" smtClean="0">
                <a:solidFill>
                  <a:prstClr val="black"/>
                </a:solidFill>
                <a:ea typeface="ＭＳ Ｐゴシック" charset="0"/>
              </a:rPr>
              <a:t>primijetiti 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naš rad, i promovirati nas kao prve u Hrvatskoj koji smo modernizirali kurikulum.”</a:t>
            </a:r>
            <a:endParaRPr lang="hr-HR" b="1" dirty="0"/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119848" y="1118586"/>
            <a:ext cx="4674093" cy="3070652"/>
          </a:xfrm>
          <a:prstGeom prst="flowChartMagneticTape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prstClr val="black"/>
                </a:solidFill>
                <a:ea typeface="ＭＳ Ｐゴシック" charset="0"/>
              </a:rPr>
              <a:t>„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vrijednost koju unose partneri u zajednički rad na projektu, odlične edukacije nakon kojih "škola" postaje kvalitetnija, oprema koja ostaje i nakon projekta i u našem slučaju </a:t>
            </a:r>
            <a:r>
              <a:rPr lang="hr-HR" sz="1200" b="1" dirty="0" err="1">
                <a:solidFill>
                  <a:prstClr val="black"/>
                </a:solidFill>
                <a:ea typeface="ＭＳ Ｐゴシック" charset="0"/>
              </a:rPr>
              <a:t>kurikulumi</a:t>
            </a:r>
            <a:r>
              <a:rPr lang="hr-HR" sz="1200" b="1" dirty="0">
                <a:solidFill>
                  <a:prstClr val="black"/>
                </a:solidFill>
                <a:ea typeface="ＭＳ Ｐゴシック" charset="0"/>
              </a:rPr>
              <a:t> 8 fakultativnih nastava prema kojima ove godine nove predmete sluša 150 naših </a:t>
            </a:r>
            <a:r>
              <a:rPr lang="hr-HR" sz="1200" b="1" dirty="0" smtClean="0">
                <a:solidFill>
                  <a:prstClr val="black"/>
                </a:solidFill>
                <a:ea typeface="ＭＳ Ｐゴシック" charset="0"/>
              </a:rPr>
              <a:t>učenika.”</a:t>
            </a:r>
            <a:endParaRPr lang="hr-HR" sz="1200" b="1" dirty="0"/>
          </a:p>
        </p:txBody>
      </p:sp>
    </p:spTree>
    <p:extLst>
      <p:ext uri="{BB962C8B-B14F-4D97-AF65-F5344CB8AC3E}">
        <p14:creationId xmlns:p14="http://schemas.microsoft.com/office/powerpoint/2010/main" val="37988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972757" cy="976544"/>
          </a:xfrm>
        </p:spPr>
        <p:txBody>
          <a:bodyPr/>
          <a:lstStyle/>
          <a:p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Savjeti</a:t>
            </a:r>
            <a:endParaRPr lang="hr-HR" sz="38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4" y="887767"/>
            <a:ext cx="4696287" cy="5770485"/>
          </a:xfrm>
        </p:spPr>
        <p:txBody>
          <a:bodyPr/>
          <a:lstStyle/>
          <a:p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Novi Pozivi – Nove Prilike</a:t>
            </a:r>
          </a:p>
          <a:p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Potreba – Podrška – Projekt </a:t>
            </a: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Kroz prikladnu diseminaciju, primjeri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dobre (loše)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prakse mogu postati instrumentom učenja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       učite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na tuđim greškama</a:t>
            </a:r>
          </a:p>
          <a:p>
            <a:pPr marL="0" indent="0">
              <a:buNone/>
            </a:pP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Upornost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, preciznost, racionalnost, dugoročno planiranje u smislu iskorištavanja rezultata projekta nakon završetka projekta kako projekt ne bi bio sam sebi 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svrha”</a:t>
            </a:r>
          </a:p>
          <a:p>
            <a:pPr marL="0" indent="0" algn="just">
              <a:buNone/>
            </a:pPr>
            <a:endParaRPr lang="hr-HR" sz="1600" i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„priprema 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projekata i traženje partnera u fazi najave natječaja, a ne kada isti bude 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objavljen”</a:t>
            </a:r>
          </a:p>
          <a:p>
            <a:pPr marL="0" indent="0" algn="just">
              <a:buNone/>
            </a:pPr>
            <a:endParaRPr lang="hr-HR" sz="1600" i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Treba 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se usuditi upustiti u avanturu. Presudan je dobar projektni tim i dobra suradnja sa PT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.”</a:t>
            </a:r>
            <a:endParaRPr lang="hr-HR" sz="1600" i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hr-HR" sz="1600" i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„ljudski 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potencijal 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je budućnost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!”</a:t>
            </a:r>
          </a:p>
          <a:p>
            <a:pPr marL="0" indent="0" algn="just">
              <a:buNone/>
            </a:pPr>
            <a:endParaRPr lang="hr-HR" sz="1600" i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„Samo </a:t>
            </a: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hrabro, isplati se</a:t>
            </a:r>
            <a:r>
              <a:rPr lang="hr-HR" sz="1600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!”</a:t>
            </a:r>
            <a:endParaRPr lang="hr-HR" sz="1600" i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10" y="0"/>
            <a:ext cx="354219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98072" y="2067530"/>
            <a:ext cx="226337" cy="1448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0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6" y="1200236"/>
            <a:ext cx="6817324" cy="4547102"/>
          </a:xfrm>
        </p:spPr>
      </p:pic>
      <p:sp>
        <p:nvSpPr>
          <p:cNvPr id="5" name="Rectangle 4"/>
          <p:cNvSpPr/>
          <p:nvPr/>
        </p:nvSpPr>
        <p:spPr>
          <a:xfrm>
            <a:off x="774476" y="1361818"/>
            <a:ext cx="63818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If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you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dont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know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where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you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are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going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,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any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Road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will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take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you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there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!</a:t>
            </a:r>
            <a:endParaRPr lang="hr-HR" sz="1500" b="1" i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699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000" dirty="0"/>
          </a:p>
          <a:p>
            <a:pPr marL="0" indent="0" algn="ctr">
              <a:buNone/>
            </a:pP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Jasminka.ivekovic@mzo.hr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esf@mzo.hr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250" dirty="0" smtClean="0">
                <a:solidFill>
                  <a:schemeClr val="accent1">
                    <a:lumMod val="50000"/>
                  </a:schemeClr>
                </a:solidFill>
              </a:rPr>
              <a:t>Ministarstvo znanosti i obrazovanja</a:t>
            </a:r>
          </a:p>
          <a:p>
            <a:pPr marL="0" indent="0" algn="ctr">
              <a:buNone/>
            </a:pPr>
            <a:r>
              <a:rPr lang="hr-HR" sz="225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www.mzo.hr</a:t>
            </a:r>
            <a:endParaRPr lang="hr-HR" sz="22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624515"/>
            <a:ext cx="2133600" cy="273844"/>
          </a:xfrm>
          <a:prstGeom prst="rect">
            <a:avLst/>
          </a:prstGeom>
        </p:spPr>
        <p:txBody>
          <a:bodyPr/>
          <a:lstStyle/>
          <a:p>
            <a:fld id="{E51A8F10-B88E-480E-ABF1-C956DEFC787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0412" cy="1143000"/>
          </a:xfrm>
        </p:spPr>
        <p:txBody>
          <a:bodyPr/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Kriteriji odabira projekata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/>
            </a:r>
            <a:b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</a:b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(2014.-2020.)</a:t>
            </a:r>
            <a:endParaRPr lang="hr-HR" sz="2400" b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05" y="1417638"/>
            <a:ext cx="42756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Usklađenost projekta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 relevantnim strateškim dokumentima/zakonskim okvirom </a:t>
            </a:r>
          </a:p>
          <a:p>
            <a:pPr marL="0" indent="0" algn="just">
              <a:buNone/>
            </a:pP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Relevantnost projekta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 ostvarivanje specifičnog cilja i pokazatelja na razini specifičnog cilja Operativnog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programa </a:t>
            </a: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Relevantnost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korisnika/ciljnih skupina u odnosu na definirane korisnike/ciljne skupine specifičnog cilja Operativnog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programa 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Koherentnost 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izvedivost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operacije/projekta 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Održivost operacije/projekta </a:t>
            </a:r>
          </a:p>
          <a:p>
            <a:pPr marL="0" indent="0" algn="just">
              <a:buNone/>
            </a:pPr>
            <a:endParaRPr lang="hr-HR" sz="1600" b="1" i="1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Dodana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vrijednost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projekta</a:t>
            </a:r>
          </a:p>
          <a:p>
            <a:pPr marL="0" indent="0">
              <a:buNone/>
            </a:pPr>
            <a:endParaRPr lang="hr-HR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819" y="1"/>
            <a:ext cx="4341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4" y="274638"/>
            <a:ext cx="4635563" cy="1143000"/>
          </a:xfrm>
        </p:spPr>
        <p:txBody>
          <a:bodyPr/>
          <a:lstStyle/>
          <a:p>
            <a:r>
              <a:rPr lang="hr-HR" sz="32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Kriteriji odabira primjera dobre prakse</a:t>
            </a:r>
            <a:endParaRPr lang="hr-HR" sz="32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7" y="1417638"/>
            <a:ext cx="4823981" cy="4900866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Učinkovitost u odnosu na potrebu/problem koji je rješavan u projektu – ostvarenje cilja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Inovativni pristup u oblikovanju projektnih aktivnosti ili metodologije provedbe aktivnosti 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Prikladnost i relevantnost partnera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Potencijal za repliciranje rezultata      Vidljivost rezultata (!)</a:t>
            </a:r>
          </a:p>
          <a:p>
            <a:pPr marL="0" indent="0">
              <a:buNone/>
            </a:pPr>
            <a:endParaRPr lang="hr-HR" sz="18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Dugoročna održivost – </a:t>
            </a:r>
            <a:r>
              <a:rPr lang="hr-HR" sz="18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samoodrživost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(financijska i institucionalna) 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Transfer znanja između svih dionika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048" y="0"/>
            <a:ext cx="4258974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666744" y="4041648"/>
            <a:ext cx="274320" cy="192024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2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992" y="1801640"/>
            <a:ext cx="3904050" cy="29242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242" y="0"/>
            <a:ext cx="272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459"/>
            <a:ext cx="4958179" cy="6010975"/>
          </a:xfrm>
        </p:spPr>
        <p:txBody>
          <a:bodyPr/>
          <a:lstStyle/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HR 3.1.14 Modernizacija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školskih kurikuluma u strukovnim školama u skladu s Hrvatskim kvalifikacijskim okvirom i potrebama tržišta rada- faza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II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2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Objava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20.5.2014.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–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15.9.2014.</a:t>
            </a: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Vrijeme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provedbe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travanj 2015. – svibanj 2016.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Opći cilj</a:t>
            </a: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podržati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uvođenje suvremenih i inovativnih projekata, procesa, aktivnosti, metoda i sadržaja u postojeće strukovne programe i kurikulume s ciljem omogućavanja stjecanja relevantnih kompetencija učenika, te iskazati ili povezati nove sadržaje s ishodima učenja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Specifični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ciljevi </a:t>
            </a:r>
          </a:p>
          <a:p>
            <a:pPr marL="0" indent="0" algn="just"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pružiti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potporu ustanovama strukovnog obrazovanja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te ih p</a:t>
            </a:r>
            <a:r>
              <a:rPr lang="hr-HR" sz="14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otaknuti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na </a:t>
            </a: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razvoj i primjenu novih i suvremenih znanstvenih, tehničkih i inovacijskih postignuća u odgojno-obrazovnom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procesu</a:t>
            </a:r>
          </a:p>
          <a:p>
            <a:pPr marL="0" indent="0">
              <a:buNone/>
            </a:pPr>
            <a:endParaRPr lang="hr-HR" sz="14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28 projekata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</a:t>
            </a:r>
            <a:r>
              <a:rPr lang="hr-HR" sz="14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vrijednost: 46.265.263,47 HRK </a:t>
            </a:r>
            <a:endParaRPr lang="hr-HR" sz="14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200" dirty="0"/>
          </a:p>
        </p:txBody>
      </p:sp>
      <p:pic>
        <p:nvPicPr>
          <p:cNvPr id="1026" name="Picture 2" descr="M4S_Italian week_Pula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450" y="0"/>
            <a:ext cx="3528550" cy="23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_zajedno\SZPIPEU\ODJEL ZA PRIPREMU PROGRAMA EU\2014\IPV\fotografije_20projekata\Zelene vještine za elektrotehniku i strojarstvo\Edukacija nastavnika za rad na novoj oprem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450" y="2350423"/>
            <a:ext cx="3528550" cy="23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15" t="9355" r="7774" b="12365"/>
          <a:stretch/>
        </p:blipFill>
        <p:spPr>
          <a:xfrm>
            <a:off x="5615451" y="4700846"/>
            <a:ext cx="3528550" cy="22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02" y="507136"/>
            <a:ext cx="4256843" cy="5812183"/>
          </a:xfrm>
        </p:spPr>
        <p:txBody>
          <a:bodyPr/>
          <a:lstStyle/>
          <a:p>
            <a:pPr marL="0" indent="0" algn="just">
              <a:buNone/>
            </a:pPr>
            <a:r>
              <a:rPr lang="hr-HR" sz="1800" dirty="0" smtClean="0">
                <a:latin typeface="Myriad Pro Bold SemiCond"/>
                <a:hlinkClick r:id="rId2"/>
              </a:rPr>
              <a:t>HR.3.1.14-0040 Inovativni </a:t>
            </a:r>
            <a:r>
              <a:rPr lang="hr-HR" sz="1800" dirty="0">
                <a:latin typeface="Myriad Pro Bold SemiCond"/>
                <a:hlinkClick r:id="rId2"/>
              </a:rPr>
              <a:t>kurikulum "Cvjećara" u skladu s </a:t>
            </a:r>
            <a:r>
              <a:rPr lang="hr-HR" sz="1800" dirty="0" smtClean="0">
                <a:latin typeface="Myriad Pro Bold SemiCond"/>
                <a:hlinkClick r:id="rId2"/>
              </a:rPr>
              <a:t>europskim </a:t>
            </a:r>
            <a:r>
              <a:rPr lang="hr-HR" sz="1800" dirty="0">
                <a:latin typeface="Myriad Pro Bold SemiCond"/>
                <a:hlinkClick r:id="rId2"/>
              </a:rPr>
              <a:t>standardima kvalitete FLORA </a:t>
            </a:r>
            <a:r>
              <a:rPr lang="hr-HR" sz="1800" dirty="0" smtClean="0">
                <a:latin typeface="Myriad Pro Bold SemiCond"/>
                <a:hlinkClick r:id="rId2"/>
              </a:rPr>
              <a:t>+</a:t>
            </a:r>
            <a:endParaRPr lang="hr-HR" sz="1800" dirty="0" smtClean="0">
              <a:latin typeface="Myriad Pro Bold SemiCond"/>
            </a:endParaRPr>
          </a:p>
          <a:p>
            <a:pPr marL="0" indent="0">
              <a:buNone/>
            </a:pPr>
            <a:endParaRPr lang="hr-HR" sz="1600" dirty="0" smtClean="0"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vrijednost: 1.649.762,12 HRK</a:t>
            </a:r>
          </a:p>
          <a:p>
            <a:pPr marL="0" indent="0">
              <a:buNone/>
            </a:pP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Trajanje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: 20. 04. 2015. – 19. 05. 2016. 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Nositelj projekta: Srednja škola “</a:t>
            </a:r>
            <a:r>
              <a:rPr lang="hr-HR" sz="1600" dirty="0" err="1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Arboretum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Opeka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” iz </a:t>
            </a:r>
            <a:r>
              <a:rPr lang="hr-HR" sz="16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Marčana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(općina Vinica, Varaždinska županija)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Partneri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: Srednja škola Petrinja i Srednja škola </a:t>
            </a:r>
            <a:r>
              <a:rPr lang="hr-HR" sz="1600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Bedekovčina</a:t>
            </a: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600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Novi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kurikulum praktične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nastave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stručne prakse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 okviru trogodišnjeg programa za 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zanimanje </a:t>
            </a:r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cvjećar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- modernizirani nastavni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programi praktične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nastave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i stručne prakse, nastavnici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povećali kompetencije kroz stručno usavršavanje i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realizirano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studijsko putovanje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, učenici sudjelovali na sajmovima (demonstracija i promocija vještina)</a:t>
            </a:r>
            <a:endParaRPr lang="hr-HR" sz="16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200" b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endParaRPr lang="hr-HR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39" y="3036163"/>
            <a:ext cx="4277061" cy="289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39" y="0"/>
            <a:ext cx="4277061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40" y="93811"/>
            <a:ext cx="3899140" cy="6544733"/>
          </a:xfrm>
        </p:spPr>
        <p:txBody>
          <a:bodyPr/>
          <a:lstStyle/>
          <a:p>
            <a:pPr marL="2286000" lvl="5" indent="-2286000">
              <a:buNone/>
            </a:pP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„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Food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for </a:t>
            </a:r>
            <a:r>
              <a:rPr lang="hr-HR" sz="1500" b="1" i="1" dirty="0" err="1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thought</a:t>
            </a:r>
            <a:r>
              <a:rPr lang="hr-HR" sz="1500" b="1" i="1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”</a:t>
            </a:r>
          </a:p>
          <a:p>
            <a:pPr marL="0" indent="0" algn="just">
              <a:buNone/>
            </a:pPr>
            <a:r>
              <a:rPr lang="hr-HR" sz="16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Nizozemska je jedna od vodećih zemalja u obrazovanju učenika za zanimanje cvjećar, jedna je od vodećih u proizvodnji i primjeni cvijeća, zelenila, tehničkih pomagala i dodataka, te jedna od vodećih zemalja u inovacijama cvjetnog dizajna i </a:t>
            </a:r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floristike; p</a:t>
            </a:r>
            <a:r>
              <a:rPr lang="hr-HR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rva </a:t>
            </a:r>
            <a:r>
              <a:rPr lang="hr-HR" sz="15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po izvozu drveća, biljaka, lukovica i rezanog cvijeća</a:t>
            </a:r>
          </a:p>
          <a:p>
            <a:pPr marL="0" indent="0" algn="just">
              <a:buNone/>
            </a:pPr>
            <a:r>
              <a:rPr lang="hr-HR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Nizozemska zauzima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44% </a:t>
            </a:r>
            <a:r>
              <a:rPr lang="hr-HR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svjetskog tržišnog udjela u cvjećarskim proizvodima te je dominantni globalni opskrbljivač cvijeća i proizvoda od cvijeća</a:t>
            </a:r>
          </a:p>
          <a:p>
            <a:pPr marL="0" indent="0" algn="just">
              <a:buNone/>
            </a:pPr>
            <a:r>
              <a:rPr lang="hr-HR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Oko 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77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% </a:t>
            </a:r>
            <a:r>
              <a:rPr lang="hr-HR" sz="15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svih lukovica na svijetu dolazi iz Nizozemske</a:t>
            </a:r>
          </a:p>
          <a:p>
            <a:pPr marL="0" indent="0" algn="just">
              <a:buNone/>
            </a:pPr>
            <a:endParaRPr lang="hr-HR" sz="1500" b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marL="0" indent="0">
              <a:buNone/>
            </a:pPr>
            <a:endParaRPr lang="hr-HR" sz="1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877" y="0"/>
            <a:ext cx="3871123" cy="5367528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-176612" y="3758185"/>
            <a:ext cx="5383490" cy="3099816"/>
          </a:xfrm>
          <a:prstGeom prst="cloud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hr-HR" sz="1500" i="1" dirty="0" smtClean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„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We’ve done table 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3"/>
              </a:rPr>
              <a:t>sculptures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 for a small dinner </a:t>
            </a:r>
            <a:r>
              <a:rPr lang="en-US" sz="1400" b="1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for $1,000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, but also elaborate installations for weddings for </a:t>
            </a:r>
            <a:r>
              <a:rPr lang="en-US" sz="1400" b="1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over $1m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,”. Works have appeared in palaces, wastelands, temples and private homes and include an abstract sculpture made from coral skeletons set in a landfill site, and a river of lavender leading to bark panels and sunflowers, in reference to Van Gogh</a:t>
            </a:r>
            <a:r>
              <a:rPr lang="hr-HR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”… (</a:t>
            </a:r>
            <a:r>
              <a:rPr lang="hr-HR" sz="1400" b="1" i="1" dirty="0" err="1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Avant</a:t>
            </a:r>
            <a:r>
              <a:rPr lang="hr-HR" sz="1400" b="1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-garde </a:t>
            </a:r>
            <a:r>
              <a:rPr lang="hr-HR" sz="1400" b="1" i="1" dirty="0" err="1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floral</a:t>
            </a:r>
            <a:r>
              <a:rPr lang="hr-HR" sz="1400" b="1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 </a:t>
            </a:r>
            <a:r>
              <a:rPr lang="hr-HR" sz="1400" b="1" i="1" dirty="0" err="1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artists</a:t>
            </a:r>
            <a:r>
              <a:rPr lang="hr-HR" sz="1400" b="1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  <a:hlinkClick r:id="rId4"/>
              </a:rPr>
              <a:t> </a:t>
            </a:r>
            <a:r>
              <a:rPr lang="en-US" sz="1400" i="1" dirty="0" err="1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Yann</a:t>
            </a:r>
            <a:r>
              <a:rPr lang="en-US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 </a:t>
            </a:r>
            <a:r>
              <a:rPr lang="en-US" sz="1400" i="1" dirty="0" err="1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Callaert</a:t>
            </a:r>
            <a:r>
              <a:rPr lang="hr-HR" sz="1400" i="1" dirty="0">
                <a:solidFill>
                  <a:srgbClr val="4F81BD">
                    <a:lumMod val="50000"/>
                  </a:srgbClr>
                </a:solidFill>
                <a:latin typeface="Myriad Pro Bold SemiCond"/>
                <a:ea typeface="ＭＳ Ｐゴシック" charset="0"/>
              </a:rPr>
              <a:t>,)</a:t>
            </a:r>
            <a:endParaRPr lang="en-US" sz="1400" i="1" dirty="0">
              <a:solidFill>
                <a:srgbClr val="4F81BD">
                  <a:lumMod val="50000"/>
                </a:srgbClr>
              </a:solidFill>
              <a:latin typeface="Myriad Pro Bold SemiCond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3628" y="5367528"/>
            <a:ext cx="1420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hr-HR" sz="1200" i="1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Dior, modna revija</a:t>
            </a:r>
          </a:p>
        </p:txBody>
      </p:sp>
    </p:spTree>
    <p:extLst>
      <p:ext uri="{BB962C8B-B14F-4D97-AF65-F5344CB8AC3E}">
        <p14:creationId xmlns:p14="http://schemas.microsoft.com/office/powerpoint/2010/main" val="39601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49" y="461638"/>
            <a:ext cx="4532050" cy="5694718"/>
          </a:xfrm>
        </p:spPr>
        <p:txBody>
          <a:bodyPr>
            <a:normAutofit fontScale="70000" lnSpcReduction="20000"/>
          </a:bodyPr>
          <a:lstStyle/>
          <a:p>
            <a:endPara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  <a:hlinkClick r:id="rId2"/>
              </a:rPr>
              <a:t>HR.3.1.20 </a:t>
            </a:r>
            <a:r>
              <a:rPr lang="hr-HR" sz="2300" dirty="0" smtClean="0">
                <a:latin typeface="Myriad Pro Bold SemiCond"/>
                <a:hlinkClick r:id="rId2"/>
              </a:rPr>
              <a:t>Promocija </a:t>
            </a:r>
            <a:r>
              <a:rPr lang="hr-HR" sz="2300" dirty="0">
                <a:latin typeface="Myriad Pro Bold SemiCond"/>
                <a:hlinkClick r:id="rId2"/>
              </a:rPr>
              <a:t>kvalitete i unaprjeđenje sustava odgoja i obrazovanja na srednjoškolskoj razini</a:t>
            </a:r>
            <a:endParaRPr lang="hr-HR" sz="2300" dirty="0">
              <a:solidFill>
                <a:schemeClr val="tx1">
                  <a:lumMod val="65000"/>
                  <a:lumOff val="35000"/>
                </a:schemeClr>
              </a:solidFill>
              <a:latin typeface="Myriad Pro Bold SemiCond"/>
            </a:endParaRPr>
          </a:p>
          <a:p>
            <a:pPr algn="just"/>
            <a:endParaRPr lang="hr-HR" sz="2300" i="1" dirty="0" smtClean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Objava 20.2.2015. – 24.4.2015.</a:t>
            </a:r>
            <a:endParaRPr lang="hr-HR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Vrijeme provedbe: </a:t>
            </a:r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listopad 2015. - listopad 2016.</a:t>
            </a:r>
          </a:p>
          <a:p>
            <a:pPr algn="just"/>
            <a:endParaRPr lang="hr-HR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Opći cilj: uspostava </a:t>
            </a:r>
            <a:r>
              <a:rPr lang="hr-HR" sz="23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odgojno-obrazovnog sustava koji omogućuje stjecanje znanja, vještina i stavova potrebnih za uspješan život i učenje u suvremenom društvu.</a:t>
            </a:r>
          </a:p>
          <a:p>
            <a:pPr algn="just"/>
            <a:r>
              <a:rPr lang="hr-HR" sz="23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 </a:t>
            </a:r>
            <a:br>
              <a:rPr lang="hr-HR" sz="23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</a:br>
            <a:endParaRPr lang="en-GB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Specifični cilj: </a:t>
            </a:r>
            <a:r>
              <a:rPr lang="hr-HR" sz="2300" dirty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uspostava programskih, kadrovskih i materijalnih uvjeta u gimnazijama koji će omogućiti stjecanje dodatnih kompetencija u području matematike, prirodoslovlja i informacijsko-komunikacijskih </a:t>
            </a:r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tehnologija</a:t>
            </a:r>
          </a:p>
          <a:p>
            <a:pPr algn="just"/>
            <a:endParaRPr lang="hr-HR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18 projekata</a:t>
            </a:r>
          </a:p>
          <a:p>
            <a:pPr algn="just"/>
            <a:endParaRPr lang="hr-HR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  <a:p>
            <a:pPr algn="just"/>
            <a:r>
              <a:rPr lang="hr-HR" sz="2300" dirty="0" smtClean="0">
                <a:solidFill>
                  <a:schemeClr val="accent1">
                    <a:lumMod val="50000"/>
                  </a:schemeClr>
                </a:solidFill>
                <a:latin typeface="Myriad Pro Bold SemiCond"/>
              </a:rPr>
              <a:t>Ukupna vrijednost: 25.696.515,81 HRK</a:t>
            </a:r>
            <a:endParaRPr lang="hr-HR" sz="2300" dirty="0">
              <a:solidFill>
                <a:schemeClr val="accent1">
                  <a:lumMod val="50000"/>
                </a:schemeClr>
              </a:solidFill>
              <a:latin typeface="Myriad Pro Bold SemiC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5253" y="1500327"/>
            <a:ext cx="6889075" cy="38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D4B9DC-8822-4675-AE9F-0A53F9FBF902}"/>
</file>

<file path=customXml/itemProps2.xml><?xml version="1.0" encoding="utf-8"?>
<ds:datastoreItem xmlns:ds="http://schemas.openxmlformats.org/officeDocument/2006/customXml" ds:itemID="{C329C640-014B-49A8-9C1D-0D9D0DD3B430}"/>
</file>

<file path=customXml/itemProps3.xml><?xml version="1.0" encoding="utf-8"?>
<ds:datastoreItem xmlns:ds="http://schemas.openxmlformats.org/officeDocument/2006/customXml" ds:itemID="{3DEA2E4F-10C0-4F37-9C87-8D231B8DDD01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2989</TotalTime>
  <Words>1585</Words>
  <Application>Microsoft Office PowerPoint</Application>
  <PresentationFormat>On-screen Show (4:3)</PresentationFormat>
  <Paragraphs>194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Myriad Pro Bold SemiCond</vt:lpstr>
      <vt:lpstr>Myriad Pro Light SemiExt</vt:lpstr>
      <vt:lpstr>Times New Roman</vt:lpstr>
      <vt:lpstr>Wingdings</vt:lpstr>
      <vt:lpstr>Presentation2</vt:lpstr>
      <vt:lpstr>1_Presentation2</vt:lpstr>
      <vt:lpstr>PowerPoint Presentation</vt:lpstr>
      <vt:lpstr>Kriteriji odabira projekata  (2007-2013.)</vt:lpstr>
      <vt:lpstr>Kriteriji odabira projekata  (2014.-2020.)</vt:lpstr>
      <vt:lpstr>Kriteriji odabira primjera dobre prakse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Istraživanje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Svjedočanstva korisnika</vt:lpstr>
      <vt:lpstr>Savjeti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Alenka Buntić Rogić</dc:creator>
  <cp:lastModifiedBy>SZPIPEU</cp:lastModifiedBy>
  <cp:revision>391</cp:revision>
  <dcterms:created xsi:type="dcterms:W3CDTF">2016-11-22T10:33:20Z</dcterms:created>
  <dcterms:modified xsi:type="dcterms:W3CDTF">2017-11-06T12:47:48Z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