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b="1"/>
              <a:t>Zadovoljstvo učenika aplikacijom/alatom</a:t>
            </a:r>
            <a:endParaRPr lang="en-GB" b="1"/>
          </a:p>
        </c:rich>
      </c:tx>
      <c:layout>
        <c:manualLayout>
          <c:xMode val="edge"/>
          <c:yMode val="edge"/>
          <c:x val="0.3237239682562239"/>
          <c:y val="9.47546405059300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92275562328901E-2"/>
          <c:y val="0.18220779220779221"/>
          <c:w val="0.911077244376711"/>
          <c:h val="0.560566520094079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List1!$A$2:$A$12</c:f>
              <c:strCache>
                <c:ptCount val="11"/>
                <c:pt idx="0">
                  <c:v>Kahoot</c:v>
                </c:pt>
                <c:pt idx="1">
                  <c:v>Dvolver</c:v>
                </c:pt>
                <c:pt idx="2">
                  <c:v>Puzzle Maker</c:v>
                </c:pt>
                <c:pt idx="3">
                  <c:v>Quill</c:v>
                </c:pt>
                <c:pt idx="4">
                  <c:v>Spelling City</c:v>
                </c:pt>
                <c:pt idx="5">
                  <c:v>Write or Die</c:v>
                </c:pt>
                <c:pt idx="6">
                  <c:v>Quill</c:v>
                </c:pt>
                <c:pt idx="7">
                  <c:v>Makebeliefcomix</c:v>
                </c:pt>
                <c:pt idx="8">
                  <c:v>Witty Comics</c:v>
                </c:pt>
                <c:pt idx="9">
                  <c:v>Skitch</c:v>
                </c:pt>
                <c:pt idx="10">
                  <c:v>Bubble.us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4.9000000000000004</c:v>
                </c:pt>
                <c:pt idx="1">
                  <c:v>4.2</c:v>
                </c:pt>
                <c:pt idx="2">
                  <c:v>4.7</c:v>
                </c:pt>
                <c:pt idx="3">
                  <c:v>4.5999999999999996</c:v>
                </c:pt>
                <c:pt idx="4">
                  <c:v>4.7</c:v>
                </c:pt>
                <c:pt idx="5">
                  <c:v>4.5999999999999996</c:v>
                </c:pt>
                <c:pt idx="6">
                  <c:v>4.8</c:v>
                </c:pt>
                <c:pt idx="7">
                  <c:v>4.4000000000000004</c:v>
                </c:pt>
                <c:pt idx="8">
                  <c:v>4.7</c:v>
                </c:pt>
                <c:pt idx="9">
                  <c:v>4.2</c:v>
                </c:pt>
                <c:pt idx="1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97-4F53-AE9C-42665DA36ED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Stupac1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List1!$A$2:$A$12</c:f>
              <c:strCache>
                <c:ptCount val="11"/>
                <c:pt idx="0">
                  <c:v>Kahoot</c:v>
                </c:pt>
                <c:pt idx="1">
                  <c:v>Dvolver</c:v>
                </c:pt>
                <c:pt idx="2">
                  <c:v>Puzzle Maker</c:v>
                </c:pt>
                <c:pt idx="3">
                  <c:v>Quill</c:v>
                </c:pt>
                <c:pt idx="4">
                  <c:v>Spelling City</c:v>
                </c:pt>
                <c:pt idx="5">
                  <c:v>Write or Die</c:v>
                </c:pt>
                <c:pt idx="6">
                  <c:v>Quill</c:v>
                </c:pt>
                <c:pt idx="7">
                  <c:v>Makebeliefcomix</c:v>
                </c:pt>
                <c:pt idx="8">
                  <c:v>Witty Comics</c:v>
                </c:pt>
                <c:pt idx="9">
                  <c:v>Skitch</c:v>
                </c:pt>
                <c:pt idx="10">
                  <c:v>Bubble.us</c:v>
                </c:pt>
              </c:strCache>
            </c:strRef>
          </c:cat>
          <c:val>
            <c:numRef>
              <c:f>List1!$C$2:$C$12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2897-4F53-AE9C-42665DA36ED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Stupac2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List1!$A$2:$A$12</c:f>
              <c:strCache>
                <c:ptCount val="11"/>
                <c:pt idx="0">
                  <c:v>Kahoot</c:v>
                </c:pt>
                <c:pt idx="1">
                  <c:v>Dvolver</c:v>
                </c:pt>
                <c:pt idx="2">
                  <c:v>Puzzle Maker</c:v>
                </c:pt>
                <c:pt idx="3">
                  <c:v>Quill</c:v>
                </c:pt>
                <c:pt idx="4">
                  <c:v>Spelling City</c:v>
                </c:pt>
                <c:pt idx="5">
                  <c:v>Write or Die</c:v>
                </c:pt>
                <c:pt idx="6">
                  <c:v>Quill</c:v>
                </c:pt>
                <c:pt idx="7">
                  <c:v>Makebeliefcomix</c:v>
                </c:pt>
                <c:pt idx="8">
                  <c:v>Witty Comics</c:v>
                </c:pt>
                <c:pt idx="9">
                  <c:v>Skitch</c:v>
                </c:pt>
                <c:pt idx="10">
                  <c:v>Bubble.us</c:v>
                </c:pt>
              </c:strCache>
            </c:strRef>
          </c:cat>
          <c:val>
            <c:numRef>
              <c:f>List1!$D$2:$D$12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2-2897-4F53-AE9C-42665DA36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2618968"/>
        <c:axId val="242619296"/>
      </c:barChart>
      <c:catAx>
        <c:axId val="24261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619296"/>
        <c:crosses val="autoZero"/>
        <c:auto val="1"/>
        <c:lblAlgn val="ctr"/>
        <c:lblOffset val="100"/>
        <c:noMultiLvlLbl val="0"/>
      </c:catAx>
      <c:valAx>
        <c:axId val="24261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618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hr-HR" sz="1600"/>
              <a:t>Korištenje digitalnih aplikacija i alata u nastavi</a:t>
            </a:r>
            <a:endParaRPr lang="en-GB" sz="1600"/>
          </a:p>
        </c:rich>
      </c:tx>
      <c:layout>
        <c:manualLayout>
          <c:xMode val="edge"/>
          <c:yMode val="edge"/>
          <c:x val="0.19810562134885337"/>
          <c:y val="0.155404075283495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532932098584753E-2"/>
          <c:y val="0.1193067076211541"/>
          <c:w val="0.84481234803719463"/>
          <c:h val="0.6456490882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List1!$A$2:$A$7</c:f>
              <c:strCache>
                <c:ptCount val="6"/>
                <c:pt idx="0">
                  <c:v>Korisno</c:v>
                </c:pt>
                <c:pt idx="1">
                  <c:v>Zabavno</c:v>
                </c:pt>
                <c:pt idx="2">
                  <c:v>Prisilim se vježbati</c:v>
                </c:pt>
                <c:pt idx="3">
                  <c:v>Koristim samostalno</c:v>
                </c:pt>
                <c:pt idx="4">
                  <c:v>Brže savladavam gradivo</c:v>
                </c:pt>
                <c:pt idx="5">
                  <c:v>Ne bojim se griješiti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89</c:v>
                </c:pt>
                <c:pt idx="1">
                  <c:v>97</c:v>
                </c:pt>
                <c:pt idx="2">
                  <c:v>79</c:v>
                </c:pt>
                <c:pt idx="3">
                  <c:v>77</c:v>
                </c:pt>
                <c:pt idx="4">
                  <c:v>91</c:v>
                </c:pt>
                <c:pt idx="5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6-45B0-87E7-B07FF3530A5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Stupac1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List1!$A$2:$A$7</c:f>
              <c:strCache>
                <c:ptCount val="6"/>
                <c:pt idx="0">
                  <c:v>Korisno</c:v>
                </c:pt>
                <c:pt idx="1">
                  <c:v>Zabavno</c:v>
                </c:pt>
                <c:pt idx="2">
                  <c:v>Prisilim se vježbati</c:v>
                </c:pt>
                <c:pt idx="3">
                  <c:v>Koristim samostalno</c:v>
                </c:pt>
                <c:pt idx="4">
                  <c:v>Brže savladavam gradivo</c:v>
                </c:pt>
                <c:pt idx="5">
                  <c:v>Ne bojim se griješiti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8C06-45B0-87E7-B07FF3530A5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Stupac2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List1!$A$2:$A$7</c:f>
              <c:strCache>
                <c:ptCount val="6"/>
                <c:pt idx="0">
                  <c:v>Korisno</c:v>
                </c:pt>
                <c:pt idx="1">
                  <c:v>Zabavno</c:v>
                </c:pt>
                <c:pt idx="2">
                  <c:v>Prisilim se vježbati</c:v>
                </c:pt>
                <c:pt idx="3">
                  <c:v>Koristim samostalno</c:v>
                </c:pt>
                <c:pt idx="4">
                  <c:v>Brže savladavam gradivo</c:v>
                </c:pt>
                <c:pt idx="5">
                  <c:v>Ne bojim se griješiti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8C06-45B0-87E7-B07FF3530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2618968"/>
        <c:axId val="242619296"/>
      </c:barChart>
      <c:catAx>
        <c:axId val="24261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96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619296"/>
        <c:crosses val="autoZero"/>
        <c:auto val="1"/>
        <c:lblAlgn val="ctr"/>
        <c:lblOffset val="100"/>
        <c:noMultiLvlLbl val="0"/>
      </c:catAx>
      <c:valAx>
        <c:axId val="24261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618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5400000" vert="horz"/>
    <a:lstStyle/>
    <a:p>
      <a:pPr>
        <a:defRPr sz="1100" b="1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D6DD06-5442-48EC-889F-A7106EEBE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428999"/>
            <a:ext cx="8825658" cy="1348381"/>
          </a:xfrm>
        </p:spPr>
        <p:txBody>
          <a:bodyPr/>
          <a:lstStyle/>
          <a:p>
            <a:r>
              <a:rPr lang="hr-HR" sz="3600" b="1" dirty="0"/>
              <a:t>Upotreba digitalnih alata i aplikacija </a:t>
            </a:r>
            <a:br>
              <a:rPr lang="en-GB" sz="3600" b="1" dirty="0"/>
            </a:br>
            <a:r>
              <a:rPr lang="hr-HR" sz="3600" b="1" dirty="0"/>
              <a:t>u nastavi engleskog jezika </a:t>
            </a:r>
            <a:endParaRPr lang="en-GB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B8FABF-144D-4948-8A04-C182FA734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Anita Jokić, prof.</a:t>
            </a:r>
          </a:p>
          <a:p>
            <a:r>
              <a:rPr lang="hr-HR" b="1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Prva riječka hrvatska gimnazija, Rijeka</a:t>
            </a:r>
            <a:endParaRPr lang="en-GB" b="1" cap="none" dirty="0">
              <a:solidFill>
                <a:schemeClr val="accent1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251CFD-2DAF-472B-8749-2DA9D31E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/>
              <a:t>Makebeliefscomix</a:t>
            </a:r>
            <a:r>
              <a:rPr lang="hr-HR" i="1" dirty="0"/>
              <a:t>, </a:t>
            </a:r>
            <a:r>
              <a:rPr lang="hr-HR" i="1" dirty="0" err="1"/>
              <a:t>Witty</a:t>
            </a:r>
            <a:r>
              <a:rPr lang="hr-HR" i="1" dirty="0"/>
              <a:t> </a:t>
            </a:r>
            <a:r>
              <a:rPr lang="hr-HR" i="1" dirty="0" err="1"/>
              <a:t>Comics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5995C93-29D7-40A1-8668-124CE958E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6" t="15856" r="22143" b="11727"/>
          <a:stretch/>
        </p:blipFill>
        <p:spPr>
          <a:xfrm>
            <a:off x="6346505" y="2558196"/>
            <a:ext cx="5354176" cy="380691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A70D753-8415-4308-B1EF-4963EE40B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16" t="16280" r="24048" b="11424"/>
          <a:stretch/>
        </p:blipFill>
        <p:spPr>
          <a:xfrm>
            <a:off x="491319" y="2558196"/>
            <a:ext cx="5782102" cy="380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1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8A9805-BDE1-41FE-A4E1-C1011970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/>
              <a:t>Skitch</a:t>
            </a:r>
            <a:r>
              <a:rPr lang="hr-HR" i="1" dirty="0"/>
              <a:t> 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0F21B5-AA49-44CD-A676-1292CB5E4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Slikovni rezultat za skitch">
            <a:extLst>
              <a:ext uri="{FF2B5EF4-FFF2-40B4-BE49-F238E27FC236}">
                <a16:creationId xmlns:a16="http://schemas.microsoft.com/office/drawing/2014/main" id="{1A0CB085-95C5-4B7D-A48B-A38278D1D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4" y="2299994"/>
            <a:ext cx="5180923" cy="40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likovni rezultat za skitch arrows example">
            <a:extLst>
              <a:ext uri="{FF2B5EF4-FFF2-40B4-BE49-F238E27FC236}">
                <a16:creationId xmlns:a16="http://schemas.microsoft.com/office/drawing/2014/main" id="{17C78AAD-4251-4B69-8A68-796B0A1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87" y="2491183"/>
            <a:ext cx="2965363" cy="352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likovni rezultat za skitch arrows example">
            <a:extLst>
              <a:ext uri="{FF2B5EF4-FFF2-40B4-BE49-F238E27FC236}">
                <a16:creationId xmlns:a16="http://schemas.microsoft.com/office/drawing/2014/main" id="{BC82AAFD-39E9-452C-A2AB-765245785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7"/>
          <a:stretch/>
        </p:blipFill>
        <p:spPr bwMode="auto">
          <a:xfrm>
            <a:off x="8973580" y="2431681"/>
            <a:ext cx="2515527" cy="358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9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606133-7377-40E1-99F0-37D5B672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Bubbl.us</a:t>
            </a:r>
            <a:endParaRPr lang="en-GB" dirty="0"/>
          </a:p>
        </p:txBody>
      </p:sp>
      <p:pic>
        <p:nvPicPr>
          <p:cNvPr id="9220" name="Picture 4" descr="Slikovni rezultat za mind map word formation bubble.us">
            <a:extLst>
              <a:ext uri="{FF2B5EF4-FFF2-40B4-BE49-F238E27FC236}">
                <a16:creationId xmlns:a16="http://schemas.microsoft.com/office/drawing/2014/main" id="{CC38DC56-C157-4EF8-926C-9982436BB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2482495"/>
            <a:ext cx="6408793" cy="28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likovni rezultat za bubbl.us">
            <a:extLst>
              <a:ext uri="{FF2B5EF4-FFF2-40B4-BE49-F238E27FC236}">
                <a16:creationId xmlns:a16="http://schemas.microsoft.com/office/drawing/2014/main" id="{730A4EBB-0AE6-4E8F-A79E-14742AD1DC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6" y="2449769"/>
            <a:ext cx="4659087" cy="28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2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079CBF-8889-40E6-8E47-6B047161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Rezultati i analiza ankete</a:t>
            </a:r>
            <a:endParaRPr lang="en-GB"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8DAAB13C-C11B-4D5A-ACC7-AFEDB5DF1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761289"/>
              </p:ext>
            </p:extLst>
          </p:nvPr>
        </p:nvGraphicFramePr>
        <p:xfrm>
          <a:off x="1557094" y="1910687"/>
          <a:ext cx="9077811" cy="474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051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981429-D5C6-4D6C-9AB0-5E78173C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Motivacija</a:t>
            </a:r>
            <a:endParaRPr lang="en-GB"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F548994E-CCE4-43AD-8735-F2C90AD72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112680"/>
              </p:ext>
            </p:extLst>
          </p:nvPr>
        </p:nvGraphicFramePr>
        <p:xfrm>
          <a:off x="2487475" y="1808970"/>
          <a:ext cx="8020103" cy="462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4079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likovni rezultat za digital motivation">
            <a:extLst>
              <a:ext uri="{FF2B5EF4-FFF2-40B4-BE49-F238E27FC236}">
                <a16:creationId xmlns:a16="http://schemas.microsoft.com/office/drawing/2014/main" id="{0B7A4510-002A-451B-AF01-BC9492753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170" y="4050359"/>
            <a:ext cx="3437060" cy="19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BD6C7A7-AD20-4C0C-A5E9-2681A70B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40239C-444A-43D2-A663-C925A9932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46183" cy="3380205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chemeClr val="accent6">
                    <a:lumMod val="50000"/>
                  </a:schemeClr>
                </a:solidFill>
              </a:rPr>
              <a:t>Pozitivni utjecaj multimedije: </a:t>
            </a:r>
          </a:p>
          <a:p>
            <a:pPr lvl="1"/>
            <a:r>
              <a:rPr lang="hr-HR" sz="2000" dirty="0"/>
              <a:t>privlačenje pozornosti polaznika, veća razina zainteresiranosti, motivacije i zadovoljstva učenika, bolje pamćenje sadržaja i primjena znanja u stvarnim i novim situacijama, slikovitije i jednostavnije pojašnjavanje težeg gradiva i materijala. </a:t>
            </a:r>
          </a:p>
          <a:p>
            <a:r>
              <a:rPr lang="hr-HR" sz="2000" b="1" dirty="0">
                <a:solidFill>
                  <a:schemeClr val="accent6">
                    <a:lumMod val="50000"/>
                  </a:schemeClr>
                </a:solidFill>
              </a:rPr>
              <a:t>Negativni utjecaj multimedije: </a:t>
            </a:r>
          </a:p>
          <a:p>
            <a:pPr lvl="1"/>
            <a:r>
              <a:rPr lang="hr-HR" sz="2000" dirty="0"/>
              <a:t>sve je samo igra, treba dozirati i provjeravati</a:t>
            </a:r>
          </a:p>
          <a:p>
            <a:r>
              <a:rPr lang="hr-HR" sz="2000" b="1" dirty="0">
                <a:solidFill>
                  <a:schemeClr val="accent6">
                    <a:lumMod val="50000"/>
                  </a:schemeClr>
                </a:solidFill>
              </a:rPr>
              <a:t>Nastavak istraživanja: </a:t>
            </a:r>
          </a:p>
          <a:p>
            <a:pPr lvl="1"/>
            <a:r>
              <a:rPr lang="hr-HR" sz="2000" dirty="0"/>
              <a:t>kako i koliko dugotrajno aplikacije i digitalni alati utječu na uspjeh učenika</a:t>
            </a:r>
          </a:p>
        </p:txBody>
      </p:sp>
    </p:spTree>
    <p:extLst>
      <p:ext uri="{BB962C8B-B14F-4D97-AF65-F5344CB8AC3E}">
        <p14:creationId xmlns:p14="http://schemas.microsoft.com/office/powerpoint/2010/main" val="3634967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E83DFB-3FC3-487E-B11E-82F0D8EB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2D45AC-A1CE-465D-83B5-98A55164D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r-HR" sz="2000" b="1" dirty="0">
                <a:solidFill>
                  <a:schemeClr val="accent6">
                    <a:lumMod val="50000"/>
                  </a:schemeClr>
                </a:solidFill>
              </a:rPr>
              <a:t>nastavnik i živa riječ: </a:t>
            </a:r>
            <a:r>
              <a:rPr lang="hr-HR" sz="2000" dirty="0"/>
              <a:t>nezamjenjivi u učionici</a:t>
            </a:r>
          </a:p>
          <a:p>
            <a:pPr lvl="1"/>
            <a:r>
              <a:rPr lang="hr-HR" sz="2000" b="1" dirty="0">
                <a:solidFill>
                  <a:schemeClr val="accent6">
                    <a:lumMod val="50000"/>
                  </a:schemeClr>
                </a:solidFill>
              </a:rPr>
              <a:t>digitalni alati: </a:t>
            </a:r>
            <a:r>
              <a:rPr lang="hr-HR" sz="2000" dirty="0"/>
              <a:t>potiču znatiželju, razbijaju monotoniju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1026" name="Picture 2" descr="Slikovni rezultat za the best teachers teach from the heart not from the book">
            <a:extLst>
              <a:ext uri="{FF2B5EF4-FFF2-40B4-BE49-F238E27FC236}">
                <a16:creationId xmlns:a16="http://schemas.microsoft.com/office/drawing/2014/main" id="{739FE9C3-8778-4C5E-94E3-516702AC5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r="9063" b="12862"/>
          <a:stretch/>
        </p:blipFill>
        <p:spPr bwMode="auto">
          <a:xfrm>
            <a:off x="559556" y="3472397"/>
            <a:ext cx="3289112" cy="262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kvir 3">
            <a:extLst>
              <a:ext uri="{FF2B5EF4-FFF2-40B4-BE49-F238E27FC236}">
                <a16:creationId xmlns:a16="http://schemas.microsoft.com/office/drawing/2014/main" id="{E2815ECA-6DAA-4E97-8E63-F49970CE702D}"/>
              </a:ext>
            </a:extLst>
          </p:cNvPr>
          <p:cNvSpPr/>
          <p:nvPr/>
        </p:nvSpPr>
        <p:spPr>
          <a:xfrm>
            <a:off x="4060318" y="3548418"/>
            <a:ext cx="3145700" cy="2471382"/>
          </a:xfrm>
          <a:prstGeom prst="frame">
            <a:avLst>
              <a:gd name="adj1" fmla="val 511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… </a:t>
            </a:r>
            <a:r>
              <a:rPr lang="hr-HR" sz="3600" dirty="0" err="1">
                <a:solidFill>
                  <a:schemeClr val="tx1"/>
                </a:solidFill>
                <a:latin typeface="AR DARLING" panose="02000000000000000000" pitchFamily="2" charset="0"/>
              </a:rPr>
              <a:t>with</a:t>
            </a:r>
            <a:r>
              <a:rPr lang="hr-HR" sz="3600" dirty="0">
                <a:solidFill>
                  <a:schemeClr val="tx1"/>
                </a:solidFill>
                <a:latin typeface="AR DARLING" panose="02000000000000000000" pitchFamily="2" charset="0"/>
              </a:rPr>
              <a:t> </a:t>
            </a:r>
            <a:r>
              <a:rPr lang="hr-HR" sz="3600" dirty="0" err="1">
                <a:solidFill>
                  <a:schemeClr val="tx1"/>
                </a:solidFill>
                <a:latin typeface="AR DARLING" panose="02000000000000000000" pitchFamily="2" charset="0"/>
              </a:rPr>
              <a:t>help</a:t>
            </a:r>
            <a:r>
              <a:rPr lang="hr-HR" sz="3600" dirty="0">
                <a:solidFill>
                  <a:schemeClr val="tx1"/>
                </a:solidFill>
                <a:latin typeface="AR DARLING" panose="02000000000000000000" pitchFamily="2" charset="0"/>
              </a:rPr>
              <a:t> </a:t>
            </a:r>
            <a:r>
              <a:rPr lang="hr-HR" sz="3600" dirty="0" err="1">
                <a:solidFill>
                  <a:schemeClr val="tx1"/>
                </a:solidFill>
                <a:latin typeface="AR DARLING" panose="02000000000000000000" pitchFamily="2" charset="0"/>
              </a:rPr>
              <a:t>of</a:t>
            </a:r>
            <a:r>
              <a:rPr lang="hr-HR" sz="3600" dirty="0">
                <a:solidFill>
                  <a:schemeClr val="tx1"/>
                </a:solidFill>
                <a:latin typeface="AR DARLING" panose="02000000000000000000" pitchFamily="2" charset="0"/>
              </a:rPr>
              <a:t> </a:t>
            </a:r>
          </a:p>
          <a:p>
            <a:pPr algn="ctr"/>
            <a:r>
              <a:rPr lang="hr-HR" sz="3600" dirty="0" err="1">
                <a:solidFill>
                  <a:schemeClr val="tx1"/>
                </a:solidFill>
                <a:latin typeface="AR DARLING" panose="02000000000000000000" pitchFamily="2" charset="0"/>
              </a:rPr>
              <a:t>digital</a:t>
            </a:r>
            <a:r>
              <a:rPr lang="hr-HR" sz="3600" dirty="0">
                <a:solidFill>
                  <a:schemeClr val="tx1"/>
                </a:solidFill>
                <a:latin typeface="AR DARLING" panose="02000000000000000000" pitchFamily="2" charset="0"/>
              </a:rPr>
              <a:t> </a:t>
            </a:r>
            <a:r>
              <a:rPr lang="hr-HR" sz="3600" dirty="0" err="1">
                <a:solidFill>
                  <a:schemeClr val="tx1"/>
                </a:solidFill>
                <a:latin typeface="AR DARLING" panose="02000000000000000000" pitchFamily="2" charset="0"/>
              </a:rPr>
              <a:t>tools</a:t>
            </a:r>
            <a:r>
              <a:rPr lang="hr-HR" sz="3600" dirty="0">
                <a:solidFill>
                  <a:schemeClr val="tx1"/>
                </a:solidFill>
                <a:latin typeface="AR DARLING" panose="02000000000000000000" pitchFamily="2" charset="0"/>
              </a:rPr>
              <a:t>.</a:t>
            </a:r>
            <a:endParaRPr lang="en-GB" sz="2400" dirty="0">
              <a:solidFill>
                <a:schemeClr val="tx1"/>
              </a:solidFill>
              <a:latin typeface="AR DARLING" panose="02000000000000000000" pitchFamily="2" charset="0"/>
            </a:endParaRPr>
          </a:p>
        </p:txBody>
      </p:sp>
      <p:pic>
        <p:nvPicPr>
          <p:cNvPr id="1028" name="Picture 4" descr="Slikovni rezultat za digital motivation">
            <a:extLst>
              <a:ext uri="{FF2B5EF4-FFF2-40B4-BE49-F238E27FC236}">
                <a16:creationId xmlns:a16="http://schemas.microsoft.com/office/drawing/2014/main" id="{EBF41D1F-B3F0-4D0A-AC18-01AF3164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68" y="3547526"/>
            <a:ext cx="4309875" cy="24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63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E83DFB-3FC3-487E-B11E-82F0D8EB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2D45AC-A1CE-465D-83B5-98A55164D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0" y="2371488"/>
            <a:ext cx="8825659" cy="1067789"/>
          </a:xfrm>
        </p:spPr>
        <p:txBody>
          <a:bodyPr/>
          <a:lstStyle/>
          <a:p>
            <a:pPr marL="457200" lvl="1" indent="0" algn="ctr">
              <a:buNone/>
            </a:pPr>
            <a:r>
              <a:rPr lang="hr-HR" sz="2400" b="1" dirty="0" err="1">
                <a:solidFill>
                  <a:schemeClr val="accent6">
                    <a:lumMod val="50000"/>
                  </a:schemeClr>
                </a:solidFill>
              </a:rPr>
              <a:t>anitakuduz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gmail.com</a:t>
            </a:r>
          </a:p>
          <a:p>
            <a:pPr marL="457200" lvl="1" indent="0" algn="ctr">
              <a:buNone/>
            </a:pP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Prva riječka hrvatska gimnazija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Okvir 3">
            <a:extLst>
              <a:ext uri="{FF2B5EF4-FFF2-40B4-BE49-F238E27FC236}">
                <a16:creationId xmlns:a16="http://schemas.microsoft.com/office/drawing/2014/main" id="{E2815ECA-6DAA-4E97-8E63-F49970CE702D}"/>
              </a:ext>
            </a:extLst>
          </p:cNvPr>
          <p:cNvSpPr/>
          <p:nvPr/>
        </p:nvSpPr>
        <p:spPr>
          <a:xfrm>
            <a:off x="1683169" y="3548418"/>
            <a:ext cx="8825659" cy="2471382"/>
          </a:xfrm>
          <a:prstGeom prst="frame">
            <a:avLst>
              <a:gd name="adj1" fmla="val 511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>
                <a:solidFill>
                  <a:schemeClr val="tx1"/>
                </a:solidFill>
                <a:latin typeface="AR DARLING" panose="02000000000000000000" pitchFamily="2" charset="0"/>
              </a:rPr>
              <a:t>I </a:t>
            </a:r>
            <a:r>
              <a:rPr lang="hr-HR" sz="3200" dirty="0" err="1">
                <a:solidFill>
                  <a:schemeClr val="tx1"/>
                </a:solidFill>
                <a:latin typeface="AR DARLING" panose="02000000000000000000" pitchFamily="2" charset="0"/>
              </a:rPr>
              <a:t>like</a:t>
            </a:r>
            <a:r>
              <a:rPr lang="hr-HR" sz="3200" dirty="0">
                <a:solidFill>
                  <a:schemeClr val="tx1"/>
                </a:solidFill>
                <a:latin typeface="AR DARLING" panose="02000000000000000000" pitchFamily="2" charset="0"/>
              </a:rPr>
              <a:t> a </a:t>
            </a:r>
            <a:r>
              <a:rPr lang="hr-HR" sz="3200" dirty="0" err="1">
                <a:solidFill>
                  <a:schemeClr val="tx1"/>
                </a:solidFill>
                <a:latin typeface="AR DARLING" panose="02000000000000000000" pitchFamily="2" charset="0"/>
              </a:rPr>
              <a:t>teacher</a:t>
            </a:r>
            <a:r>
              <a:rPr lang="hr-HR" sz="3200" dirty="0">
                <a:solidFill>
                  <a:schemeClr val="tx1"/>
                </a:solidFill>
                <a:latin typeface="AR DARLING" panose="02000000000000000000" pitchFamily="2" charset="0"/>
              </a:rPr>
              <a:t> </a:t>
            </a:r>
            <a:r>
              <a:rPr lang="hr-HR" sz="3200" dirty="0" err="1">
                <a:solidFill>
                  <a:schemeClr val="tx1"/>
                </a:solidFill>
                <a:latin typeface="AR DARLING" panose="02000000000000000000" pitchFamily="2" charset="0"/>
              </a:rPr>
              <a:t>who</a:t>
            </a:r>
            <a:r>
              <a:rPr lang="hr-HR" sz="3200" dirty="0">
                <a:solidFill>
                  <a:schemeClr val="tx1"/>
                </a:solidFill>
                <a:latin typeface="AR DARLING" panose="02000000000000000000" pitchFamily="2" charset="0"/>
              </a:rPr>
              <a:t> </a:t>
            </a:r>
            <a:r>
              <a:rPr lang="hr-HR" sz="3200" dirty="0" err="1">
                <a:solidFill>
                  <a:schemeClr val="tx1"/>
                </a:solidFill>
                <a:latin typeface="AR DARLING" panose="02000000000000000000" pitchFamily="2" charset="0"/>
              </a:rPr>
              <a:t>gives</a:t>
            </a:r>
            <a:r>
              <a:rPr lang="hr-HR" sz="3200" dirty="0">
                <a:solidFill>
                  <a:schemeClr val="tx1"/>
                </a:solidFill>
                <a:latin typeface="AR DARLING" panose="02000000000000000000" pitchFamily="2" charset="0"/>
              </a:rPr>
              <a:t> me </a:t>
            </a:r>
          </a:p>
          <a:p>
            <a:pPr algn="ctr"/>
            <a:r>
              <a:rPr lang="hr-HR" sz="3200" dirty="0" err="1">
                <a:solidFill>
                  <a:schemeClr val="tx1"/>
                </a:solidFill>
                <a:latin typeface="AR DARLING" panose="02000000000000000000" pitchFamily="2" charset="0"/>
              </a:rPr>
              <a:t>something</a:t>
            </a:r>
            <a:r>
              <a:rPr lang="hr-HR" sz="3200" dirty="0">
                <a:solidFill>
                  <a:schemeClr val="tx1"/>
                </a:solidFill>
                <a:latin typeface="AR DARLING" panose="02000000000000000000" pitchFamily="2" charset="0"/>
              </a:rPr>
              <a:t> more to </a:t>
            </a:r>
            <a:r>
              <a:rPr lang="hr-HR" sz="3200" dirty="0" err="1">
                <a:solidFill>
                  <a:schemeClr val="tx1"/>
                </a:solidFill>
                <a:latin typeface="AR DARLING" panose="02000000000000000000" pitchFamily="2" charset="0"/>
              </a:rPr>
              <a:t>think</a:t>
            </a:r>
            <a:r>
              <a:rPr lang="hr-HR" sz="3200" dirty="0">
                <a:solidFill>
                  <a:schemeClr val="tx1"/>
                </a:solidFill>
                <a:latin typeface="AR DARLING" panose="02000000000000000000" pitchFamily="2" charset="0"/>
              </a:rPr>
              <a:t> </a:t>
            </a:r>
            <a:r>
              <a:rPr lang="hr-HR" sz="3200" dirty="0" err="1">
                <a:solidFill>
                  <a:schemeClr val="tx1"/>
                </a:solidFill>
                <a:latin typeface="AR DARLING" panose="02000000000000000000" pitchFamily="2" charset="0"/>
              </a:rPr>
              <a:t>about</a:t>
            </a:r>
            <a:r>
              <a:rPr lang="hr-HR" sz="3200" dirty="0">
                <a:solidFill>
                  <a:schemeClr val="tx1"/>
                </a:solidFill>
                <a:latin typeface="AR DARLING" panose="02000000000000000000" pitchFamily="2" charset="0"/>
              </a:rPr>
              <a:t> </a:t>
            </a:r>
            <a:r>
              <a:rPr lang="hr-HR" sz="3200" dirty="0" err="1">
                <a:solidFill>
                  <a:schemeClr val="tx1"/>
                </a:solidFill>
                <a:latin typeface="AR DARLING" panose="02000000000000000000" pitchFamily="2" charset="0"/>
              </a:rPr>
              <a:t>than</a:t>
            </a:r>
            <a:r>
              <a:rPr lang="hr-HR" sz="3200" dirty="0">
                <a:solidFill>
                  <a:schemeClr val="tx1"/>
                </a:solidFill>
                <a:latin typeface="AR DARLING" panose="02000000000000000000" pitchFamily="2" charset="0"/>
              </a:rPr>
              <a:t> </a:t>
            </a:r>
            <a:r>
              <a:rPr lang="hr-HR" sz="3200" dirty="0" err="1">
                <a:solidFill>
                  <a:schemeClr val="tx1"/>
                </a:solidFill>
                <a:latin typeface="AR DARLING" panose="02000000000000000000" pitchFamily="2" charset="0"/>
              </a:rPr>
              <a:t>homEwork</a:t>
            </a:r>
            <a:r>
              <a:rPr lang="hr-HR" sz="3200" dirty="0">
                <a:solidFill>
                  <a:schemeClr val="tx1"/>
                </a:solidFill>
                <a:latin typeface="AR DARLING" panose="02000000000000000000" pitchFamily="2" charset="0"/>
              </a:rPr>
              <a:t>.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F195BB8B-79D4-4B7E-AD40-B0DB2AF6ED5B}"/>
              </a:ext>
            </a:extLst>
          </p:cNvPr>
          <p:cNvSpPr txBox="1">
            <a:spLocks/>
          </p:cNvSpPr>
          <p:nvPr/>
        </p:nvSpPr>
        <p:spPr>
          <a:xfrm>
            <a:off x="1683169" y="6089308"/>
            <a:ext cx="8825659" cy="528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Hvala!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53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982188-E5A7-4BE9-85DD-4153322A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Preduvjeti uporabe IKT tehnologije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B2891D-A3AB-417D-9D37-1C6B35896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projekt e-Škole</a:t>
            </a:r>
          </a:p>
          <a:p>
            <a:r>
              <a:rPr lang="hr-HR" sz="2000" dirty="0"/>
              <a:t>digitalno opremljena učionica</a:t>
            </a:r>
          </a:p>
          <a:p>
            <a:r>
              <a:rPr lang="hr-HR" sz="2000" dirty="0"/>
              <a:t>postojana mreža </a:t>
            </a:r>
          </a:p>
          <a:p>
            <a:r>
              <a:rPr lang="hr-HR" sz="2000" dirty="0"/>
              <a:t>digitalni udžbenici</a:t>
            </a:r>
          </a:p>
          <a:p>
            <a:r>
              <a:rPr lang="hr-HR" sz="2000" dirty="0"/>
              <a:t>stručna usavršavanja</a:t>
            </a:r>
          </a:p>
          <a:p>
            <a:r>
              <a:rPr lang="hr-HR" sz="2000" dirty="0"/>
              <a:t>motivirani učenici</a:t>
            </a:r>
          </a:p>
        </p:txBody>
      </p:sp>
      <p:pic>
        <p:nvPicPr>
          <p:cNvPr id="2050" name="Picture 2" descr="http://www.gimnazija-prva-hrvatska-ri.skole.hr/upload/gimnazija-prva-hrvatska-ri/images/newsimg/630/Image/carnet2.jpg">
            <a:extLst>
              <a:ext uri="{FF2B5EF4-FFF2-40B4-BE49-F238E27FC236}">
                <a16:creationId xmlns:a16="http://schemas.microsoft.com/office/drawing/2014/main" id="{B3913F65-E6EE-4D89-AC64-850FBED5B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60" y="2579592"/>
            <a:ext cx="2510971" cy="18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ikovni rezultat za success intermediate digital">
            <a:extLst>
              <a:ext uri="{FF2B5EF4-FFF2-40B4-BE49-F238E27FC236}">
                <a16:creationId xmlns:a16="http://schemas.microsoft.com/office/drawing/2014/main" id="{D9912E72-BD5F-485F-976D-63DB38A05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00" y="2588209"/>
            <a:ext cx="1865994" cy="186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likovni rezultat za adc college prva riječka">
            <a:extLst>
              <a:ext uri="{FF2B5EF4-FFF2-40B4-BE49-F238E27FC236}">
                <a16:creationId xmlns:a16="http://schemas.microsoft.com/office/drawing/2014/main" id="{E0D9D4FB-8836-46D9-A1FB-36A7308A7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Slikovni rezultat za adc college prva riječka">
            <a:extLst>
              <a:ext uri="{FF2B5EF4-FFF2-40B4-BE49-F238E27FC236}">
                <a16:creationId xmlns:a16="http://schemas.microsoft.com/office/drawing/2014/main" id="{EDAEAB5D-5C69-410B-9D5F-E747E61B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60" y="4510637"/>
            <a:ext cx="3042283" cy="119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likovni rezultat za motivated students">
            <a:extLst>
              <a:ext uri="{FF2B5EF4-FFF2-40B4-BE49-F238E27FC236}">
                <a16:creationId xmlns:a16="http://schemas.microsoft.com/office/drawing/2014/main" id="{A4628732-B5A5-4521-8F1D-4C0E11804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280" y="4486729"/>
            <a:ext cx="2684747" cy="122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likovni rezultat za e škole">
            <a:extLst>
              <a:ext uri="{FF2B5EF4-FFF2-40B4-BE49-F238E27FC236}">
                <a16:creationId xmlns:a16="http://schemas.microsoft.com/office/drawing/2014/main" id="{E189B32A-E4D2-411A-A279-B5E62AE79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919" y="2555683"/>
            <a:ext cx="1898520" cy="18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6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1D717E-D8AF-42A2-B9CE-A49FCBD1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Digitalni alati, nastava engleskog jezika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58AB69-32D1-4E62-A3DC-0E28DE8FD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vještina pisanja: </a:t>
            </a:r>
            <a:r>
              <a:rPr lang="hr-HR" sz="2000" i="1" dirty="0" err="1"/>
              <a:t>Quill</a:t>
            </a:r>
            <a:r>
              <a:rPr lang="hr-HR" sz="2000" i="1" dirty="0"/>
              <a:t>, </a:t>
            </a:r>
            <a:r>
              <a:rPr lang="hr-HR" sz="2000" i="1" dirty="0" err="1"/>
              <a:t>Spelling</a:t>
            </a:r>
            <a:r>
              <a:rPr lang="hr-HR" sz="2000" i="1" dirty="0"/>
              <a:t> City i </a:t>
            </a:r>
            <a:r>
              <a:rPr lang="hr-HR" sz="2000" i="1" dirty="0" err="1"/>
              <a:t>Write</a:t>
            </a:r>
            <a:r>
              <a:rPr lang="hr-HR" sz="2000" i="1" dirty="0"/>
              <a:t> </a:t>
            </a:r>
            <a:r>
              <a:rPr lang="hr-HR" sz="2000" i="1" dirty="0" err="1"/>
              <a:t>or</a:t>
            </a:r>
            <a:r>
              <a:rPr lang="hr-HR" sz="2000" i="1" dirty="0"/>
              <a:t> </a:t>
            </a:r>
            <a:r>
              <a:rPr lang="hr-HR" sz="2000" i="1" dirty="0" err="1"/>
              <a:t>Die</a:t>
            </a:r>
            <a:r>
              <a:rPr lang="hr-HR" sz="2000" i="1" dirty="0"/>
              <a:t> </a:t>
            </a:r>
          </a:p>
          <a:p>
            <a:r>
              <a:rPr lang="hr-HR" sz="2000" dirty="0"/>
              <a:t>izradu kratkih video filmova: </a:t>
            </a:r>
            <a:r>
              <a:rPr lang="hr-HR" sz="2000" i="1" dirty="0"/>
              <a:t>Dvolver</a:t>
            </a:r>
          </a:p>
          <a:p>
            <a:r>
              <a:rPr lang="hr-HR" sz="2000" dirty="0"/>
              <a:t>križaljke: </a:t>
            </a:r>
            <a:r>
              <a:rPr lang="hr-HR" sz="2000" i="1" dirty="0" err="1"/>
              <a:t>Puzzlemaker</a:t>
            </a:r>
            <a:r>
              <a:rPr lang="hr-HR" sz="2000" i="1" dirty="0"/>
              <a:t> </a:t>
            </a:r>
          </a:p>
          <a:p>
            <a:r>
              <a:rPr lang="hr-HR" sz="2000" dirty="0"/>
              <a:t>kvizovi: </a:t>
            </a:r>
            <a:r>
              <a:rPr lang="hr-HR" sz="2000" i="1" dirty="0" err="1"/>
              <a:t>Kahoot</a:t>
            </a:r>
            <a:r>
              <a:rPr lang="hr-HR" sz="2000" i="1" dirty="0"/>
              <a:t> </a:t>
            </a:r>
          </a:p>
          <a:p>
            <a:r>
              <a:rPr lang="hr-HR" sz="2000" dirty="0"/>
              <a:t>Stripovi: </a:t>
            </a:r>
            <a:r>
              <a:rPr lang="hr-HR" sz="2000" i="1" dirty="0" err="1"/>
              <a:t>Makebeliefscomix</a:t>
            </a:r>
            <a:r>
              <a:rPr lang="hr-HR" sz="2000" i="1" dirty="0"/>
              <a:t>, </a:t>
            </a:r>
            <a:r>
              <a:rPr lang="hr-HR" sz="2000" i="1" dirty="0" err="1"/>
              <a:t>Witty</a:t>
            </a:r>
            <a:r>
              <a:rPr lang="hr-HR" sz="2000" i="1" dirty="0"/>
              <a:t> </a:t>
            </a:r>
            <a:r>
              <a:rPr lang="hr-HR" sz="2000" i="1" dirty="0" err="1"/>
              <a:t>Comics</a:t>
            </a:r>
            <a:endParaRPr lang="hr-HR" sz="2000" i="1" dirty="0"/>
          </a:p>
          <a:p>
            <a:r>
              <a:rPr lang="hr-HR" sz="2000" dirty="0"/>
              <a:t>obrada fotografija: </a:t>
            </a:r>
            <a:r>
              <a:rPr lang="hr-HR" sz="2000" i="1" dirty="0" err="1"/>
              <a:t>Skitch</a:t>
            </a:r>
            <a:r>
              <a:rPr lang="hr-HR" sz="2000" i="1" dirty="0"/>
              <a:t> </a:t>
            </a:r>
          </a:p>
          <a:p>
            <a:r>
              <a:rPr lang="hr-HR" sz="2000" dirty="0"/>
              <a:t>mentalne mape: </a:t>
            </a:r>
            <a:r>
              <a:rPr lang="hr-HR" sz="2000" i="1" dirty="0"/>
              <a:t>Bubble.us</a:t>
            </a:r>
            <a:endParaRPr lang="en-GB" sz="2000" i="1" dirty="0"/>
          </a:p>
        </p:txBody>
      </p:sp>
      <p:pic>
        <p:nvPicPr>
          <p:cNvPr id="3076" name="Picture 4" descr="Slikovni rezultat za dvolver">
            <a:extLst>
              <a:ext uri="{FF2B5EF4-FFF2-40B4-BE49-F238E27FC236}">
                <a16:creationId xmlns:a16="http://schemas.microsoft.com/office/drawing/2014/main" id="{0C753A8C-E24A-4019-924F-B581C5753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620" y="2609458"/>
            <a:ext cx="1509706" cy="100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ikovni rezultat za puzzlemaker">
            <a:extLst>
              <a:ext uri="{FF2B5EF4-FFF2-40B4-BE49-F238E27FC236}">
                <a16:creationId xmlns:a16="http://schemas.microsoft.com/office/drawing/2014/main" id="{20BDFA56-7015-46DE-A7DB-E3CBE3BBE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8" y="3754256"/>
            <a:ext cx="1752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likovni rezultat za kahoot">
            <a:extLst>
              <a:ext uri="{FF2B5EF4-FFF2-40B4-BE49-F238E27FC236}">
                <a16:creationId xmlns:a16="http://schemas.microsoft.com/office/drawing/2014/main" id="{BBCC4083-32BF-4C45-BA98-5C00A5E00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192" y="3766171"/>
            <a:ext cx="1994634" cy="170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7A95E95-E066-4EAB-B3BB-E461D52731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068" r="84762" b="73345"/>
          <a:stretch/>
        </p:blipFill>
        <p:spPr>
          <a:xfrm>
            <a:off x="7203576" y="2642598"/>
            <a:ext cx="2113281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7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384521-3372-47A8-88F9-41BC85E4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/>
              <a:t>Spelling</a:t>
            </a:r>
            <a:r>
              <a:rPr lang="hr-HR" i="1" dirty="0"/>
              <a:t> City i </a:t>
            </a:r>
            <a:r>
              <a:rPr lang="hr-HR" i="1" dirty="0" err="1"/>
              <a:t>Write</a:t>
            </a:r>
            <a:r>
              <a:rPr lang="hr-HR" i="1" dirty="0"/>
              <a:t> </a:t>
            </a:r>
            <a:r>
              <a:rPr lang="hr-HR" i="1" dirty="0" err="1"/>
              <a:t>or</a:t>
            </a:r>
            <a:r>
              <a:rPr lang="hr-HR" i="1" dirty="0"/>
              <a:t> </a:t>
            </a:r>
            <a:r>
              <a:rPr lang="hr-HR" i="1" dirty="0" err="1"/>
              <a:t>Die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CCF7C5-102E-451C-9807-AF944AAB3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 descr="Slikovni rezultat za write or die">
            <a:extLst>
              <a:ext uri="{FF2B5EF4-FFF2-40B4-BE49-F238E27FC236}">
                <a16:creationId xmlns:a16="http://schemas.microsoft.com/office/drawing/2014/main" id="{E55FF200-30F5-44C9-A543-5F469271A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81" y="2603500"/>
            <a:ext cx="4974319" cy="342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038717A-4F98-4365-8FC8-8AE7C30E0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14180" r="13214" b="10034"/>
          <a:stretch/>
        </p:blipFill>
        <p:spPr>
          <a:xfrm>
            <a:off x="543532" y="2659742"/>
            <a:ext cx="5923734" cy="336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8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4BC19E-C1A1-4F02-8DD0-596F8076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/>
              <a:t>Quill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64C80F-0763-4A3E-B94B-B2A3C206E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creen Shot 2017-05-30 at 2.00.43 PM.png" descr="Screen Shot 2017-05-30 at 2.00.43 PM.png">
            <a:extLst>
              <a:ext uri="{FF2B5EF4-FFF2-40B4-BE49-F238E27FC236}">
                <a16:creationId xmlns:a16="http://schemas.microsoft.com/office/drawing/2014/main" id="{F6496EBA-D464-48D5-BFA1-046EF0416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3702" r="10088"/>
          <a:stretch>
            <a:fillRect/>
          </a:stretch>
        </p:blipFill>
        <p:spPr>
          <a:xfrm>
            <a:off x="544941" y="2373575"/>
            <a:ext cx="3802933" cy="2408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creen Shot 2017-05-30 at 2.00.50 PM.png" descr="Screen Shot 2017-05-30 at 2.00.50 PM.png">
            <a:extLst>
              <a:ext uri="{FF2B5EF4-FFF2-40B4-BE49-F238E27FC236}">
                <a16:creationId xmlns:a16="http://schemas.microsoft.com/office/drawing/2014/main" id="{7035CD58-174E-494F-A873-D563BD5AE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124" y="5539067"/>
            <a:ext cx="2278478" cy="690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Screen Shot 2017-05-30 at 2.03.28 PM.png" descr="Screen Shot 2017-05-30 at 2.03.28 PM.png">
            <a:extLst>
              <a:ext uri="{FF2B5EF4-FFF2-40B4-BE49-F238E27FC236}">
                <a16:creationId xmlns:a16="http://schemas.microsoft.com/office/drawing/2014/main" id="{3EE8E784-0709-43C2-8063-52E14406F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82348" y="5572903"/>
            <a:ext cx="2304022" cy="62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creen Shot 2017-05-30 at 2.00.57 PM.png" descr="Screen Shot 2017-05-30 at 2.00.57 PM.png">
            <a:extLst>
              <a:ext uri="{FF2B5EF4-FFF2-40B4-BE49-F238E27FC236}">
                <a16:creationId xmlns:a16="http://schemas.microsoft.com/office/drawing/2014/main" id="{772CF828-F12E-4AEE-906A-DD13F4A09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67783" y="5539067"/>
            <a:ext cx="2744560" cy="752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Screen Shot 2017-05-30 at 2.02.00 PM.png" descr="Screen Shot 2017-05-30 at 2.02.00 PM.png">
            <a:extLst>
              <a:ext uri="{FF2B5EF4-FFF2-40B4-BE49-F238E27FC236}">
                <a16:creationId xmlns:a16="http://schemas.microsoft.com/office/drawing/2014/main" id="{2B571866-1D00-4A20-9345-1342FCF86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84275" y="2656828"/>
            <a:ext cx="5734183" cy="2610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4" descr="Picture 4">
            <a:extLst>
              <a:ext uri="{FF2B5EF4-FFF2-40B4-BE49-F238E27FC236}">
                <a16:creationId xmlns:a16="http://schemas.microsoft.com/office/drawing/2014/main" id="{0B82E487-FE09-45ED-B4D1-23126CFA99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rcRect l="2955" t="8605" r="2955" b="8605"/>
          <a:stretch>
            <a:fillRect/>
          </a:stretch>
        </p:blipFill>
        <p:spPr>
          <a:xfrm>
            <a:off x="8717171" y="5558565"/>
            <a:ext cx="1873455" cy="6515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6534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384521-3372-47A8-88F9-41BC85E4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/>
              <a:t>Quill</a:t>
            </a:r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594CAC-C281-4EB4-A4EC-D9645D7DB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2" t="17551" r="16786" b="12203"/>
          <a:stretch/>
        </p:blipFill>
        <p:spPr>
          <a:xfrm>
            <a:off x="5884003" y="2586242"/>
            <a:ext cx="5799997" cy="3411612"/>
          </a:xfrm>
          <a:prstGeom prst="rect">
            <a:avLst/>
          </a:prstGeom>
        </p:spPr>
      </p:pic>
      <p:pic>
        <p:nvPicPr>
          <p:cNvPr id="7170" name="Picture 2" descr="Slikovni rezultat za quill org">
            <a:extLst>
              <a:ext uri="{FF2B5EF4-FFF2-40B4-BE49-F238E27FC236}">
                <a16:creationId xmlns:a16="http://schemas.microsoft.com/office/drawing/2014/main" id="{72597E40-5064-4DEE-9FA9-803B262A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22" y="2586242"/>
            <a:ext cx="5227776" cy="34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1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362A70-B5CF-4D50-AD96-C16CE285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Dvolver</a:t>
            </a:r>
            <a:endParaRPr lang="en-GB" dirty="0"/>
          </a:p>
        </p:txBody>
      </p:sp>
      <p:pic>
        <p:nvPicPr>
          <p:cNvPr id="5122" name="Picture 2" descr="Slikovni rezultat za dvolver">
            <a:extLst>
              <a:ext uri="{FF2B5EF4-FFF2-40B4-BE49-F238E27FC236}">
                <a16:creationId xmlns:a16="http://schemas.microsoft.com/office/drawing/2014/main" id="{D5839715-EA23-4C68-BAFB-398E5492C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75" y="2684444"/>
            <a:ext cx="3640339" cy="26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vezana slika">
            <a:extLst>
              <a:ext uri="{FF2B5EF4-FFF2-40B4-BE49-F238E27FC236}">
                <a16:creationId xmlns:a16="http://schemas.microsoft.com/office/drawing/2014/main" id="{EED20AE5-4AB2-4251-8661-BD67AB7B8F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43" y="2723298"/>
            <a:ext cx="3672114" cy="26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likovni rezultat za dvolver send email">
            <a:extLst>
              <a:ext uri="{FF2B5EF4-FFF2-40B4-BE49-F238E27FC236}">
                <a16:creationId xmlns:a16="http://schemas.microsoft.com/office/drawing/2014/main" id="{1C587F31-C4CA-4B87-AE1D-20365CA99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67" y="2684444"/>
            <a:ext cx="3733800" cy="27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3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F13FF9-D746-40AF-B507-D58615276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/>
              <a:t>Puzzlemaker</a:t>
            </a:r>
            <a:r>
              <a:rPr lang="hr-HR" i="1" dirty="0"/>
              <a:t> 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87DD325-8537-4413-A428-7BBC71B0A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4" t="22632" r="39999" b="28244"/>
          <a:stretch/>
        </p:blipFill>
        <p:spPr>
          <a:xfrm>
            <a:off x="478973" y="2409372"/>
            <a:ext cx="4615543" cy="27316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E0EDE7E-78C8-4A7C-B3E7-47844B9C6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1" t="18609" r="52619" b="13633"/>
          <a:stretch/>
        </p:blipFill>
        <p:spPr>
          <a:xfrm>
            <a:off x="5094516" y="2409372"/>
            <a:ext cx="4093028" cy="42943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C14BD15-D0C7-4177-A55F-DCBFD0495D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39" t="14180" r="35356" b="7916"/>
          <a:stretch/>
        </p:blipFill>
        <p:spPr>
          <a:xfrm>
            <a:off x="9710059" y="2311401"/>
            <a:ext cx="2064319" cy="18301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529AFAE-C938-4F85-A280-5B08FD94C1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48" t="24494" r="35357" b="9821"/>
          <a:stretch/>
        </p:blipFill>
        <p:spPr>
          <a:xfrm>
            <a:off x="9682245" y="4141514"/>
            <a:ext cx="2119946" cy="25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4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4084F3-3A3B-46D6-9F6C-442DF886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/>
              <a:t>Kahoot</a:t>
            </a:r>
            <a:r>
              <a:rPr lang="hr-HR" i="1" dirty="0"/>
              <a:t> 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27B40C-51DE-4E79-A16F-422E684F0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Slikovni rezultat za kahoot">
            <a:extLst>
              <a:ext uri="{FF2B5EF4-FFF2-40B4-BE49-F238E27FC236}">
                <a16:creationId xmlns:a16="http://schemas.microsoft.com/office/drawing/2014/main" id="{459C60AB-EFE2-4245-9EAE-7DA867232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7" y="2603500"/>
            <a:ext cx="3442220" cy="25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likovni rezultat za kahoot">
            <a:extLst>
              <a:ext uri="{FF2B5EF4-FFF2-40B4-BE49-F238E27FC236}">
                <a16:creationId xmlns:a16="http://schemas.microsoft.com/office/drawing/2014/main" id="{FE9ADB8A-DBBA-43D6-8FDF-56427AB8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937" y="2658857"/>
            <a:ext cx="4515091" cy="25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likovni rezultat za kahoot results">
            <a:extLst>
              <a:ext uri="{FF2B5EF4-FFF2-40B4-BE49-F238E27FC236}">
                <a16:creationId xmlns:a16="http://schemas.microsoft.com/office/drawing/2014/main" id="{0AB951AB-62A8-4308-8AB7-5FBB3C749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357" y="2658857"/>
            <a:ext cx="3381332" cy="25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82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2076</TotalTime>
  <Words>232</Words>
  <Application>Microsoft Office PowerPoint</Application>
  <PresentationFormat>Široki zaslon</PresentationFormat>
  <Paragraphs>49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 DARLING</vt:lpstr>
      <vt:lpstr>Arial</vt:lpstr>
      <vt:lpstr>Cambria</vt:lpstr>
      <vt:lpstr>Wingdings 3</vt:lpstr>
      <vt:lpstr>Soba za sastanke za ion</vt:lpstr>
      <vt:lpstr>Upotreba digitalnih alata i aplikacija  u nastavi engleskog jezika </vt:lpstr>
      <vt:lpstr>Preduvjeti uporabe IKT tehnologije</vt:lpstr>
      <vt:lpstr>Digitalni alati, nastava engleskog jezika</vt:lpstr>
      <vt:lpstr>Spelling City i Write or Die</vt:lpstr>
      <vt:lpstr>Quill</vt:lpstr>
      <vt:lpstr>Quill</vt:lpstr>
      <vt:lpstr>Dvolver</vt:lpstr>
      <vt:lpstr>Puzzlemaker </vt:lpstr>
      <vt:lpstr>Kahoot </vt:lpstr>
      <vt:lpstr>Makebeliefscomix, Witty Comics</vt:lpstr>
      <vt:lpstr>Skitch </vt:lpstr>
      <vt:lpstr>Bubbl.us</vt:lpstr>
      <vt:lpstr>Rezultati i analiza ankete</vt:lpstr>
      <vt:lpstr>Motivacija</vt:lpstr>
      <vt:lpstr>Zaključak</vt:lpstr>
      <vt:lpstr>Zaključak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Upotreba digitalnih alata i aplikacija  u nastavi engleskog jezika</dc:title>
  <dc:creator>Windows User</dc:creator>
  <cp:lastModifiedBy>Windows User</cp:lastModifiedBy>
  <cp:revision>22</cp:revision>
  <dcterms:created xsi:type="dcterms:W3CDTF">2017-10-07T19:00:55Z</dcterms:created>
  <dcterms:modified xsi:type="dcterms:W3CDTF">2017-11-09T12:12:47Z</dcterms:modified>
</cp:coreProperties>
</file>