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37"/>
  </p:notesMasterIdLst>
  <p:handoutMasterIdLst>
    <p:handoutMasterId r:id="rId38"/>
  </p:handoutMasterIdLst>
  <p:sldIdLst>
    <p:sldId id="258" r:id="rId3"/>
    <p:sldId id="260" r:id="rId4"/>
    <p:sldId id="295" r:id="rId5"/>
    <p:sldId id="302" r:id="rId6"/>
    <p:sldId id="297" r:id="rId7"/>
    <p:sldId id="298" r:id="rId8"/>
    <p:sldId id="299" r:id="rId9"/>
    <p:sldId id="300" r:id="rId10"/>
    <p:sldId id="301" r:id="rId11"/>
    <p:sldId id="274" r:id="rId12"/>
    <p:sldId id="314" r:id="rId13"/>
    <p:sldId id="313" r:id="rId14"/>
    <p:sldId id="312" r:id="rId15"/>
    <p:sldId id="315" r:id="rId16"/>
    <p:sldId id="316" r:id="rId17"/>
    <p:sldId id="317" r:id="rId18"/>
    <p:sldId id="318" r:id="rId19"/>
    <p:sldId id="309" r:id="rId20"/>
    <p:sldId id="290" r:id="rId21"/>
    <p:sldId id="321" r:id="rId22"/>
    <p:sldId id="311" r:id="rId23"/>
    <p:sldId id="310" r:id="rId24"/>
    <p:sldId id="319" r:id="rId25"/>
    <p:sldId id="320" r:id="rId26"/>
    <p:sldId id="322" r:id="rId27"/>
    <p:sldId id="289" r:id="rId28"/>
    <p:sldId id="291" r:id="rId29"/>
    <p:sldId id="292" r:id="rId30"/>
    <p:sldId id="280" r:id="rId31"/>
    <p:sldId id="293" r:id="rId32"/>
    <p:sldId id="285" r:id="rId33"/>
    <p:sldId id="307" r:id="rId34"/>
    <p:sldId id="303" r:id="rId35"/>
    <p:sldId id="30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0B3E"/>
    <a:srgbClr val="0A55AE"/>
    <a:srgbClr val="FBE136"/>
    <a:srgbClr val="60C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Srednji stil 4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4" autoAdjust="0"/>
    <p:restoredTop sz="84854" autoAdjust="0"/>
  </p:normalViewPr>
  <p:slideViewPr>
    <p:cSldViewPr>
      <p:cViewPr>
        <p:scale>
          <a:sx n="62" d="100"/>
          <a:sy n="62" d="100"/>
        </p:scale>
        <p:origin x="100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dija.kralj\Documents\Algebra%202017\MZO\Informatika\Upitnik%20INF\Upitnik%20za%20ucitelje%20Informatike-cijel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F19-4FB8-9ED4-30626124BC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F19-4FB8-9ED4-30626124BC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'Analiza stanja u osnovnoškolski'!$R$1120:$R$1121</c:f>
              <c:numCache>
                <c:formatCode>General</c:formatCode>
                <c:ptCount val="2"/>
                <c:pt idx="0">
                  <c:v>973</c:v>
                </c:pt>
                <c:pt idx="1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19-4FB8-9ED4-30626124BC9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hr-HR" sz="1200"/>
            </a:lvl1pPr>
          </a:lstStyle>
          <a:p>
            <a:fld id="{852F4B4A-E307-47E1-839B-29F1B8175CE0}" type="datetimeFigureOut">
              <a:rPr lang="hr-HR" smtClean="0"/>
              <a:pPr/>
              <a:t>10.11.2017.</a:t>
            </a:fld>
            <a:endParaRPr lang="hr-HR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hr-HR" sz="1200"/>
            </a:lvl1pPr>
          </a:lstStyle>
          <a:p>
            <a:fld id="{D282FD4B-2110-4CA1-A54C-09B9C2E10B3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hr-HR" sz="1200"/>
            </a:lvl1pPr>
          </a:lstStyle>
          <a:p>
            <a:fld id="{FD6FDD18-DE22-4C8A-AD4A-80E4D221ED62}" type="datetimeFigureOut">
              <a:rPr lang="sr-Latn-RS"/>
              <a:pPr/>
              <a:t>10.11.2017.</a:t>
            </a:fld>
            <a:endParaRPr lang="hr-HR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hr-HR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hr-HR" sz="1200"/>
            </a:lvl1pPr>
          </a:lstStyle>
          <a:p>
            <a:fld id="{DBA6C2E0-B7F0-4AB2-8A87-0FCC1A736427}" type="slidenum">
              <a:rPr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Bilo  bi dobro da vrijedi pravilo iz engleske gramatike da ne smije</a:t>
            </a:r>
            <a:r>
              <a:rPr lang="hr-HR" baseline="0" dirty="0" smtClean="0"/>
              <a:t> biti dvostruka negacija ili matematičko za množenje negativnih brojeva</a:t>
            </a:r>
          </a:p>
          <a:p>
            <a:r>
              <a:rPr lang="hr-HR" sz="1200" dirty="0" smtClean="0"/>
              <a:t>Određujte sebe prema onome što volite, a ne onome što mrzite.</a:t>
            </a:r>
          </a:p>
          <a:p>
            <a:r>
              <a:rPr lang="hr-HR" sz="1200" dirty="0" smtClean="0"/>
              <a:t>Pokažite svoju strast prema stvarima koje volite, budite velikodušni pohvalite, potičite, zaplješćite </a:t>
            </a:r>
          </a:p>
          <a:p>
            <a:r>
              <a:rPr lang="hr-HR" sz="1200" dirty="0" smtClean="0"/>
              <a:t>budite za, a ne protiv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7077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Možemo mi ignorirati globalizaciju, mi zatvorimo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okice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ali ona ide - Baričević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0133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Hardver bez softvera je </a:t>
            </a:r>
            <a:r>
              <a:rPr lang="hr-HR" dirty="0" err="1" smtClean="0"/>
              <a:t>junk</a:t>
            </a:r>
            <a:r>
              <a:rPr lang="hr-HR" dirty="0" smtClean="0"/>
              <a:t>, softver bez dobrog poučavanja je samo </a:t>
            </a:r>
            <a:r>
              <a:rPr lang="hr-HR" dirty="0" err="1" smtClean="0"/>
              <a:t>noise</a:t>
            </a:r>
            <a:endParaRPr lang="hr-HR" dirty="0" smtClean="0"/>
          </a:p>
          <a:p>
            <a:r>
              <a:rPr lang="hr-HR" dirty="0" smtClean="0"/>
              <a:t>Nakon 26 godina u učionici i dalje vjerujem u čaroliju koju učitelji unose u razred</a:t>
            </a:r>
          </a:p>
          <a:p>
            <a:r>
              <a:rPr lang="hr-HR" dirty="0" smtClean="0"/>
              <a:t>Tehnologija vs učitelji e pa ako ovo što radim može bolje napraviti robot ...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6628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 dabrovi igraju se na livadi. Trebaju pronaći pet predmeta prema određenom redoslijedu.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hr-HR" smtClean="0"/>
              <a:pPr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2750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postoje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samo dva puta – Sve ili Ništa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Strastveno se posvetite ostvarenju kratkoročnih ciljeva - budite mikro-ambiciozni, ponosno radite na onome što je pred vama (što vas okupira ovaj čas)  - nikad ne znate gdje ćete završiti (možda u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mzo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;)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Zaboravljamo da je važan put do rješenja, da postoje različiti putevi. Ishodi – ostvarenje ishoda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učenja na različite načine (primjer)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hr-HR" smtClean="0"/>
              <a:pPr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3789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Pokažite podršku, budite za,</a:t>
            </a:r>
            <a:r>
              <a:rPr lang="hr-HR" baseline="0" dirty="0" smtClean="0"/>
              <a:t> a ne protiv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hr-HR" smtClean="0"/>
              <a:pPr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0005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Ponudite trampolin, a ne gnijezdo ;)</a:t>
            </a:r>
          </a:p>
          <a:p>
            <a:r>
              <a:rPr lang="hr-HR" dirty="0" smtClean="0"/>
              <a:t>Ja nisam ovdje da vam ponudim krevet za odmaranje nego trampolin da skočite više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hr-HR" smtClean="0"/>
              <a:pPr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3884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Vi odlučujete hoćete li biti kaplja koja pomaže tkati ili očica koja para tkanje</a:t>
            </a:r>
          </a:p>
          <a:p>
            <a:r>
              <a:rPr lang="hr-HR" dirty="0" smtClean="0"/>
              <a:t>Ja biram stvaranje i učenje :)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hr-HR" smtClean="0"/>
              <a:pPr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1785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Iako bi možda bilo bolje da</a:t>
            </a:r>
            <a:r>
              <a:rPr lang="hr-HR" baseline="0" dirty="0" smtClean="0"/>
              <a:t> nabavim čarobni štapić koji stvara i bežični internet ;)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887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čarobni štapići postoje samo u bajkama i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Ministarstvu Budućnosti ;)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vi u obrazovanju radite čaroliju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321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temeljne koncepte rada računala i pojedinih uređaja, obrasce pohrane podataka te obilježja i načine prijenosa digitalnih informacija kako bi se razvile sposobnosti odabira i uporabe primjerene digitalne tehnologije i programa za obradu i predstavljanje podataka.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2145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Razvijaju se vještine logičkoga zaključivanja, modeliranja, apstrahiranja te rješavanja problema.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849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Stalnim usavršavanjem te kompetentnom, kritičkom i kreativnom uporabom informacijske i komunikacijske tehnologije učenici preuzimaju aktivnu ulogu u stvaranju svojih pozitivnih digitalnih tragova. Radeći samostalno ili u timu, oni odabiru prikladne digitalne sadržaje i programe, stvaraju i objavljuju svoje digitalne sadržaje.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046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Pristup digitalnomu društvu pravo je svakog pojedinca, a ujedno i izvor mogućnosti za uporabu raznovrsnih e-usluga koje mu to društvo pruža.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3493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Branim uvijek učitelje, ponosna</a:t>
            </a:r>
            <a:r>
              <a:rPr lang="hr-HR" baseline="0" dirty="0" smtClean="0"/>
              <a:t> sam što u svakoj županiji poznam nekoliko izvrsnih učitelja, a još više njih preko interneta, društvenih mreža; Mislim da se ne mogu pohvaliti sa u svakoj državi na svijetu zna barem jednog učitelja, ali svakako u svakoj od zemalja EU bi moglo biti</a:t>
            </a:r>
          </a:p>
          <a:p>
            <a:r>
              <a:rPr lang="hr-HR" baseline="0" dirty="0" smtClean="0"/>
              <a:t>Vi ste dokaz da Hrvatska ima izvrsne učitelje i nadam se da ćete mi pomoći pokazati javnosti koliko smo dobri i sposobni ponijeti promjene u obrazovanju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2780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Znate djeco sve što učimo će vam trebati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57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 smtClean="0"/>
              <a:t>Kliknite da biste uredili stil podnaslova matrice</a:t>
            </a:r>
            <a:endParaRPr lang="hr-HR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A5A9-2FB0-42AB-A9E0-F67069C48355}" type="datetime1">
              <a:rPr lang="sr-Latn-RS" smtClean="0"/>
              <a:t>10.11.2017.</a:t>
            </a:fld>
            <a:endParaRPr lang="hr-HR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5A21-110F-48DF-843C-9B93BD4D6BAF}" type="datetime1">
              <a:rPr lang="sr-Latn-RS" smtClean="0"/>
              <a:t>10.11.2017.</a:t>
            </a:fld>
            <a:endParaRPr lang="hr-HR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 latinLnBrk="0">
              <a:defRPr lang="hr-HR" sz="4000" b="1" cap="all"/>
            </a:lvl1pPr>
          </a:lstStyle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 latinLnBrk="0">
              <a:buNone/>
              <a:defRPr lang="hr-HR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hr-H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hr-H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BB01-791C-430B-A703-B4662FB9EF15}" type="datetime1">
              <a:rPr lang="sr-Latn-RS" smtClean="0"/>
              <a:t>10.11.2017.</a:t>
            </a:fld>
            <a:endParaRPr lang="hr-HR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držaj d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latinLnBrk="0">
              <a:defRPr lang="hr-HR" sz="2800"/>
            </a:lvl1pPr>
            <a:lvl2pPr>
              <a:defRPr lang="hr-HR" sz="2400"/>
            </a:lvl2pPr>
            <a:lvl3pPr>
              <a:defRPr lang="hr-HR" sz="2000"/>
            </a:lvl3pPr>
            <a:lvl4pPr>
              <a:defRPr lang="hr-HR" sz="1800"/>
            </a:lvl4pPr>
            <a:lvl5pPr>
              <a:defRPr lang="hr-HR" sz="1800"/>
            </a:lvl5pPr>
            <a:lvl6pPr>
              <a:defRPr lang="hr-HR" sz="1800"/>
            </a:lvl6pPr>
            <a:lvl7pPr>
              <a:defRPr lang="hr-HR" sz="1800"/>
            </a:lvl7pPr>
            <a:lvl8pPr>
              <a:defRPr lang="hr-HR" sz="1800"/>
            </a:lvl8pPr>
            <a:lvl9pPr>
              <a:defRPr lang="hr-HR" sz="1800"/>
            </a:lvl9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latinLnBrk="0">
              <a:defRPr lang="hr-HR" sz="2800"/>
            </a:lvl1pPr>
            <a:lvl2pPr>
              <a:defRPr lang="hr-HR" sz="2400"/>
            </a:lvl2pPr>
            <a:lvl3pPr>
              <a:defRPr lang="hr-HR" sz="2000"/>
            </a:lvl3pPr>
            <a:lvl4pPr>
              <a:defRPr lang="hr-HR" sz="1800"/>
            </a:lvl4pPr>
            <a:lvl5pPr>
              <a:defRPr lang="hr-HR" sz="1800"/>
            </a:lvl5pPr>
            <a:lvl6pPr>
              <a:defRPr lang="hr-HR" sz="1800"/>
            </a:lvl6pPr>
            <a:lvl7pPr>
              <a:defRPr lang="hr-HR" sz="1800"/>
            </a:lvl7pPr>
            <a:lvl8pPr>
              <a:defRPr lang="hr-HR" sz="1800"/>
            </a:lvl8pPr>
            <a:lvl9pPr>
              <a:defRPr lang="hr-HR"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DCA6-7D4B-46F3-9A0C-6B1787CA0E84}" type="datetime1">
              <a:rPr lang="sr-Latn-RS" smtClean="0"/>
              <a:t>10.11.2017.</a:t>
            </a:fld>
            <a:endParaRPr lang="hr-HR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hr-HR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latinLnBrk="0">
              <a:buNone/>
              <a:defRPr lang="hr-HR" sz="2400" b="1"/>
            </a:lvl1pPr>
            <a:lvl2pPr marL="457200" indent="0">
              <a:buNone/>
              <a:defRPr lang="hr-HR" sz="2000" b="1"/>
            </a:lvl2pPr>
            <a:lvl3pPr marL="914400" indent="0">
              <a:buNone/>
              <a:defRPr lang="hr-HR" sz="1800" b="1"/>
            </a:lvl3pPr>
            <a:lvl4pPr marL="1371600" indent="0">
              <a:buNone/>
              <a:defRPr lang="hr-HR" sz="1600" b="1"/>
            </a:lvl4pPr>
            <a:lvl5pPr marL="1828800" indent="0">
              <a:buNone/>
              <a:defRPr lang="hr-HR" sz="1600" b="1"/>
            </a:lvl5pPr>
            <a:lvl6pPr marL="2286000" indent="0">
              <a:buNone/>
              <a:defRPr lang="hr-HR" sz="1600" b="1"/>
            </a:lvl6pPr>
            <a:lvl7pPr marL="2743200" indent="0">
              <a:buNone/>
              <a:defRPr lang="hr-HR" sz="1600" b="1"/>
            </a:lvl7pPr>
            <a:lvl8pPr marL="3200400" indent="0">
              <a:buNone/>
              <a:defRPr lang="hr-HR" sz="1600" b="1"/>
            </a:lvl8pPr>
            <a:lvl9pPr marL="3657600" indent="0">
              <a:buNone/>
              <a:defRPr lang="hr-HR"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latinLnBrk="0">
              <a:defRPr lang="hr-HR" sz="2400"/>
            </a:lvl1pPr>
            <a:lvl2pPr>
              <a:defRPr lang="hr-HR" sz="2000"/>
            </a:lvl2pPr>
            <a:lvl3pPr>
              <a:defRPr lang="hr-HR" sz="1800"/>
            </a:lvl3pPr>
            <a:lvl4pPr>
              <a:defRPr lang="hr-HR" sz="1600"/>
            </a:lvl4pPr>
            <a:lvl5pPr>
              <a:defRPr lang="hr-HR" sz="1600"/>
            </a:lvl5pPr>
            <a:lvl6pPr>
              <a:defRPr lang="hr-HR" sz="1600"/>
            </a:lvl6pPr>
            <a:lvl7pPr>
              <a:defRPr lang="hr-HR" sz="1600"/>
            </a:lvl7pPr>
            <a:lvl8pPr>
              <a:defRPr lang="hr-HR" sz="1600"/>
            </a:lvl8pPr>
            <a:lvl9pPr>
              <a:defRPr lang="hr-HR"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latinLnBrk="0">
              <a:buNone/>
              <a:defRPr lang="hr-HR" sz="2400" b="1"/>
            </a:lvl1pPr>
            <a:lvl2pPr marL="457200" indent="0">
              <a:buNone/>
              <a:defRPr lang="hr-HR" sz="2000" b="1"/>
            </a:lvl2pPr>
            <a:lvl3pPr marL="914400" indent="0">
              <a:buNone/>
              <a:defRPr lang="hr-HR" sz="1800" b="1"/>
            </a:lvl3pPr>
            <a:lvl4pPr marL="1371600" indent="0">
              <a:buNone/>
              <a:defRPr lang="hr-HR" sz="1600" b="1"/>
            </a:lvl4pPr>
            <a:lvl5pPr marL="1828800" indent="0">
              <a:buNone/>
              <a:defRPr lang="hr-HR" sz="1600" b="1"/>
            </a:lvl5pPr>
            <a:lvl6pPr marL="2286000" indent="0">
              <a:buNone/>
              <a:defRPr lang="hr-HR" sz="1600" b="1"/>
            </a:lvl6pPr>
            <a:lvl7pPr marL="2743200" indent="0">
              <a:buNone/>
              <a:defRPr lang="hr-HR" sz="1600" b="1"/>
            </a:lvl7pPr>
            <a:lvl8pPr marL="3200400" indent="0">
              <a:buNone/>
              <a:defRPr lang="hr-HR" sz="1600" b="1"/>
            </a:lvl8pPr>
            <a:lvl9pPr marL="3657600" indent="0">
              <a:buNone/>
              <a:defRPr lang="hr-HR"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 latinLnBrk="0">
              <a:defRPr lang="hr-HR" sz="2400"/>
            </a:lvl1pPr>
            <a:lvl2pPr>
              <a:defRPr lang="hr-HR" sz="2000"/>
            </a:lvl2pPr>
            <a:lvl3pPr>
              <a:defRPr lang="hr-HR" sz="1800"/>
            </a:lvl3pPr>
            <a:lvl4pPr>
              <a:defRPr lang="hr-HR" sz="1600"/>
            </a:lvl4pPr>
            <a:lvl5pPr>
              <a:defRPr lang="hr-HR" sz="1600"/>
            </a:lvl5pPr>
            <a:lvl6pPr>
              <a:defRPr lang="hr-HR" sz="1600"/>
            </a:lvl6pPr>
            <a:lvl7pPr>
              <a:defRPr lang="hr-HR" sz="1600"/>
            </a:lvl7pPr>
            <a:lvl8pPr>
              <a:defRPr lang="hr-HR" sz="1600"/>
            </a:lvl8pPr>
            <a:lvl9pPr>
              <a:defRPr lang="hr-HR"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FEB9-4504-45D8-B518-5ABEF15B0BAF}" type="datetime1">
              <a:rPr lang="sr-Latn-RS" smtClean="0"/>
              <a:t>10.11.2017.</a:t>
            </a:fld>
            <a:endParaRPr lang="hr-H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3745-1D33-48C3-970F-C50DFFFC0478}" type="datetime1">
              <a:rPr lang="sr-Latn-RS" smtClean="0"/>
              <a:t>10.11.2017.</a:t>
            </a:fld>
            <a:endParaRPr lang="hr-HR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tv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9"/>
          <p:cNvSpPr>
            <a:spLocks noGrp="1"/>
          </p:cNvSpPr>
          <p:nvPr>
            <p:ph type="body" sz="quarter" idx="16"/>
          </p:nvPr>
        </p:nvSpPr>
        <p:spPr>
          <a:xfrm>
            <a:off x="711200" y="3619500"/>
            <a:ext cx="10464800" cy="838200"/>
          </a:xfrm>
        </p:spPr>
        <p:txBody>
          <a:bodyPr anchor="b" anchorCtr="0">
            <a:noAutofit/>
          </a:bodyPr>
          <a:lstStyle>
            <a:lvl1pPr marL="0" indent="0" algn="l" latinLnBrk="0">
              <a:spcBef>
                <a:spcPts val="0"/>
              </a:spcBef>
              <a:buFontTx/>
              <a:buNone/>
              <a:defRPr lang="hr-HR" sz="4800" kern="1200" cap="all" baseline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 lang="hr-HR"/>
            </a:lvl2pPr>
            <a:lvl3pPr>
              <a:buFontTx/>
              <a:buNone/>
              <a:defRPr lang="hr-HR"/>
            </a:lvl3pPr>
            <a:lvl4pPr>
              <a:buFontTx/>
              <a:buNone/>
              <a:defRPr lang="hr-HR"/>
            </a:lvl4pPr>
            <a:lvl5pPr>
              <a:buFontTx/>
              <a:buNone/>
              <a:defRPr lang="hr-HR"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Shape 6"/>
          <p:cNvSpPr>
            <a:spLocks noGrp="1"/>
          </p:cNvSpPr>
          <p:nvPr>
            <p:ph type="body" sz="quarter" idx="13"/>
          </p:nvPr>
        </p:nvSpPr>
        <p:spPr>
          <a:xfrm>
            <a:off x="1320800" y="4343400"/>
            <a:ext cx="9855200" cy="914400"/>
          </a:xfrm>
        </p:spPr>
        <p:txBody>
          <a:bodyPr>
            <a:noAutofit/>
          </a:bodyPr>
          <a:lstStyle>
            <a:lvl1pPr latinLnBrk="0">
              <a:buFontTx/>
              <a:buNone/>
              <a:defRPr lang="hr-HR" sz="1600"/>
            </a:lvl1pPr>
            <a:lvl2pPr>
              <a:buFontTx/>
              <a:buNone/>
              <a:defRPr lang="hr-HR"/>
            </a:lvl2pPr>
            <a:lvl3pPr>
              <a:buFontTx/>
              <a:buNone/>
              <a:defRPr lang="hr-HR"/>
            </a:lvl3pPr>
            <a:lvl4pPr>
              <a:buFontTx/>
              <a:buNone/>
              <a:defRPr lang="hr-HR"/>
            </a:lvl4pPr>
            <a:lvl5pPr>
              <a:buFontTx/>
              <a:buNone/>
              <a:defRPr lang="hr-HR"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Shape 7"/>
          <p:cNvSpPr>
            <a:spLocks noGrp="1"/>
          </p:cNvSpPr>
          <p:nvPr>
            <p:ph type="body" sz="quarter" idx="14"/>
          </p:nvPr>
        </p:nvSpPr>
        <p:spPr>
          <a:xfrm>
            <a:off x="1320800" y="1476376"/>
            <a:ext cx="7213600" cy="352425"/>
          </a:xfrm>
        </p:spPr>
        <p:txBody>
          <a:bodyPr anchor="b" anchorCtr="0"/>
          <a:lstStyle>
            <a:lvl1pPr latinLnBrk="0">
              <a:buFontTx/>
              <a:buNone/>
              <a:defRPr lang="hr-HR" sz="1600"/>
            </a:lvl1pPr>
            <a:lvl2pPr>
              <a:buFontTx/>
              <a:buNone/>
              <a:defRPr lang="hr-HR"/>
            </a:lvl2pPr>
            <a:lvl3pPr>
              <a:buFontTx/>
              <a:buNone/>
              <a:defRPr lang="hr-HR"/>
            </a:lvl3pPr>
            <a:lvl4pPr>
              <a:buFontTx/>
              <a:buNone/>
              <a:defRPr lang="hr-HR"/>
            </a:lvl4pPr>
            <a:lvl5pPr>
              <a:buFontTx/>
              <a:buNone/>
              <a:defRPr lang="hr-HR"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Shape 8"/>
          <p:cNvSpPr>
            <a:spLocks noGrp="1"/>
          </p:cNvSpPr>
          <p:nvPr>
            <p:ph type="body" sz="quarter" idx="15"/>
          </p:nvPr>
        </p:nvSpPr>
        <p:spPr>
          <a:xfrm>
            <a:off x="1320800" y="5819778"/>
            <a:ext cx="9855200" cy="304799"/>
          </a:xfrm>
        </p:spPr>
        <p:txBody>
          <a:bodyPr>
            <a:noAutofit/>
          </a:bodyPr>
          <a:lstStyle>
            <a:lvl1pPr latinLnBrk="0">
              <a:buFontTx/>
              <a:buNone/>
              <a:defRPr lang="hr-HR" sz="1200"/>
            </a:lvl1pPr>
            <a:lvl2pPr>
              <a:buFontTx/>
              <a:buNone/>
              <a:defRPr lang="hr-HR"/>
            </a:lvl2pPr>
            <a:lvl3pPr>
              <a:buFontTx/>
              <a:buNone/>
              <a:defRPr lang="hr-HR"/>
            </a:lvl3pPr>
            <a:lvl4pPr>
              <a:buFontTx/>
              <a:buNone/>
              <a:defRPr lang="hr-HR"/>
            </a:lvl4pPr>
            <a:lvl5pPr>
              <a:buFontTx/>
              <a:buNone/>
              <a:defRPr lang="hr-HR"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1320800" y="609600"/>
            <a:ext cx="10871200" cy="989013"/>
          </a:xfrm>
        </p:spPr>
        <p:txBody>
          <a:bodyPr anchor="ctr" anchorCtr="0">
            <a:normAutofit/>
          </a:bodyPr>
          <a:lstStyle>
            <a:lvl1pPr algn="l" latinLnBrk="0">
              <a:defRPr lang="hr-HR"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397000" y="5808662"/>
            <a:ext cx="7112000" cy="1588"/>
          </a:xfrm>
          <a:prstGeom prst="line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 latinLnBrk="0">
              <a:defRPr lang="hr-HR"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latinLnBrk="0">
              <a:defRPr lang="hr-HR" sz="3200"/>
            </a:lvl1pPr>
            <a:lvl2pPr>
              <a:defRPr lang="hr-HR" sz="2800"/>
            </a:lvl2pPr>
            <a:lvl3pPr>
              <a:defRPr lang="hr-HR" sz="2400"/>
            </a:lvl3pPr>
            <a:lvl4pPr>
              <a:defRPr lang="hr-HR" sz="2000"/>
            </a:lvl4pPr>
            <a:lvl5pPr>
              <a:defRPr lang="hr-HR" sz="2000"/>
            </a:lvl5pPr>
            <a:lvl6pPr>
              <a:defRPr lang="hr-HR" sz="2000"/>
            </a:lvl6pPr>
            <a:lvl7pPr>
              <a:defRPr lang="hr-HR" sz="2000"/>
            </a:lvl7pPr>
            <a:lvl8pPr>
              <a:defRPr lang="hr-HR" sz="2000"/>
            </a:lvl8pPr>
            <a:lvl9pPr>
              <a:defRPr lang="hr-HR"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 latinLnBrk="0">
              <a:buNone/>
              <a:defRPr lang="hr-HR" sz="1400"/>
            </a:lvl1pPr>
            <a:lvl2pPr marL="457200" indent="0">
              <a:buNone/>
              <a:defRPr lang="hr-HR" sz="1200"/>
            </a:lvl2pPr>
            <a:lvl3pPr marL="914400" indent="0">
              <a:buNone/>
              <a:defRPr lang="hr-HR" sz="1000"/>
            </a:lvl3pPr>
            <a:lvl4pPr marL="1371600" indent="0">
              <a:buNone/>
              <a:defRPr lang="hr-HR" sz="900"/>
            </a:lvl4pPr>
            <a:lvl5pPr marL="1828800" indent="0">
              <a:buNone/>
              <a:defRPr lang="hr-HR" sz="900"/>
            </a:lvl5pPr>
            <a:lvl6pPr marL="2286000" indent="0">
              <a:buNone/>
              <a:defRPr lang="hr-HR" sz="900"/>
            </a:lvl6pPr>
            <a:lvl7pPr marL="2743200" indent="0">
              <a:buNone/>
              <a:defRPr lang="hr-HR" sz="900"/>
            </a:lvl7pPr>
            <a:lvl8pPr marL="3200400" indent="0">
              <a:buNone/>
              <a:defRPr lang="hr-HR" sz="900"/>
            </a:lvl8pPr>
            <a:lvl9pPr marL="3657600" indent="0">
              <a:buNone/>
              <a:defRPr lang="hr-HR"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1987-441E-4E7A-8554-47C570F70E3D}" type="datetime1">
              <a:rPr lang="sr-Latn-RS" smtClean="0"/>
              <a:t>10.11.2017.</a:t>
            </a:fld>
            <a:endParaRPr lang="hr-HR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 latinLnBrk="0">
              <a:defRPr lang="hr-HR"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 latinLnBrk="0">
              <a:buNone/>
              <a:defRPr lang="hr-HR" sz="3200"/>
            </a:lvl1pPr>
            <a:lvl2pPr marL="457200" indent="0">
              <a:buNone/>
              <a:defRPr lang="hr-HR" sz="2800"/>
            </a:lvl2pPr>
            <a:lvl3pPr marL="914400" indent="0">
              <a:buNone/>
              <a:defRPr lang="hr-HR" sz="2400"/>
            </a:lvl3pPr>
            <a:lvl4pPr marL="1371600" indent="0">
              <a:buNone/>
              <a:defRPr lang="hr-HR" sz="2000"/>
            </a:lvl4pPr>
            <a:lvl5pPr marL="1828800" indent="0">
              <a:buNone/>
              <a:defRPr lang="hr-HR" sz="2000"/>
            </a:lvl5pPr>
            <a:lvl6pPr marL="2286000" indent="0">
              <a:buNone/>
              <a:defRPr lang="hr-HR" sz="2000"/>
            </a:lvl6pPr>
            <a:lvl7pPr marL="2743200" indent="0">
              <a:buNone/>
              <a:defRPr lang="hr-HR" sz="2000"/>
            </a:lvl7pPr>
            <a:lvl8pPr marL="3200400" indent="0">
              <a:buNone/>
              <a:defRPr lang="hr-HR" sz="2000"/>
            </a:lvl8pPr>
            <a:lvl9pPr marL="3657600" indent="0">
              <a:buNone/>
              <a:defRPr lang="hr-HR"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latinLnBrk="0">
              <a:buNone/>
              <a:defRPr lang="hr-HR" sz="1400"/>
            </a:lvl1pPr>
            <a:lvl2pPr marL="457200" indent="0">
              <a:buNone/>
              <a:defRPr lang="hr-HR" sz="1200"/>
            </a:lvl2pPr>
            <a:lvl3pPr marL="914400" indent="0">
              <a:buNone/>
              <a:defRPr lang="hr-HR" sz="1000"/>
            </a:lvl3pPr>
            <a:lvl4pPr marL="1371600" indent="0">
              <a:buNone/>
              <a:defRPr lang="hr-HR" sz="900"/>
            </a:lvl4pPr>
            <a:lvl5pPr marL="1828800" indent="0">
              <a:buNone/>
              <a:defRPr lang="hr-HR" sz="900"/>
            </a:lvl5pPr>
            <a:lvl6pPr marL="2286000" indent="0">
              <a:buNone/>
              <a:defRPr lang="hr-HR" sz="900"/>
            </a:lvl6pPr>
            <a:lvl7pPr marL="2743200" indent="0">
              <a:buNone/>
              <a:defRPr lang="hr-HR" sz="900"/>
            </a:lvl7pPr>
            <a:lvl8pPr marL="3200400" indent="0">
              <a:buNone/>
              <a:defRPr lang="hr-HR" sz="900"/>
            </a:lvl8pPr>
            <a:lvl9pPr marL="3657600" indent="0">
              <a:buNone/>
              <a:defRPr lang="hr-HR"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472F-13DE-421F-BDED-50D46B67A943}" type="datetime1">
              <a:rPr lang="sr-Latn-RS" smtClean="0"/>
              <a:t>10.11.2017.</a:t>
            </a:fld>
            <a:endParaRPr lang="hr-HR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5000">
              <a:schemeClr val="bg1"/>
            </a:gs>
            <a:gs pos="100000">
              <a:schemeClr val="accent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12" name="clouds.png"/>
            <p:cNvPicPr>
              <a:picLocks noChangeAspect="1"/>
            </p:cNvPicPr>
            <p:nvPr/>
          </p:nvPicPr>
          <p:blipFill>
            <a:blip r:embed="rId11">
              <a:duotone>
                <a:schemeClr val="accent5"/>
                <a:srgbClr val="FFFFFF"/>
              </a:duotone>
            </a:blip>
            <a:srcRect b="6067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2700" cap="rnd" cmpd="sng" algn="ctr">
              <a:gradFill>
                <a:gsLst>
                  <a:gs pos="0">
                    <a:schemeClr val="accent5"/>
                  </a:gs>
                  <a:gs pos="67000">
                    <a:schemeClr val="bg1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/>
            </a:p>
          </p:txBody>
        </p: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hr-HR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609600" y="628650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hr-H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1D965-D4C5-47DC-B18A-C56EADF7D800}" type="datetime1">
              <a:rPr lang="sr-Latn-RS" smtClean="0"/>
              <a:t>10.11.2017.</a:t>
            </a:fld>
            <a:endParaRPr lang="hr-HR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4165600" y="6286501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hr-H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8737600" y="628650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hr-H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8CE7-68F5-41DF-B820-82E57A425462}" type="slidenum">
              <a:rPr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lang="hr-HR"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lang="hr-HR"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hr-HR"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hr-HR"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hr-HR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hr-HR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struna.ihjj.hr/naziv/sinergija/18015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1988840"/>
            <a:ext cx="10363200" cy="1470025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hr-HR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Možemo li drugačije?</a:t>
            </a:r>
            <a:endParaRPr lang="hr-HR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14400" y="4725144"/>
            <a:ext cx="9753600" cy="2132856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Lidija Kralj, prof. matematike i informatike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pomoćnica ministrice, 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Ministarstvo znanosti i obrazovanja</a:t>
            </a:r>
          </a:p>
        </p:txBody>
      </p:sp>
    </p:spTree>
    <p:extLst>
      <p:ext uri="{BB962C8B-B14F-4D97-AF65-F5344CB8AC3E}">
        <p14:creationId xmlns:p14="http://schemas.microsoft.com/office/powerpoint/2010/main" val="22628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Predrasude, stereotipi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Ali naši učitelji ne znaju dovoljno.</a:t>
            </a:r>
          </a:p>
          <a:p>
            <a:r>
              <a:rPr lang="hr-HR" sz="3600" dirty="0" smtClean="0"/>
              <a:t>A </a:t>
            </a:r>
            <a:r>
              <a:rPr lang="hr-HR" sz="3600" dirty="0" smtClean="0"/>
              <a:t>znate, učitelji Informatike nisu baš dobri, djeca im se samo igraju. Kako će oni predavati obaveznu Informatiku?</a:t>
            </a:r>
            <a:endParaRPr lang="hr-HR" sz="3600" dirty="0"/>
          </a:p>
        </p:txBody>
      </p:sp>
      <p:pic>
        <p:nvPicPr>
          <p:cNvPr id="5" name="Slika 4" descr="Set gratuito di 72 emoticon e &lt;strong&gt;smile&lt;/strong&gt; da scaricare | Pixolo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365104"/>
            <a:ext cx="5463704" cy="2637945"/>
          </a:xfrm>
          <a:prstGeom prst="rect">
            <a:avLst/>
          </a:prstGeom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411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Koja slika pokazuje grafički prikaz domena u novom kurikulumu Informatike?</a:t>
            </a:r>
          </a:p>
          <a:p>
            <a:r>
              <a:rPr lang="hr-HR" sz="4000" b="1" dirty="0" smtClean="0"/>
              <a:t>menti.com 436192</a:t>
            </a:r>
            <a:endParaRPr lang="hr-HR" sz="4000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57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6"/>
              </a:clrFrom>
              <a:clrTo>
                <a:srgbClr val="FEFF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3512" y="100944"/>
            <a:ext cx="8391647" cy="6747338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3863752" y="1600201"/>
            <a:ext cx="1656184" cy="460647"/>
          </a:xfrm>
          <a:prstGeom prst="rect">
            <a:avLst/>
          </a:prstGeom>
          <a:solidFill>
            <a:srgbClr val="60C7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6888088" y="1124744"/>
            <a:ext cx="2232248" cy="1440160"/>
          </a:xfrm>
          <a:prstGeom prst="rect">
            <a:avLst/>
          </a:prstGeom>
          <a:solidFill>
            <a:srgbClr val="FBE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2855640" y="4365104"/>
            <a:ext cx="2016224" cy="1512168"/>
          </a:xfrm>
          <a:prstGeom prst="rect">
            <a:avLst/>
          </a:prstGeom>
          <a:solidFill>
            <a:srgbClr val="0A5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6023992" y="4437112"/>
            <a:ext cx="2304256" cy="1440160"/>
          </a:xfrm>
          <a:prstGeom prst="rect">
            <a:avLst/>
          </a:prstGeom>
          <a:solidFill>
            <a:srgbClr val="B90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454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Informacije i digitalna tehnologija - 4.23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1205562"/>
            <a:ext cx="6627937" cy="5629847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39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Računalno razmišljanje i programiranje - 3.72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1196753"/>
            <a:ext cx="7155544" cy="5661247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22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Digitalna pismenost i </a:t>
            </a:r>
            <a:r>
              <a:rPr lang="hr-HR" dirty="0" smtClean="0"/>
              <a:t>komunikacija </a:t>
            </a:r>
            <a:r>
              <a:rPr lang="hr-HR" dirty="0"/>
              <a:t>- 4.35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196753"/>
            <a:ext cx="6840760" cy="5661248"/>
          </a:xfrm>
          <a:prstGeom prst="rect">
            <a:avLst/>
          </a:prstGeom>
          <a:noFill/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814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E-Društvo – 4.01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1142802"/>
            <a:ext cx="6134312" cy="5715198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88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980252"/>
              </p:ext>
            </p:extLst>
          </p:nvPr>
        </p:nvGraphicFramePr>
        <p:xfrm>
          <a:off x="2639616" y="189188"/>
          <a:ext cx="7344816" cy="658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4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 sam ja učiteljica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9159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A ja da sam učiteljica... pustio bih djecu pred školu:</a:t>
            </a:r>
            <a:br>
              <a:rPr lang="hr-HR" dirty="0"/>
            </a:br>
            <a:r>
              <a:rPr lang="hr-HR" dirty="0"/>
              <a:t>Gledajte, djeco! A poslije ćete sjesti uokrug</a:t>
            </a:r>
            <a:br>
              <a:rPr lang="hr-HR" dirty="0"/>
            </a:br>
            <a:r>
              <a:rPr lang="hr-HR" dirty="0"/>
              <a:t>I svaki će pričati šta je vidio.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A naša učiteljica, da! samo rekne odozgo:</a:t>
            </a:r>
            <a:br>
              <a:rPr lang="hr-HR" dirty="0"/>
            </a:br>
            <a:r>
              <a:rPr lang="hr-HR" dirty="0"/>
              <a:t>U razred!... Koji prvi čuje, glasno zavikne:</a:t>
            </a:r>
            <a:br>
              <a:rPr lang="hr-HR" dirty="0"/>
            </a:br>
            <a:r>
              <a:rPr lang="hr-HR" dirty="0"/>
              <a:t>U razred! U razred!... I svi odmah trčimo</a:t>
            </a:r>
            <a:br>
              <a:rPr lang="hr-HR" dirty="0"/>
            </a:br>
            <a:r>
              <a:rPr lang="hr-HR" dirty="0"/>
              <a:t>Kao da nas čeka med, a ne računica.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Svima bi nam bolje bilo...</a:t>
            </a:r>
            <a:br>
              <a:rPr lang="hr-HR" dirty="0"/>
            </a:br>
            <a:r>
              <a:rPr lang="hr-HR" dirty="0"/>
              <a:t>Da sam ja učiteljica</a:t>
            </a:r>
            <a:r>
              <a:rPr lang="hr-HR" dirty="0" smtClean="0"/>
              <a:t>!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					Dragutin Tadijanović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98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Budite učitelj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r-HR" dirty="0" smtClean="0"/>
                  <a:t>FOR I = 0 TO</a:t>
                </a:r>
                <a:r>
                  <a:rPr lang="hr-HR" dirty="0" smtClean="0"/>
                  <a:t> </a:t>
                </a:r>
                <a14:m>
                  <m:oMath xmlns:m="http://schemas.openxmlformats.org/officeDocument/2006/math">
                    <m:r>
                      <a:rPr lang="hr-HR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∞</m:t>
                    </m:r>
                  </m:oMath>
                </a14:m>
                <a:endParaRPr lang="hr-HR" sz="5400" b="1" dirty="0" smtClean="0"/>
              </a:p>
              <a:p>
                <a:r>
                  <a:rPr lang="hr-HR" dirty="0" smtClean="0"/>
                  <a:t>Učite</a:t>
                </a:r>
                <a:endParaRPr lang="hr-HR" dirty="0" smtClean="0"/>
              </a:p>
              <a:p>
                <a:r>
                  <a:rPr lang="hr-HR" dirty="0" smtClean="0"/>
                  <a:t>Veselite </a:t>
                </a:r>
                <a:r>
                  <a:rPr lang="hr-HR" dirty="0"/>
                  <a:t>se onome što ste </a:t>
                </a:r>
                <a:r>
                  <a:rPr lang="hr-HR" dirty="0" smtClean="0"/>
                  <a:t>naučili</a:t>
                </a:r>
              </a:p>
              <a:p>
                <a:r>
                  <a:rPr lang="hr-HR" dirty="0"/>
                  <a:t>Podijelite </a:t>
                </a:r>
                <a:r>
                  <a:rPr lang="hr-HR" dirty="0" smtClean="0"/>
                  <a:t>što </a:t>
                </a:r>
                <a:r>
                  <a:rPr lang="hr-HR" dirty="0"/>
                  <a:t>ste </a:t>
                </a:r>
                <a:r>
                  <a:rPr lang="hr-HR" dirty="0" smtClean="0"/>
                  <a:t>naučili</a:t>
                </a:r>
                <a:endParaRPr lang="hr-HR" dirty="0"/>
              </a:p>
              <a:p>
                <a:r>
                  <a:rPr lang="hr-HR" dirty="0" smtClean="0"/>
                  <a:t>Učite</a:t>
                </a:r>
                <a:endParaRPr lang="hr-HR" dirty="0" smtClean="0"/>
              </a:p>
              <a:p>
                <a:pPr marL="0" indent="0">
                  <a:buNone/>
                </a:pPr>
                <a:r>
                  <a:rPr lang="hr-HR" dirty="0" smtClean="0"/>
                  <a:t>END</a:t>
                </a:r>
                <a:endParaRPr lang="hr-HR" dirty="0" smtClean="0"/>
              </a:p>
            </p:txBody>
          </p:sp>
        </mc:Choice>
        <mc:Fallback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37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4223792" y="1340768"/>
            <a:ext cx="4090278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19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69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Predrasude, stereotipi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U</a:t>
            </a:r>
            <a:r>
              <a:rPr lang="hr-HR" sz="3600" dirty="0" smtClean="0"/>
              <a:t>čitelji se boje </a:t>
            </a:r>
            <a:r>
              <a:rPr lang="hr-HR" sz="3600" dirty="0" smtClean="0"/>
              <a:t>moderne tehnologije.</a:t>
            </a:r>
          </a:p>
        </p:txBody>
      </p:sp>
      <p:pic>
        <p:nvPicPr>
          <p:cNvPr id="5" name="Slika 4" descr="Set gratuito di 72 emoticon e &lt;strong&gt;smile&lt;/strong&gt; da scaricare | Pixolo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365104"/>
            <a:ext cx="5463704" cy="2637945"/>
          </a:xfrm>
          <a:prstGeom prst="rect">
            <a:avLst/>
          </a:prstGeom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48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" y="-28183"/>
            <a:ext cx="12186265" cy="6886183"/>
          </a:xfrm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01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Tehnologija &amp; učitelji</a:t>
            </a:r>
            <a:endParaRPr lang="hr-HR" dirty="0"/>
          </a:p>
        </p:txBody>
      </p:sp>
      <p:pic>
        <p:nvPicPr>
          <p:cNvPr id="4" name="Rezervirano mjesto sadržaja 3" descr="Lucifer House Inc.: &lt;strong&gt;Teacher&lt;/strong&gt;'s day Special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4" y="1417638"/>
            <a:ext cx="2952328" cy="3066554"/>
          </a:xfrm>
        </p:spPr>
      </p:pic>
      <p:pic>
        <p:nvPicPr>
          <p:cNvPr id="5" name="Slika 4" descr="File:S.H Horikawa – Star Strider &lt;strong&gt;Robot&lt;/strong&gt; (スターストライダーロボット) – Front.jp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698" y="2376264"/>
            <a:ext cx="3361302" cy="4481736"/>
          </a:xfrm>
          <a:prstGeom prst="rect">
            <a:avLst/>
          </a:prstGeom>
        </p:spPr>
      </p:pic>
      <p:pic>
        <p:nvPicPr>
          <p:cNvPr id="6" name="Slika 5" descr="MissGrantsTechnologyWiki - ho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37" y="1988840"/>
            <a:ext cx="4994861" cy="354898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 flipH="1">
            <a:off x="957143" y="6119585"/>
            <a:ext cx="3410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e-bilten MZO</a:t>
            </a:r>
            <a:endParaRPr lang="hr-HR" sz="320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879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59890"/>
            <a:ext cx="10972800" cy="1143000"/>
          </a:xfrm>
        </p:spPr>
        <p:txBody>
          <a:bodyPr/>
          <a:lstStyle/>
          <a:p>
            <a:r>
              <a:rPr lang="hr-HR" dirty="0" smtClean="0"/>
              <a:t>Početak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5360" y="1700808"/>
            <a:ext cx="5486400" cy="4852542"/>
          </a:xfrm>
        </p:spPr>
        <p:txBody>
          <a:bodyPr>
            <a:normAutofit/>
          </a:bodyPr>
          <a:lstStyle/>
          <a:p>
            <a:r>
              <a:rPr lang="hr-HR" dirty="0"/>
              <a:t>Prije nego što krenu u potragu, dabrovi dobiju papir sa slikom prvog predmeta.</a:t>
            </a:r>
          </a:p>
          <a:p>
            <a:r>
              <a:rPr lang="hr-HR" b="1" dirty="0"/>
              <a:t>Od kojeg su predmeta dabrovi krenuli u potragu</a:t>
            </a:r>
            <a:r>
              <a:rPr lang="hr-HR" b="1" dirty="0" smtClean="0"/>
              <a:t>?</a:t>
            </a:r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menti.com </a:t>
            </a:r>
            <a:r>
              <a:rPr lang="hr-HR" b="1" dirty="0"/>
              <a:t>436192</a:t>
            </a:r>
          </a:p>
          <a:p>
            <a:endParaRPr lang="hr-HR" dirty="0"/>
          </a:p>
        </p:txBody>
      </p:sp>
      <p:pic>
        <p:nvPicPr>
          <p:cNvPr id="4" name="Kuva1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15880" y="1844824"/>
            <a:ext cx="7636113" cy="4708526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90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2246040" cy="1143000"/>
          </a:xfrm>
        </p:spPr>
        <p:txBody>
          <a:bodyPr>
            <a:normAutofit/>
          </a:bodyPr>
          <a:lstStyle/>
          <a:p>
            <a:r>
              <a:rPr lang="hr-HR" sz="5400" dirty="0" smtClean="0"/>
              <a:t>Dabar</a:t>
            </a:r>
            <a:endParaRPr lang="hr-HR" sz="5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Međunarodno natjecanje iz informatike i računalnog razmišljanja</a:t>
            </a:r>
          </a:p>
          <a:p>
            <a:r>
              <a:rPr lang="hr-HR" dirty="0"/>
              <a:t>430 škola i </a:t>
            </a:r>
            <a:r>
              <a:rPr lang="hr-HR" dirty="0" smtClean="0"/>
              <a:t>22 200 </a:t>
            </a:r>
            <a:r>
              <a:rPr lang="hr-HR" dirty="0"/>
              <a:t>učenika </a:t>
            </a:r>
            <a:endParaRPr lang="hr-HR" dirty="0" smtClean="0"/>
          </a:p>
          <a:p>
            <a:r>
              <a:rPr lang="hr-HR" dirty="0" smtClean="0"/>
              <a:t>13. – 17. studenog 2017.</a:t>
            </a:r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28" y="2420888"/>
            <a:ext cx="4547572" cy="4049714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generiran uz vrlo visoku pouzdanost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8" y="3604645"/>
            <a:ext cx="7474808" cy="32533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715" y="317500"/>
            <a:ext cx="8353425" cy="1057275"/>
          </a:xfrm>
          <a:prstGeom prst="rect">
            <a:avLst/>
          </a:prstGeom>
        </p:spPr>
      </p:pic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81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Predrasude, stereotipi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Ali ja ne mogu sve, nemam vremena, nemam opreme, ne znam odakle bih počela.</a:t>
            </a:r>
          </a:p>
          <a:p>
            <a:r>
              <a:rPr lang="hr-HR" sz="3600" dirty="0" smtClean="0"/>
              <a:t>Pohvale su štetne.</a:t>
            </a:r>
            <a:endParaRPr lang="hr-HR" sz="3600" dirty="0" smtClean="0"/>
          </a:p>
        </p:txBody>
      </p:sp>
      <p:pic>
        <p:nvPicPr>
          <p:cNvPr id="5" name="Slika 4" descr="Set gratuito di 72 emoticon e &lt;strong&gt;smile&lt;/strong&gt; da scaricare | Pixolo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365104"/>
            <a:ext cx="5463704" cy="2637945"/>
          </a:xfrm>
          <a:prstGeom prst="rect">
            <a:avLst/>
          </a:prstGeom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25</a:t>
            </a:fld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4282710" y="6379940"/>
            <a:ext cx="393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/>
              <a:t>www.menti.com  267590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15355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Mikroambicioznost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91744" y="1600201"/>
            <a:ext cx="7790656" cy="4525963"/>
          </a:xfrm>
        </p:spPr>
        <p:txBody>
          <a:bodyPr/>
          <a:lstStyle/>
          <a:p>
            <a:r>
              <a:rPr lang="hr-HR" dirty="0" smtClean="0"/>
              <a:t>Ponosno radite na onome što je pred vama jer nikad ne znate gdje ćete završiti.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093" y="2909194"/>
            <a:ext cx="6096000" cy="342900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5951984" y="6550223"/>
            <a:ext cx="6432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err="1" smtClean="0"/>
              <a:t>C.Diaz</a:t>
            </a:r>
            <a:r>
              <a:rPr lang="hr-HR" sz="1400" dirty="0" smtClean="0"/>
              <a:t>, https</a:t>
            </a:r>
            <a:r>
              <a:rPr lang="hr-HR" sz="1400" dirty="0"/>
              <a:t>://www.rappler.com/move-ph/30461-10-ways-sabotage-own-success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16" y="1152525"/>
            <a:ext cx="3371850" cy="5705475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67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Kritika ili pohvala?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Ne </a:t>
            </a:r>
            <a:r>
              <a:rPr lang="hr-HR" dirty="0"/>
              <a:t>razmišljajte kritički samo o tuđim idejama, procjenjujte i svoje - prepoznajte svoje predrasude, privilegije, favoriziranje. </a:t>
            </a:r>
            <a:endParaRPr lang="hr-HR" dirty="0" smtClean="0"/>
          </a:p>
          <a:p>
            <a:r>
              <a:rPr lang="pl-PL" dirty="0"/>
              <a:t>Zar su pohvale opasne i skupe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4" name="Pravokutnik 3"/>
          <p:cNvSpPr/>
          <p:nvPr/>
        </p:nvSpPr>
        <p:spPr>
          <a:xfrm>
            <a:off x="2461986" y="4365104"/>
            <a:ext cx="9162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Zaplješćite</a:t>
            </a:r>
            <a:r>
              <a:rPr lang="hr-H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pohvalite, podržite</a:t>
            </a:r>
            <a:r>
              <a:rPr lang="hr-HR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endParaRPr lang="hr-HR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7043208" y="6128406"/>
            <a:ext cx="393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/>
              <a:t>www.menti.com  267590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93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15880" y="274638"/>
            <a:ext cx="6566520" cy="1143000"/>
          </a:xfrm>
        </p:spPr>
        <p:txBody>
          <a:bodyPr/>
          <a:lstStyle/>
          <a:p>
            <a:r>
              <a:rPr lang="hr-HR" dirty="0" smtClean="0"/>
              <a:t>Trampolin ili gnijezdo?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" y="116632"/>
            <a:ext cx="4986554" cy="664873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988840"/>
            <a:ext cx="6678463" cy="4445352"/>
          </a:xfrm>
          <a:prstGeom prst="rect">
            <a:avLst/>
          </a:prstGeom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64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Sinergija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4000" dirty="0" smtClean="0"/>
              <a:t>Sudjelovanje </a:t>
            </a:r>
            <a:r>
              <a:rPr lang="hr-HR" sz="4000" dirty="0"/>
              <a:t>pojedinih dijelova koje povećava </a:t>
            </a:r>
            <a:r>
              <a:rPr lang="hr-HR" sz="4000" dirty="0" smtClean="0"/>
              <a:t>učinkovitost </a:t>
            </a:r>
            <a:r>
              <a:rPr lang="hr-HR" sz="4000" dirty="0"/>
              <a:t>svakoga dijela, </a:t>
            </a:r>
            <a:endParaRPr lang="hr-HR" sz="4000" dirty="0" smtClean="0"/>
          </a:p>
          <a:p>
            <a:pPr marL="0" indent="0">
              <a:buNone/>
            </a:pPr>
            <a:r>
              <a:rPr lang="hr-HR" sz="4000" dirty="0" smtClean="0"/>
              <a:t>tako </a:t>
            </a:r>
            <a:r>
              <a:rPr lang="hr-HR" sz="4000" dirty="0"/>
              <a:t>da cjelina predstavlja više od međusobnoga zbroja </a:t>
            </a:r>
            <a:r>
              <a:rPr lang="hr-HR" sz="4000" dirty="0" smtClean="0"/>
              <a:t>dijelova.</a:t>
            </a:r>
            <a:endParaRPr lang="hr-HR" sz="4000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2400" dirty="0" smtClean="0"/>
              <a:t>Struna</a:t>
            </a:r>
            <a:r>
              <a:rPr lang="hr-HR" sz="2400" dirty="0"/>
              <a:t>, </a:t>
            </a:r>
            <a:r>
              <a:rPr lang="hr-HR" sz="2400" dirty="0">
                <a:hlinkClick r:id="rId2"/>
              </a:rPr>
              <a:t>http://struna.ihjj.hr/naziv/sinergija/18015</a:t>
            </a:r>
            <a:r>
              <a:rPr lang="hr-HR" sz="2400" dirty="0" smtClean="0">
                <a:hlinkClick r:id="rId2"/>
              </a:rPr>
              <a:t>/</a:t>
            </a:r>
            <a:r>
              <a:rPr lang="hr-HR" sz="2400" dirty="0" smtClean="0"/>
              <a:t> </a:t>
            </a:r>
            <a:endParaRPr lang="hr-HR" sz="2400" dirty="0"/>
          </a:p>
        </p:txBody>
      </p:sp>
      <p:sp>
        <p:nvSpPr>
          <p:cNvPr id="4" name="Pravokutnik 3"/>
          <p:cNvSpPr/>
          <p:nvPr/>
        </p:nvSpPr>
        <p:spPr>
          <a:xfrm>
            <a:off x="6771773" y="6290156"/>
            <a:ext cx="393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/>
              <a:t>www.menti.com  267590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07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>
              <a:xfrm>
                <a:off x="911424" y="2348880"/>
                <a:ext cx="10972800" cy="1143000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1500" b="1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hr-HR" sz="115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− =+</m:t>
                      </m:r>
                    </m:oMath>
                  </m:oMathPara>
                </a14:m>
                <a:endParaRPr lang="hr-HR" sz="11500" b="1" dirty="0"/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1424" y="2348880"/>
                <a:ext cx="10972800" cy="1143000"/>
              </a:xfrm>
              <a:blipFill>
                <a:blip r:embed="rId3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94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60394"/>
            <a:ext cx="10058400" cy="67056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5735960" cy="6858000"/>
          </a:xfrm>
          <a:prstGeom prst="rect">
            <a:avLst/>
          </a:prstGeom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51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099659" y="2060848"/>
            <a:ext cx="871078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Teško se žaliti ako su </a:t>
            </a:r>
            <a:endParaRPr lang="hr-HR" sz="72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hr-HR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svi </a:t>
            </a:r>
            <a:r>
              <a:rPr lang="hr-HR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oko tebe </a:t>
            </a:r>
            <a:r>
              <a:rPr lang="hr-HR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pozitivni. </a:t>
            </a:r>
            <a:endParaRPr lang="hr-HR" sz="287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31</a:t>
            </a:fld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8319913" y="6165304"/>
            <a:ext cx="393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/>
              <a:t>www.menti.com  267590</a:t>
            </a:r>
          </a:p>
        </p:txBody>
      </p:sp>
    </p:spTree>
    <p:extLst>
      <p:ext uri="{BB962C8B-B14F-4D97-AF65-F5344CB8AC3E}">
        <p14:creationId xmlns:p14="http://schemas.microsoft.com/office/powerpoint/2010/main" val="41924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40016" y="2492896"/>
            <a:ext cx="5630416" cy="1143000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/>
              <a:t>Kada </a:t>
            </a:r>
            <a:r>
              <a:rPr lang="hr-HR" sz="3200" dirty="0"/>
              <a:t>bismo svi učinili</a:t>
            </a:r>
            <a:br>
              <a:rPr lang="hr-HR" sz="3200" dirty="0"/>
            </a:br>
            <a:r>
              <a:rPr lang="hr-HR" sz="3200" dirty="0"/>
              <a:t>ono za što smo sposobni,</a:t>
            </a:r>
            <a:br>
              <a:rPr lang="hr-HR" sz="3200" dirty="0"/>
            </a:br>
            <a:r>
              <a:rPr lang="hr-HR" sz="3200" dirty="0"/>
              <a:t>zapanjili bismo sami</a:t>
            </a:r>
            <a:br>
              <a:rPr lang="hr-HR" sz="3200" dirty="0"/>
            </a:br>
            <a:r>
              <a:rPr lang="hr-HR" sz="3200" dirty="0"/>
              <a:t>sebe</a:t>
            </a:r>
            <a:r>
              <a:rPr lang="hr-HR" sz="3200" dirty="0" smtClean="0"/>
              <a:t>.</a:t>
            </a:r>
            <a:br>
              <a:rPr lang="hr-HR" sz="3200" dirty="0" smtClean="0"/>
            </a:b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 smtClean="0"/>
              <a:t>	Thomas </a:t>
            </a:r>
            <a:r>
              <a:rPr lang="hr-HR" sz="3200" dirty="0"/>
              <a:t>Alva Edison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9416" y="1628800"/>
            <a:ext cx="4536504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Start </a:t>
            </a:r>
            <a:r>
              <a:rPr lang="hr-HR" dirty="0" err="1"/>
              <a:t>where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are,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Use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Do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	Arthur </a:t>
            </a:r>
            <a:r>
              <a:rPr lang="hr-HR" dirty="0" err="1"/>
              <a:t>Ashe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319913" y="6165304"/>
            <a:ext cx="393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/>
              <a:t>www.menti.com  267590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57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768"/>
          </a:xfrm>
          <a:prstGeom prst="rect">
            <a:avLst/>
          </a:prstGeom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29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51"/>
            <a:ext cx="12192000" cy="6912768"/>
          </a:xfrm>
        </p:spPr>
      </p:pic>
      <p:pic>
        <p:nvPicPr>
          <p:cNvPr id="5" name="Slika 4" descr="Flower &lt;strong&gt;Plant&lt;/strong&gt; Nature - vector Clip Art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70" y="4343687"/>
            <a:ext cx="1080120" cy="1094521"/>
          </a:xfrm>
          <a:prstGeom prst="rect">
            <a:avLst/>
          </a:prstGeom>
        </p:spPr>
      </p:pic>
      <p:pic>
        <p:nvPicPr>
          <p:cNvPr id="6" name="Slika 5" descr="Flower &lt;strong&gt;Plant&lt;/strong&gt; Nature - vector Clip Art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158" y="586610"/>
            <a:ext cx="1242542" cy="1259107"/>
          </a:xfrm>
          <a:prstGeom prst="rect">
            <a:avLst/>
          </a:prstGeom>
        </p:spPr>
      </p:pic>
      <p:pic>
        <p:nvPicPr>
          <p:cNvPr id="7" name="Slika 6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668" y="1563432"/>
            <a:ext cx="1080120" cy="1094521"/>
          </a:xfrm>
          <a:prstGeom prst="rect">
            <a:avLst/>
          </a:prstGeom>
        </p:spPr>
      </p:pic>
      <p:pic>
        <p:nvPicPr>
          <p:cNvPr id="8" name="Slika 7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23" y="1608892"/>
            <a:ext cx="1080120" cy="1094521"/>
          </a:xfrm>
          <a:prstGeom prst="rect">
            <a:avLst/>
          </a:prstGeom>
        </p:spPr>
      </p:pic>
      <p:pic>
        <p:nvPicPr>
          <p:cNvPr id="9" name="Slika 8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03" y="3331679"/>
            <a:ext cx="1080120" cy="1094521"/>
          </a:xfrm>
          <a:prstGeom prst="rect">
            <a:avLst/>
          </a:prstGeom>
        </p:spPr>
      </p:pic>
      <p:pic>
        <p:nvPicPr>
          <p:cNvPr id="10" name="Slika 9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35" y="4739358"/>
            <a:ext cx="1080120" cy="1094521"/>
          </a:xfrm>
          <a:prstGeom prst="rect">
            <a:avLst/>
          </a:prstGeom>
        </p:spPr>
      </p:pic>
      <p:pic>
        <p:nvPicPr>
          <p:cNvPr id="11" name="Slika 10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30" y="5473448"/>
            <a:ext cx="1080120" cy="1094521"/>
          </a:xfrm>
          <a:prstGeom prst="rect">
            <a:avLst/>
          </a:prstGeom>
        </p:spPr>
      </p:pic>
      <p:pic>
        <p:nvPicPr>
          <p:cNvPr id="12" name="Slika 11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03" y="1499404"/>
            <a:ext cx="1080120" cy="1094521"/>
          </a:xfrm>
          <a:prstGeom prst="rect">
            <a:avLst/>
          </a:prstGeom>
        </p:spPr>
      </p:pic>
      <p:pic>
        <p:nvPicPr>
          <p:cNvPr id="13" name="Slika 12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31" y="2842487"/>
            <a:ext cx="1080120" cy="1094521"/>
          </a:xfrm>
          <a:prstGeom prst="rect">
            <a:avLst/>
          </a:prstGeom>
        </p:spPr>
      </p:pic>
      <p:pic>
        <p:nvPicPr>
          <p:cNvPr id="14" name="Slika 13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726" y="1911058"/>
            <a:ext cx="1080120" cy="1094521"/>
          </a:xfrm>
          <a:prstGeom prst="rect">
            <a:avLst/>
          </a:prstGeom>
        </p:spPr>
      </p:pic>
      <p:pic>
        <p:nvPicPr>
          <p:cNvPr id="15" name="Slika 14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731" y="4645998"/>
            <a:ext cx="1080120" cy="1094521"/>
          </a:xfrm>
          <a:prstGeom prst="rect">
            <a:avLst/>
          </a:prstGeom>
        </p:spPr>
      </p:pic>
      <p:pic>
        <p:nvPicPr>
          <p:cNvPr id="16" name="Slika 15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927" y="3851536"/>
            <a:ext cx="1080120" cy="1094521"/>
          </a:xfrm>
          <a:prstGeom prst="rect">
            <a:avLst/>
          </a:prstGeom>
        </p:spPr>
      </p:pic>
      <p:pic>
        <p:nvPicPr>
          <p:cNvPr id="17" name="Slika 16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75" y="5525382"/>
            <a:ext cx="1080120" cy="1094521"/>
          </a:xfrm>
          <a:prstGeom prst="rect">
            <a:avLst/>
          </a:prstGeom>
        </p:spPr>
      </p:pic>
      <p:pic>
        <p:nvPicPr>
          <p:cNvPr id="18" name="Slika 17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196" y="3166466"/>
            <a:ext cx="1080120" cy="1094521"/>
          </a:xfrm>
          <a:prstGeom prst="rect">
            <a:avLst/>
          </a:prstGeom>
        </p:spPr>
      </p:pic>
      <p:pic>
        <p:nvPicPr>
          <p:cNvPr id="19" name="Slika 18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44" y="5833879"/>
            <a:ext cx="1080120" cy="1094521"/>
          </a:xfrm>
          <a:prstGeom prst="rect">
            <a:avLst/>
          </a:prstGeom>
        </p:spPr>
      </p:pic>
      <p:pic>
        <p:nvPicPr>
          <p:cNvPr id="20" name="Slika 19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54" y="5318633"/>
            <a:ext cx="1080120" cy="1094521"/>
          </a:xfrm>
          <a:prstGeom prst="rect">
            <a:avLst/>
          </a:prstGeom>
        </p:spPr>
      </p:pic>
      <p:pic>
        <p:nvPicPr>
          <p:cNvPr id="21" name="Slika 20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10" y="3499160"/>
            <a:ext cx="1080120" cy="1094521"/>
          </a:xfrm>
          <a:prstGeom prst="rect">
            <a:avLst/>
          </a:prstGeom>
        </p:spPr>
      </p:pic>
      <p:pic>
        <p:nvPicPr>
          <p:cNvPr id="22" name="Slika 21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990" y="3184759"/>
            <a:ext cx="1080120" cy="1094521"/>
          </a:xfrm>
          <a:prstGeom prst="rect">
            <a:avLst/>
          </a:prstGeom>
        </p:spPr>
      </p:pic>
      <p:pic>
        <p:nvPicPr>
          <p:cNvPr id="23" name="Slika 22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57" y="3640056"/>
            <a:ext cx="1080120" cy="1094521"/>
          </a:xfrm>
          <a:prstGeom prst="rect">
            <a:avLst/>
          </a:prstGeom>
        </p:spPr>
      </p:pic>
      <p:pic>
        <p:nvPicPr>
          <p:cNvPr id="24" name="Slika 23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33" y="1206677"/>
            <a:ext cx="1080120" cy="1094521"/>
          </a:xfrm>
          <a:prstGeom prst="rect">
            <a:avLst/>
          </a:prstGeom>
        </p:spPr>
      </p:pic>
      <p:pic>
        <p:nvPicPr>
          <p:cNvPr id="25" name="Slika 24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498" y="-14275"/>
            <a:ext cx="1080120" cy="1094521"/>
          </a:xfrm>
          <a:prstGeom prst="rect">
            <a:avLst/>
          </a:prstGeom>
        </p:spPr>
      </p:pic>
      <p:pic>
        <p:nvPicPr>
          <p:cNvPr id="26" name="Slika 25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97" y="2003768"/>
            <a:ext cx="1080120" cy="1094521"/>
          </a:xfrm>
          <a:prstGeom prst="rect">
            <a:avLst/>
          </a:prstGeom>
        </p:spPr>
      </p:pic>
      <p:pic>
        <p:nvPicPr>
          <p:cNvPr id="27" name="Slika 26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120" y="1945029"/>
            <a:ext cx="1080120" cy="1094521"/>
          </a:xfrm>
          <a:prstGeom prst="rect">
            <a:avLst/>
          </a:prstGeom>
        </p:spPr>
      </p:pic>
      <p:pic>
        <p:nvPicPr>
          <p:cNvPr id="28" name="Slika 27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32" y="3084530"/>
            <a:ext cx="1080120" cy="1094521"/>
          </a:xfrm>
          <a:prstGeom prst="rect">
            <a:avLst/>
          </a:prstGeom>
        </p:spPr>
      </p:pic>
      <p:pic>
        <p:nvPicPr>
          <p:cNvPr id="29" name="Slika 28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12" y="3141185"/>
            <a:ext cx="1080120" cy="1094521"/>
          </a:xfrm>
          <a:prstGeom prst="rect">
            <a:avLst/>
          </a:prstGeom>
        </p:spPr>
      </p:pic>
      <p:pic>
        <p:nvPicPr>
          <p:cNvPr id="30" name="Slika 29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6" y="2593925"/>
            <a:ext cx="1080120" cy="1094521"/>
          </a:xfrm>
          <a:prstGeom prst="rect">
            <a:avLst/>
          </a:prstGeom>
        </p:spPr>
      </p:pic>
      <p:pic>
        <p:nvPicPr>
          <p:cNvPr id="31" name="Slika 30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99" y="29753"/>
            <a:ext cx="1080120" cy="1094521"/>
          </a:xfrm>
          <a:prstGeom prst="rect">
            <a:avLst/>
          </a:prstGeom>
        </p:spPr>
      </p:pic>
      <p:pic>
        <p:nvPicPr>
          <p:cNvPr id="32" name="Slika 31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448" y="772303"/>
            <a:ext cx="1080120" cy="1094521"/>
          </a:xfrm>
          <a:prstGeom prst="rect">
            <a:avLst/>
          </a:prstGeom>
        </p:spPr>
      </p:pic>
      <p:pic>
        <p:nvPicPr>
          <p:cNvPr id="33" name="Slika 32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176" y="2126692"/>
            <a:ext cx="1080120" cy="1094521"/>
          </a:xfrm>
          <a:prstGeom prst="rect">
            <a:avLst/>
          </a:prstGeom>
        </p:spPr>
      </p:pic>
      <p:pic>
        <p:nvPicPr>
          <p:cNvPr id="34" name="Slika 33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908" y="984044"/>
            <a:ext cx="1080120" cy="1094521"/>
          </a:xfrm>
          <a:prstGeom prst="rect">
            <a:avLst/>
          </a:prstGeom>
        </p:spPr>
      </p:pic>
      <p:pic>
        <p:nvPicPr>
          <p:cNvPr id="35" name="Slika 34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28" y="267322"/>
            <a:ext cx="1080120" cy="1094521"/>
          </a:xfrm>
          <a:prstGeom prst="rect">
            <a:avLst/>
          </a:prstGeom>
        </p:spPr>
      </p:pic>
      <p:pic>
        <p:nvPicPr>
          <p:cNvPr id="36" name="Slika 35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88" y="688007"/>
            <a:ext cx="1080120" cy="1094521"/>
          </a:xfrm>
          <a:prstGeom prst="rect">
            <a:avLst/>
          </a:prstGeom>
        </p:spPr>
      </p:pic>
      <p:pic>
        <p:nvPicPr>
          <p:cNvPr id="38" name="Slika 37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79" y="4582779"/>
            <a:ext cx="1080120" cy="1094521"/>
          </a:xfrm>
          <a:prstGeom prst="rect">
            <a:avLst/>
          </a:prstGeom>
        </p:spPr>
      </p:pic>
      <p:pic>
        <p:nvPicPr>
          <p:cNvPr id="39" name="Slika 38" descr="Flower &lt;strong&gt;Plant&lt;/strong&gt; Nature - vector Clip Art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006" y="4523097"/>
            <a:ext cx="1080120" cy="1094521"/>
          </a:xfrm>
          <a:prstGeom prst="rect">
            <a:avLst/>
          </a:prstGeom>
        </p:spPr>
      </p:pic>
      <p:sp>
        <p:nvSpPr>
          <p:cNvPr id="40" name="Pravokutnik 39"/>
          <p:cNvSpPr/>
          <p:nvPr/>
        </p:nvSpPr>
        <p:spPr>
          <a:xfrm>
            <a:off x="71835" y="5541491"/>
            <a:ext cx="4462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>
                <a:solidFill>
                  <a:srgbClr val="92D050"/>
                </a:solidFill>
              </a:rPr>
              <a:t>www.menti.com  267590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969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5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2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75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76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76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 descr="Harry Potter Alliance: Using Pop Culture Pervasiveness Positively - Shaping Yout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5" y="3284984"/>
            <a:ext cx="4191001" cy="3429000"/>
          </a:xfrm>
          <a:prstGeom prst="rect">
            <a:avLst/>
          </a:prstGeom>
        </p:spPr>
      </p:pic>
      <p:pic>
        <p:nvPicPr>
          <p:cNvPr id="4" name="Slika 3" descr="SWEET NIGHTINGALE | soumyav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81" y="116632"/>
            <a:ext cx="8703381" cy="5848672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236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-1"/>
          <a:ext cx="12192000" cy="68580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596781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2196558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5890984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40606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954523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588573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349132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160206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421172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947898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2218288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130394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399325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274308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785648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6418259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027028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72263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813022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501963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hr-HR" sz="3200" dirty="0"/>
                        <a:t>99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 smtClean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593635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89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86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1355251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79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76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71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5596584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69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68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66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3502722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59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58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56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6198847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49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48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1328973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 dirty="0"/>
                        <a:t>39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38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36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31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316739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29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26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21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3095167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19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18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17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16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15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14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13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12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11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10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5504297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 dirty="0"/>
                        <a:t>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73888312"/>
                  </a:ext>
                </a:extLst>
              </a:tr>
            </a:tbl>
          </a:graphicData>
        </a:graphic>
      </p:graphicFrame>
      <p:sp>
        <p:nvSpPr>
          <p:cNvPr id="5" name="Savinuti kut 4"/>
          <p:cNvSpPr/>
          <p:nvPr/>
        </p:nvSpPr>
        <p:spPr>
          <a:xfrm>
            <a:off x="3719736" y="1403946"/>
            <a:ext cx="4176464" cy="3451522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23900" dirty="0">
                <a:solidFill>
                  <a:srgbClr val="0070C0"/>
                </a:solidFill>
                <a:latin typeface="Wingdings" panose="05000000000000000000" pitchFamily="2" charset="2"/>
              </a:rPr>
              <a:t>T</a:t>
            </a:r>
            <a:endParaRPr lang="hr-HR" dirty="0">
              <a:solidFill>
                <a:srgbClr val="0070C0"/>
              </a:solidFill>
              <a:latin typeface="Wingdings" panose="05000000000000000000" pitchFamily="2" charset="2"/>
            </a:endParaRPr>
          </a:p>
        </p:txBody>
      </p:sp>
      <p:sp>
        <p:nvSpPr>
          <p:cNvPr id="6" name="Savinuti kut 5"/>
          <p:cNvSpPr/>
          <p:nvPr/>
        </p:nvSpPr>
        <p:spPr>
          <a:xfrm>
            <a:off x="609600" y="2852936"/>
            <a:ext cx="10972800" cy="3451522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4000" dirty="0">
                <a:solidFill>
                  <a:srgbClr val="0070C0"/>
                </a:solidFill>
              </a:rPr>
              <a:t>Zamislite jedan dvoznamenkasti broj.</a:t>
            </a:r>
          </a:p>
          <a:p>
            <a:pPr algn="ctr"/>
            <a:r>
              <a:rPr lang="hr-HR" sz="4000" dirty="0">
                <a:solidFill>
                  <a:srgbClr val="0070C0"/>
                </a:solidFill>
              </a:rPr>
              <a:t>Od tog broja oduzmite njegove znamenke.</a:t>
            </a:r>
          </a:p>
          <a:p>
            <a:pPr algn="ctr"/>
            <a:r>
              <a:rPr lang="hr-HR" sz="4000" dirty="0">
                <a:solidFill>
                  <a:srgbClr val="0070C0"/>
                </a:solidFill>
              </a:rPr>
              <a:t>37 – 3 – 7 = 27</a:t>
            </a:r>
          </a:p>
          <a:p>
            <a:pPr algn="ctr"/>
            <a:r>
              <a:rPr lang="hr-HR" sz="4000" dirty="0">
                <a:solidFill>
                  <a:schemeClr val="tx1"/>
                </a:solidFill>
              </a:rPr>
              <a:t>Broj koji ste dobili potražite u tablici i zapamtite simbol desno od vašeg broja.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541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-1"/>
          <a:ext cx="12192000" cy="68580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596781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2196558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5890984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40606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954523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588573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349132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160206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421172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947898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2218288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130394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399325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274308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785648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6418259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027028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72263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813022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501963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hr-HR" sz="3200" dirty="0"/>
                        <a:t>99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dirty="0" smtClean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593635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89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86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1355251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79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76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5596584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69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68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66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62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3502722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59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R</a:t>
                      </a:r>
                      <a:endParaRPr lang="hr-HR" sz="3600" dirty="0">
                        <a:solidFill>
                          <a:srgbClr val="0070C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58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 smtClean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R</a:t>
                      </a:r>
                      <a:endParaRPr lang="hr-HR" sz="3600" kern="1200" dirty="0">
                        <a:solidFill>
                          <a:srgbClr val="0070C0"/>
                        </a:solidFill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56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53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6198847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49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48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44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1328973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39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38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36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35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31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316739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29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26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21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 smtClean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R</a:t>
                      </a:r>
                      <a:endParaRPr lang="hr-HR" sz="3600" kern="1200" dirty="0">
                        <a:solidFill>
                          <a:srgbClr val="0070C0"/>
                        </a:solidFill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3095167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19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18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17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16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15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14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13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12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 smtClean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R</a:t>
                      </a:r>
                      <a:endParaRPr lang="hr-HR" sz="3600" kern="1200" dirty="0">
                        <a:solidFill>
                          <a:srgbClr val="0070C0"/>
                        </a:solidFill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11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10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5504297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 dirty="0"/>
                        <a:t>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  <a:endParaRPr lang="hr-HR" sz="3600" dirty="0">
                        <a:solidFill>
                          <a:srgbClr val="0070C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73888312"/>
                  </a:ext>
                </a:extLst>
              </a:tr>
            </a:tbl>
          </a:graphicData>
        </a:graphic>
      </p:graphicFrame>
      <p:sp>
        <p:nvSpPr>
          <p:cNvPr id="5" name="Savinuti kut 4"/>
          <p:cNvSpPr/>
          <p:nvPr/>
        </p:nvSpPr>
        <p:spPr>
          <a:xfrm>
            <a:off x="3647728" y="1417638"/>
            <a:ext cx="4176464" cy="3451522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23900" dirty="0">
                <a:solidFill>
                  <a:srgbClr val="0070C0"/>
                </a:solidFill>
                <a:latin typeface="Wingdings" panose="05000000000000000000" pitchFamily="2" charset="2"/>
              </a:rPr>
              <a:t>J</a:t>
            </a:r>
            <a:endParaRPr lang="hr-HR" dirty="0">
              <a:solidFill>
                <a:srgbClr val="0070C0"/>
              </a:solidFill>
              <a:latin typeface="Wingdings" panose="05000000000000000000" pitchFamily="2" charset="2"/>
            </a:endParaRP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436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Čarolija?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Dvoznamenkasti broj sa znamenkama x i y</a:t>
            </a:r>
          </a:p>
          <a:p>
            <a:r>
              <a:rPr lang="hr-HR" sz="4000" dirty="0" smtClean="0"/>
              <a:t>Vrijednost broja 10x + y</a:t>
            </a:r>
          </a:p>
          <a:p>
            <a:r>
              <a:rPr lang="hr-HR" sz="4000" dirty="0" smtClean="0"/>
              <a:t>10x + y </a:t>
            </a:r>
            <a:r>
              <a:rPr lang="hr-HR" sz="4000" dirty="0" smtClean="0">
                <a:sym typeface="Symbol" panose="05050102010706020507" pitchFamily="18" charset="2"/>
              </a:rPr>
              <a:t> </a:t>
            </a:r>
            <a:r>
              <a:rPr lang="hr-HR" sz="4000" dirty="0" smtClean="0"/>
              <a:t>x </a:t>
            </a:r>
            <a:r>
              <a:rPr lang="hr-HR" sz="4000" dirty="0">
                <a:sym typeface="Symbol" panose="05050102010706020507" pitchFamily="18" charset="2"/>
              </a:rPr>
              <a:t> </a:t>
            </a:r>
            <a:r>
              <a:rPr lang="hr-HR" sz="4000" dirty="0" smtClean="0">
                <a:sym typeface="Symbol" panose="05050102010706020507" pitchFamily="18" charset="2"/>
              </a:rPr>
              <a:t>y = 9x</a:t>
            </a:r>
          </a:p>
          <a:p>
            <a:r>
              <a:rPr lang="hr-HR" sz="4000" dirty="0" smtClean="0"/>
              <a:t>Rezultat će uvijek biti višekratnik broja 9</a:t>
            </a:r>
            <a:endParaRPr lang="hr-HR" sz="4000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88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-1"/>
          <a:ext cx="12192000" cy="68580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596781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2196558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5890984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40606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954523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588573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349132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160206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421172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947898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2218288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130394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399325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274308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785648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6418259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027028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72263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813022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501963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hr-HR" sz="3200" dirty="0"/>
                        <a:t>99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 smtClean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593635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89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86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1355251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79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76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71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5596584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69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68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66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3502722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59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58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56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6198847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 dirty="0"/>
                        <a:t>49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48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1328973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39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38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36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31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316739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29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27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26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21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3095167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19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18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17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16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15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14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13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12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11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10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5504297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 dirty="0"/>
                        <a:t>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73888312"/>
                  </a:ext>
                </a:extLst>
              </a:tr>
            </a:tbl>
          </a:graphicData>
        </a:graphic>
      </p:graphicFrame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74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-1"/>
          <a:ext cx="12192000" cy="68580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596781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2196558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5890984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40606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954523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588573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349132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160206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421172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947898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2218288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130394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399325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274308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785648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6418259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027028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72263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813022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501963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hr-HR" sz="3200" dirty="0"/>
                        <a:t>99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dirty="0" smtClean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90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593635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89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86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80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1355251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79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76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5596584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69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68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66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62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60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3502722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59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R</a:t>
                      </a:r>
                      <a:endParaRPr lang="hr-HR" sz="3600" dirty="0">
                        <a:solidFill>
                          <a:srgbClr val="0070C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58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 smtClean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R</a:t>
                      </a:r>
                      <a:endParaRPr lang="hr-HR" sz="3600" kern="1200" dirty="0">
                        <a:solidFill>
                          <a:srgbClr val="0070C0"/>
                        </a:solidFill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56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53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6198847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49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48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44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1328973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39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38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^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36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35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31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316739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29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26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21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 smtClean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R</a:t>
                      </a:r>
                      <a:endParaRPr lang="hr-HR" sz="3600" kern="1200" dirty="0">
                        <a:solidFill>
                          <a:srgbClr val="0070C0"/>
                        </a:solidFill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3095167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/>
                        <a:t>19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</a:rPr>
                        <a:t>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18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17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16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15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14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13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12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 smtClean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R</a:t>
                      </a:r>
                      <a:endParaRPr lang="hr-HR" sz="3600" kern="1200" dirty="0">
                        <a:solidFill>
                          <a:srgbClr val="0070C0"/>
                        </a:solidFill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11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10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5504297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hr-HR" sz="3200" dirty="0"/>
                        <a:t>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 smtClean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  <a:endParaRPr lang="hr-HR" sz="3600" kern="1200" dirty="0">
                        <a:solidFill>
                          <a:srgbClr val="FF0000"/>
                        </a:solidFill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 dirty="0"/>
                        <a:t>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hr-HR" sz="3600" kern="1200" dirty="0">
                          <a:solidFill>
                            <a:srgbClr val="0070C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hr-HR" sz="3200"/>
                        <a:t>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kern="1200" dirty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73888312"/>
                  </a:ext>
                </a:extLst>
              </a:tr>
            </a:tbl>
          </a:graphicData>
        </a:graphic>
      </p:graphicFrame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87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71383-BEF1-43D2-B8D2-674F700988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Potvrda o dovršenju tečaja</Template>
  <TotalTime>0</TotalTime>
  <Words>1734</Words>
  <Application>Microsoft Office PowerPoint</Application>
  <PresentationFormat>Široki zaslon</PresentationFormat>
  <Paragraphs>958</Paragraphs>
  <Slides>34</Slides>
  <Notes>16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</vt:lpstr>
      <vt:lpstr>Cambria Math</vt:lpstr>
      <vt:lpstr>Symbol</vt:lpstr>
      <vt:lpstr>Wingdings</vt:lpstr>
      <vt:lpstr>Tema sustava Office</vt:lpstr>
      <vt:lpstr>Možemo li drugačije?</vt:lpstr>
      <vt:lpstr>PowerPoint prezentacija</vt:lpstr>
      <vt:lpstr>- ∙ - =+</vt:lpstr>
      <vt:lpstr>PowerPoint prezentacija</vt:lpstr>
      <vt:lpstr>PowerPoint prezentacija</vt:lpstr>
      <vt:lpstr>PowerPoint prezentacija</vt:lpstr>
      <vt:lpstr>Čarolija?</vt:lpstr>
      <vt:lpstr>PowerPoint prezentacija</vt:lpstr>
      <vt:lpstr>PowerPoint prezentacija</vt:lpstr>
      <vt:lpstr>Predrasude, stereotipi</vt:lpstr>
      <vt:lpstr>PowerPoint prezentacija</vt:lpstr>
      <vt:lpstr>PowerPoint prezentacija</vt:lpstr>
      <vt:lpstr>Informacije i digitalna tehnologija - 4.23</vt:lpstr>
      <vt:lpstr>Računalno razmišljanje i programiranje - 3.72</vt:lpstr>
      <vt:lpstr>Digitalna pismenost i komunikacija - 4.35</vt:lpstr>
      <vt:lpstr>E-Društvo – 4.01</vt:lpstr>
      <vt:lpstr>PowerPoint prezentacija</vt:lpstr>
      <vt:lpstr>Da sam ja učiteljica</vt:lpstr>
      <vt:lpstr>Budite učitelj</vt:lpstr>
      <vt:lpstr>Predrasude, stereotipi</vt:lpstr>
      <vt:lpstr>PowerPoint prezentacija</vt:lpstr>
      <vt:lpstr>Tehnologija &amp; učitelji</vt:lpstr>
      <vt:lpstr>Početak</vt:lpstr>
      <vt:lpstr>Dabar</vt:lpstr>
      <vt:lpstr>Predrasude, stereotipi</vt:lpstr>
      <vt:lpstr>Mikroambicioznost</vt:lpstr>
      <vt:lpstr>Kritika ili pohvala?</vt:lpstr>
      <vt:lpstr>Trampolin ili gnijezdo?</vt:lpstr>
      <vt:lpstr>Sinergija</vt:lpstr>
      <vt:lpstr>PowerPoint prezentacija</vt:lpstr>
      <vt:lpstr>PowerPoint prezentacija</vt:lpstr>
      <vt:lpstr>Kada bismo svi učinili ono za što smo sposobni, zapanjili bismo sami sebe.   Thomas Alva Edison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2017-08-27T06:33:41Z</dcterms:created>
  <dcterms:modified xsi:type="dcterms:W3CDTF">2017-11-10T06:18:46Z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TC101641899990</vt:lpwstr>
  </property>
</Properties>
</file>