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422C16"/>
    <a:srgbClr val="0C788E"/>
    <a:srgbClr val="006666"/>
    <a:srgbClr val="660066"/>
    <a:srgbClr val="003300"/>
    <a:srgbClr val="A50021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>
        <p:scale>
          <a:sx n="125" d="100"/>
          <a:sy n="125" d="100"/>
        </p:scale>
        <p:origin x="1098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KONFERENCIJE\CUC%202017\Statistik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KONFERENCIJE\CUC%202017\Statistik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KONFERENCIJE\CUC%202017\Statistik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KONFERENCIJE\CUC%202017\Statistik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Generacija 2014</a:t>
            </a:r>
            <a:r>
              <a:rPr lang="en-US"/>
              <a:t>.</a:t>
            </a:r>
            <a:r>
              <a:rPr lang="hr-HR"/>
              <a:t>/</a:t>
            </a:r>
            <a:r>
              <a:rPr lang="en-US"/>
              <a:t>2015.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Sheet1!$B$17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Sheet1!$A$18:$A$24</c:f>
              <c:strCache>
                <c:ptCount val="7"/>
                <c:pt idx="0">
                  <c:v>0-10%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</c:strCache>
            </c:strRef>
          </c:cat>
          <c:val>
            <c:numRef>
              <c:f>(Sheet1!$B$18:$B$24,Sheet1!$B$34)</c:f>
              <c:numCache>
                <c:formatCode>0.00</c:formatCode>
                <c:ptCount val="8"/>
                <c:pt idx="0">
                  <c:v>22.5</c:v>
                </c:pt>
                <c:pt idx="1">
                  <c:v>35</c:v>
                </c:pt>
                <c:pt idx="2">
                  <c:v>20</c:v>
                </c:pt>
                <c:pt idx="3">
                  <c:v>8.75</c:v>
                </c:pt>
                <c:pt idx="4">
                  <c:v>5</c:v>
                </c:pt>
                <c:pt idx="5">
                  <c:v>5</c:v>
                </c:pt>
                <c:pt idx="6">
                  <c:v>3.75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883-4B96-812D-6591E50A5B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6020208"/>
        <c:axId val="426015856"/>
      </c:barChart>
      <c:catAx>
        <c:axId val="426020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Količina dupliciranog materijala</a:t>
                </a:r>
                <a:r>
                  <a:rPr lang="hr-HR" baseline="0"/>
                  <a:t> (%)</a:t>
                </a:r>
                <a:endParaRPr lang="hr-HR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26015856"/>
        <c:crosses val="autoZero"/>
        <c:auto val="1"/>
        <c:lblAlgn val="ctr"/>
        <c:lblOffset val="100"/>
        <c:noMultiLvlLbl val="0"/>
      </c:catAx>
      <c:valAx>
        <c:axId val="426015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Broj</a:t>
                </a:r>
                <a:r>
                  <a:rPr lang="hr-HR" baseline="0"/>
                  <a:t> studenata (%)</a:t>
                </a:r>
                <a:endParaRPr lang="hr-HR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26020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Generacija 2015</a:t>
            </a:r>
            <a:r>
              <a:rPr lang="en-US"/>
              <a:t>.</a:t>
            </a:r>
            <a:r>
              <a:rPr lang="hr-HR"/>
              <a:t>/2016</a:t>
            </a:r>
            <a:r>
              <a:rPr lang="en-US"/>
              <a:t>.</a:t>
            </a:r>
            <a:endParaRPr lang="hr-H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Sheet1!$A$18:$A$27</c:f>
              <c:strCache>
                <c:ptCount val="4"/>
                <c:pt idx="0">
                  <c:v>0-10%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</c:strCache>
              <c:extLst xmlns:c16r2="http://schemas.microsoft.com/office/drawing/2015/06/chart"/>
            </c:strRef>
          </c:cat>
          <c:val>
            <c:numRef>
              <c:f>Sheet1!$C$18:$C$27</c:f>
              <c:numCache>
                <c:formatCode>0.00</c:formatCode>
                <c:ptCount val="4"/>
                <c:pt idx="0">
                  <c:v>72.916666666666657</c:v>
                </c:pt>
                <c:pt idx="1">
                  <c:v>25</c:v>
                </c:pt>
                <c:pt idx="2">
                  <c:v>0</c:v>
                </c:pt>
                <c:pt idx="3">
                  <c:v>2.083333333333333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84-451B-A06F-C18FB69F46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3348000"/>
        <c:axId val="533343104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Sheet1!$B$17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Sheet1!$A$18:$A$27</c15:sqref>
                        </c15:formulaRef>
                      </c:ext>
                    </c:extLst>
                    <c:strCache>
                      <c:ptCount val="4"/>
                      <c:pt idx="0">
                        <c:v>0-10%</c:v>
                      </c:pt>
                      <c:pt idx="1">
                        <c:v>11-20%</c:v>
                      </c:pt>
                      <c:pt idx="2">
                        <c:v>21-30%</c:v>
                      </c:pt>
                      <c:pt idx="3">
                        <c:v>31-40%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Sheet1!$B$18:$B$27</c15:sqref>
                        </c15:formulaRef>
                      </c:ext>
                    </c:extLst>
                    <c:numCache>
                      <c:formatCode>0.00</c:formatCode>
                      <c:ptCount val="4"/>
                      <c:pt idx="0">
                        <c:v>22.5</c:v>
                      </c:pt>
                      <c:pt idx="1">
                        <c:v>35</c:v>
                      </c:pt>
                      <c:pt idx="2">
                        <c:v>20</c:v>
                      </c:pt>
                      <c:pt idx="3">
                        <c:v>8.75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1-5884-451B-A06F-C18FB69F4670}"/>
                  </c:ext>
                </c:extLst>
              </c15:ser>
            </c15:filteredBarSeries>
          </c:ext>
        </c:extLst>
      </c:barChart>
      <c:catAx>
        <c:axId val="5333480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Količina</a:t>
                </a:r>
                <a:r>
                  <a:rPr lang="hr-HR" baseline="0"/>
                  <a:t> dupliciranog materijala (%)</a:t>
                </a:r>
                <a:endParaRPr lang="hr-HR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33343104"/>
        <c:crosses val="autoZero"/>
        <c:auto val="1"/>
        <c:lblAlgn val="ctr"/>
        <c:lblOffset val="100"/>
        <c:noMultiLvlLbl val="0"/>
      </c:catAx>
      <c:valAx>
        <c:axId val="533343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Broj studenata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33348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Generacija 2016/2017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10370603674540683"/>
          <c:y val="0.16245370370370371"/>
          <c:w val="0.87129396325459318"/>
          <c:h val="0.61498432487605714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Sheet1!$D$16:$D$17</c:f>
              <c:strCache>
                <c:ptCount val="2"/>
                <c:pt idx="1">
                  <c:v>2017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Sheet1!$A$18:$A$27</c:f>
              <c:strCache>
                <c:ptCount val="4"/>
                <c:pt idx="0">
                  <c:v>0-10%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</c:strCache>
              <c:extLst xmlns:c16r2="http://schemas.microsoft.com/office/drawing/2015/06/chart"/>
            </c:strRef>
          </c:cat>
          <c:val>
            <c:numRef>
              <c:f>Sheet1!$D$18:$D$27</c:f>
              <c:numCache>
                <c:formatCode>0.00</c:formatCode>
                <c:ptCount val="4"/>
                <c:pt idx="0">
                  <c:v>60</c:v>
                </c:pt>
                <c:pt idx="1">
                  <c:v>25</c:v>
                </c:pt>
                <c:pt idx="2">
                  <c:v>12.5</c:v>
                </c:pt>
                <c:pt idx="3">
                  <c:v>2.5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0F-4DC7-85E8-28963BCE16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3353440"/>
        <c:axId val="533353984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Sheet1!$B$16:$B$17</c15:sqref>
                        </c15:formulaRef>
                      </c:ext>
                    </c:extLst>
                    <c:strCache>
                      <c:ptCount val="2"/>
                      <c:pt idx="1">
                        <c:v>2015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Sheet1!$A$18:$A$27</c15:sqref>
                        </c15:formulaRef>
                      </c:ext>
                    </c:extLst>
                    <c:strCache>
                      <c:ptCount val="4"/>
                      <c:pt idx="0">
                        <c:v>0-10%</c:v>
                      </c:pt>
                      <c:pt idx="1">
                        <c:v>11-20%</c:v>
                      </c:pt>
                      <c:pt idx="2">
                        <c:v>21-30%</c:v>
                      </c:pt>
                      <c:pt idx="3">
                        <c:v>31-40%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Sheet1!$B$18:$B$27</c15:sqref>
                        </c15:formulaRef>
                      </c:ext>
                    </c:extLst>
                    <c:numCache>
                      <c:formatCode>0.00</c:formatCode>
                      <c:ptCount val="4"/>
                      <c:pt idx="0">
                        <c:v>22.5</c:v>
                      </c:pt>
                      <c:pt idx="1">
                        <c:v>35</c:v>
                      </c:pt>
                      <c:pt idx="2">
                        <c:v>20</c:v>
                      </c:pt>
                      <c:pt idx="3">
                        <c:v>8.75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1-CF0F-4DC7-85E8-28963BCE1659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Sheet1!$C$16:$C$17</c15:sqref>
                        </c15:formulaRef>
                      </c:ext>
                    </c:extLst>
                    <c:strCache>
                      <c:ptCount val="2"/>
                      <c:pt idx="1">
                        <c:v>2016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Sheet1!$A$18:$A$27</c15:sqref>
                        </c15:formulaRef>
                      </c:ext>
                    </c:extLst>
                    <c:strCache>
                      <c:ptCount val="4"/>
                      <c:pt idx="0">
                        <c:v>0-10%</c:v>
                      </c:pt>
                      <c:pt idx="1">
                        <c:v>11-20%</c:v>
                      </c:pt>
                      <c:pt idx="2">
                        <c:v>21-30%</c:v>
                      </c:pt>
                      <c:pt idx="3">
                        <c:v>31-40%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Sheet1!$C$18:$C$27</c15:sqref>
                        </c15:formulaRef>
                      </c:ext>
                    </c:extLst>
                    <c:numCache>
                      <c:formatCode>0.00</c:formatCode>
                      <c:ptCount val="4"/>
                      <c:pt idx="0">
                        <c:v>72.916666666666657</c:v>
                      </c:pt>
                      <c:pt idx="1">
                        <c:v>25</c:v>
                      </c:pt>
                      <c:pt idx="2">
                        <c:v>0</c:v>
                      </c:pt>
                      <c:pt idx="3">
                        <c:v>2.083333333333333</c:v>
                      </c:pt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2-CF0F-4DC7-85E8-28963BCE1659}"/>
                  </c:ext>
                </c:extLst>
              </c15:ser>
            </c15:filteredBarSeries>
          </c:ext>
        </c:extLst>
      </c:barChart>
      <c:catAx>
        <c:axId val="5333534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Količina dupliciranog sadržaja (%)</a:t>
                </a:r>
                <a:endParaRPr lang="hr-HR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33353984"/>
        <c:crosses val="autoZero"/>
        <c:auto val="1"/>
        <c:lblAlgn val="ctr"/>
        <c:lblOffset val="100"/>
        <c:noMultiLvlLbl val="0"/>
      </c:catAx>
      <c:valAx>
        <c:axId val="533353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Broj studenata (%)</a:t>
                </a:r>
                <a:endParaRPr lang="hr-HR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3335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Sumarni prikaz </a:t>
            </a:r>
            <a:r>
              <a:rPr lang="en-US"/>
              <a:t>sve </a:t>
            </a:r>
            <a:r>
              <a:rPr lang="hr-HR"/>
              <a:t>tri generacije studenata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Sheet1!$B$17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99CC"/>
            </a:solidFill>
            <a:ln>
              <a:noFill/>
            </a:ln>
            <a:effectLst/>
          </c:spPr>
          <c:invertIfNegative val="0"/>
          <c:cat>
            <c:strRef>
              <c:f>Sheet1!$A$18:$A$24</c:f>
              <c:strCache>
                <c:ptCount val="7"/>
                <c:pt idx="0">
                  <c:v>0-10%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</c:strCache>
            </c:strRef>
          </c:cat>
          <c:val>
            <c:numRef>
              <c:f>Sheet1!$B$18:$B$24</c:f>
              <c:numCache>
                <c:formatCode>0.00</c:formatCode>
                <c:ptCount val="7"/>
                <c:pt idx="0">
                  <c:v>22.5</c:v>
                </c:pt>
                <c:pt idx="1">
                  <c:v>35</c:v>
                </c:pt>
                <c:pt idx="2">
                  <c:v>20</c:v>
                </c:pt>
                <c:pt idx="3">
                  <c:v>8.75</c:v>
                </c:pt>
                <c:pt idx="4">
                  <c:v>5</c:v>
                </c:pt>
                <c:pt idx="5">
                  <c:v>5</c:v>
                </c:pt>
                <c:pt idx="6">
                  <c:v>3.75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C6-4EFF-9619-4D84C6560900}"/>
            </c:ext>
          </c:extLst>
        </c:ser>
        <c:ser>
          <c:idx val="1"/>
          <c:order val="1"/>
          <c:tx>
            <c:strRef>
              <c:f>Sheet1!$C$17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Sheet1!$A$18:$A$24</c:f>
              <c:strCache>
                <c:ptCount val="7"/>
                <c:pt idx="0">
                  <c:v>0-10%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</c:strCache>
            </c:strRef>
          </c:cat>
          <c:val>
            <c:numRef>
              <c:f>Sheet1!$C$18:$C$24</c:f>
              <c:numCache>
                <c:formatCode>0.00</c:formatCode>
                <c:ptCount val="7"/>
                <c:pt idx="0">
                  <c:v>72.916666666666657</c:v>
                </c:pt>
                <c:pt idx="1">
                  <c:v>25</c:v>
                </c:pt>
                <c:pt idx="2">
                  <c:v>0</c:v>
                </c:pt>
                <c:pt idx="3">
                  <c:v>2.083333333333333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BC6-4EFF-9619-4D84C6560900}"/>
            </c:ext>
          </c:extLst>
        </c:ser>
        <c:ser>
          <c:idx val="2"/>
          <c:order val="2"/>
          <c:tx>
            <c:strRef>
              <c:f>Sheet1!$D$17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Sheet1!$A$18:$A$24</c:f>
              <c:strCache>
                <c:ptCount val="7"/>
                <c:pt idx="0">
                  <c:v>0-10%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</c:strCache>
            </c:strRef>
          </c:cat>
          <c:val>
            <c:numRef>
              <c:f>Sheet1!$D$18:$D$24</c:f>
              <c:numCache>
                <c:formatCode>0.00</c:formatCode>
                <c:ptCount val="7"/>
                <c:pt idx="0">
                  <c:v>60</c:v>
                </c:pt>
                <c:pt idx="1">
                  <c:v>25</c:v>
                </c:pt>
                <c:pt idx="2">
                  <c:v>12.5</c:v>
                </c:pt>
                <c:pt idx="3">
                  <c:v>2.5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C6-4EFF-9619-4D84C65609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3340928"/>
        <c:axId val="533349632"/>
      </c:barChart>
      <c:catAx>
        <c:axId val="533340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Količina dupliciranog materijala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33349632"/>
        <c:crosses val="autoZero"/>
        <c:auto val="1"/>
        <c:lblAlgn val="ctr"/>
        <c:lblOffset val="100"/>
        <c:noMultiLvlLbl val="0"/>
      </c:catAx>
      <c:valAx>
        <c:axId val="53334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Broj studenata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33340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15D7E-1D6B-4404-9064-6E43E7F74C18}" type="datetimeFigureOut">
              <a:rPr lang="hr-HR" smtClean="0"/>
              <a:t>07.10.2017.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F9378-CCF3-4A78-98B2-76E4EB0AB6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4805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F9378-CCF3-4A78-98B2-76E4EB0AB6E5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399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CD06C-86D0-4764-B528-36F63BB16510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750857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9EEB5-D304-4D5D-BA1A-2D6B050FD1B5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80260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9CE26-A4F6-45D9-AF37-D8852D6E372E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142146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96982-7BEA-4EFF-87A9-DDC7A541D48A}" type="slidenum">
              <a:rPr lang="es-ES" altLang="sr-Latn-RS"/>
              <a:pPr/>
              <a:t>‹#›</a:t>
            </a:fld>
            <a:endParaRPr lang="es-ES" altLang="sr-Latn-RS"/>
          </a:p>
        </p:txBody>
      </p:sp>
      <p:pic>
        <p:nvPicPr>
          <p:cNvPr id="7" name="Picture 7" descr="Slikovni rezultat za carnet cuc 201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5035"/>
            <a:ext cx="702965" cy="702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132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8D235-64E2-4ED7-B0E3-13BDDB75C5F2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358121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F31D9-7F12-4777-ADD4-4E05059B0120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388287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78CA6-E17F-4F53-A9FB-F707FA2F2C74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215368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6479A-933E-4D85-BD1D-725B10E2CDB4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719510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88B15-316D-454A-9970-129F6AE1E54F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44250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13328-21CB-4F84-8B44-03330D80A359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300164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45D8A-B50F-4F5C-9DCE-BA873F29DA03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310776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 smtClean="0"/>
              <a:t>Haga clic para modificar el estilo de texto del patrón</a:t>
            </a:r>
          </a:p>
          <a:p>
            <a:pPr lvl="1"/>
            <a:r>
              <a:rPr lang="es-ES" altLang="sr-Latn-RS" smtClean="0"/>
              <a:t>Segundo nivel</a:t>
            </a:r>
          </a:p>
          <a:p>
            <a:pPr lvl="2"/>
            <a:r>
              <a:rPr lang="es-ES" altLang="sr-Latn-RS" smtClean="0"/>
              <a:t>Tercer nivel</a:t>
            </a:r>
          </a:p>
          <a:p>
            <a:pPr lvl="3"/>
            <a:r>
              <a:rPr lang="es-ES" altLang="sr-Latn-RS" smtClean="0"/>
              <a:t>Cuarto nivel</a:t>
            </a:r>
          </a:p>
          <a:p>
            <a:pPr lvl="4"/>
            <a:r>
              <a:rPr lang="es-ES" altLang="sr-Latn-R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sr-Latn-R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sr-Latn-R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DA2E99-56A4-418F-B741-1A0214B9CBF3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395288" y="2708920"/>
            <a:ext cx="8497192" cy="1296343"/>
          </a:xfrm>
        </p:spPr>
        <p:txBody>
          <a:bodyPr anchor="ctr"/>
          <a:lstStyle/>
          <a:p>
            <a:pPr algn="l"/>
            <a:r>
              <a:rPr lang="hr-HR" altLang="sr-Latn-RS" sz="3600" b="1" dirty="0" smtClean="0">
                <a:solidFill>
                  <a:srgbClr val="333333"/>
                </a:solidFill>
              </a:rPr>
              <a:t>Iskustva u korištenju </a:t>
            </a:r>
            <a:r>
              <a:rPr lang="hr-HR" altLang="sr-Latn-RS" sz="3600" b="1" dirty="0" err="1" smtClean="0">
                <a:solidFill>
                  <a:srgbClr val="333333"/>
                </a:solidFill>
              </a:rPr>
              <a:t>antiplagijatskog</a:t>
            </a:r>
            <a:r>
              <a:rPr lang="hr-HR" altLang="sr-Latn-RS" sz="3600" b="1" dirty="0" smtClean="0">
                <a:solidFill>
                  <a:srgbClr val="333333"/>
                </a:solidFill>
              </a:rPr>
              <a:t> softvera u nastavi</a:t>
            </a:r>
            <a:endParaRPr lang="es-ES" altLang="sr-Latn-RS" sz="3600" b="1" dirty="0">
              <a:solidFill>
                <a:srgbClr val="333333"/>
              </a:solidFill>
            </a:endParaRPr>
          </a:p>
        </p:txBody>
      </p:sp>
      <p:sp>
        <p:nvSpPr>
          <p:cNvPr id="2215" name="Rectangle 167"/>
          <p:cNvSpPr>
            <a:spLocks noChangeArrowheads="1"/>
          </p:cNvSpPr>
          <p:nvPr/>
        </p:nvSpPr>
        <p:spPr bwMode="auto">
          <a:xfrm>
            <a:off x="395288" y="4005263"/>
            <a:ext cx="8281168" cy="12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hr-HR" altLang="sr-Latn-RS" sz="2000" b="1" dirty="0" smtClean="0">
                <a:solidFill>
                  <a:srgbClr val="333333"/>
                </a:solidFill>
              </a:rPr>
              <a:t>Aleksander Radovan, RIT, HUJAK, TVZ, VVG, Algebra</a:t>
            </a:r>
          </a:p>
          <a:p>
            <a:pPr algn="l"/>
            <a:r>
              <a:rPr lang="hr-HR" altLang="sr-Latn-RS" sz="2000" b="1" dirty="0" smtClean="0">
                <a:solidFill>
                  <a:srgbClr val="333333"/>
                </a:solidFill>
              </a:rPr>
              <a:t>Branko Mihaljević, RIT, HUJAK</a:t>
            </a:r>
          </a:p>
          <a:p>
            <a:pPr algn="l"/>
            <a:r>
              <a:rPr lang="hr-HR" altLang="sr-Latn-RS" sz="2000" b="1" dirty="0" smtClean="0">
                <a:solidFill>
                  <a:srgbClr val="333333"/>
                </a:solidFill>
              </a:rPr>
              <a:t>Kristina Marasović, RIT</a:t>
            </a:r>
          </a:p>
          <a:p>
            <a:pPr algn="l"/>
            <a:endParaRPr lang="hr-HR" altLang="sr-Latn-RS" sz="2000" b="1" dirty="0" smtClean="0">
              <a:solidFill>
                <a:srgbClr val="333333"/>
              </a:solidFill>
            </a:endParaRPr>
          </a:p>
        </p:txBody>
      </p:sp>
      <p:pic>
        <p:nvPicPr>
          <p:cNvPr id="2217" name="Picture 169" descr="https://cuc.carnet.hr/2017/wp-content/uploads/2017/05/CUC_open_con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628"/>
            <a:ext cx="8971200" cy="175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Slikovni rezultat za carnet cuc 20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5035"/>
            <a:ext cx="702965" cy="702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sr-Latn-RS" altLang="sr-Latn-RS" dirty="0" smtClean="0"/>
              <a:t>Prednosti i nedostaci korištenja antiplagijatskih softvera</a:t>
            </a:r>
            <a:br>
              <a:rPr lang="sr-Latn-RS" altLang="sr-Latn-RS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36504"/>
          </a:xfrm>
        </p:spPr>
        <p:txBody>
          <a:bodyPr/>
          <a:lstStyle/>
          <a:p>
            <a:r>
              <a:rPr lang="hr-HR" dirty="0" smtClean="0"/>
              <a:t>Prednosti: brza provjera podudarnosti s prethodno učitanim radovima i materijalima dostupnim na Internetu</a:t>
            </a:r>
          </a:p>
          <a:p>
            <a:r>
              <a:rPr lang="hr-HR" dirty="0" smtClean="0"/>
              <a:t>Mane: nemogućnost isključivanja dijelova rada iz provjere, detekcije istih slika, provjera radova na različitim jezicima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4516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r>
              <a:rPr lang="sr-Latn-RS" altLang="sr-Latn-RS" dirty="0" smtClean="0"/>
              <a:t>Zaključak</a:t>
            </a:r>
            <a:br>
              <a:rPr lang="sr-Latn-RS" altLang="sr-Latn-RS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36504"/>
          </a:xfrm>
        </p:spPr>
        <p:txBody>
          <a:bodyPr/>
          <a:lstStyle/>
          <a:p>
            <a:r>
              <a:rPr lang="hr-HR" dirty="0" smtClean="0"/>
              <a:t>Prva generacija studenata je imala najlošije rezultate, dok su sljedeće dvije imale znatno manje (kad su vidjele da softver funkcionira?)</a:t>
            </a:r>
          </a:p>
          <a:p>
            <a:r>
              <a:rPr lang="hr-HR" dirty="0" smtClean="0"/>
              <a:t>Veća baza učitanih radova, manja mogućnost plagiranja</a:t>
            </a:r>
          </a:p>
          <a:p>
            <a:r>
              <a:rPr lang="hr-HR" dirty="0" smtClean="0"/>
              <a:t>Mogućnost upućivanja studenata na ispravno referenciranje vanjskih izvora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088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779" y="2492896"/>
            <a:ext cx="3532442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37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74752" y="260648"/>
            <a:ext cx="8229600" cy="1143000"/>
          </a:xfrm>
        </p:spPr>
        <p:txBody>
          <a:bodyPr/>
          <a:lstStyle/>
          <a:p>
            <a:r>
              <a:rPr lang="sr-Latn-RS" altLang="sr-Latn-RS" dirty="0" smtClean="0">
                <a:solidFill>
                  <a:srgbClr val="333333"/>
                </a:solidFill>
              </a:rPr>
              <a:t>Sadržaj</a:t>
            </a:r>
            <a:endParaRPr lang="sr-Latn-RS" altLang="sr-Latn-RS" dirty="0">
              <a:solidFill>
                <a:srgbClr val="333333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altLang="sr-Latn-RS" dirty="0" smtClean="0"/>
              <a:t>Korištenje antiplagijatskog softvera na visokoškolskoj ustanovi</a:t>
            </a:r>
          </a:p>
          <a:p>
            <a:r>
              <a:rPr lang="sr-Latn-RS" altLang="sr-Latn-RS" dirty="0" smtClean="0"/>
              <a:t>Rezultati analize za tri generacije studenata</a:t>
            </a:r>
          </a:p>
          <a:p>
            <a:r>
              <a:rPr lang="sr-Latn-RS" altLang="sr-Latn-RS" dirty="0" smtClean="0"/>
              <a:t>Prednosti i nedostaci korištenja antiplagijatskih softvera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1"/>
          </a:xfrm>
        </p:spPr>
        <p:txBody>
          <a:bodyPr/>
          <a:lstStyle/>
          <a:p>
            <a:r>
              <a:rPr lang="hr-HR" sz="2800" dirty="0" smtClean="0"/>
              <a:t>Povećanje kvalitete kadrova koji izlaze na tržište rada promicanjem moralnih i etičkih načela:</a:t>
            </a:r>
          </a:p>
          <a:p>
            <a:pPr lvl="1"/>
            <a:r>
              <a:rPr lang="hr-HR" sz="2400" dirty="0" smtClean="0"/>
              <a:t>Stvaranje vlastitih izvornih radova i djela</a:t>
            </a:r>
          </a:p>
          <a:p>
            <a:pPr lvl="1"/>
            <a:r>
              <a:rPr lang="hr-HR" sz="2400" dirty="0" smtClean="0"/>
              <a:t>Poštivanje tuđeg rada</a:t>
            </a:r>
          </a:p>
          <a:p>
            <a:pPr lvl="1"/>
            <a:r>
              <a:rPr lang="hr-HR" sz="2400" dirty="0"/>
              <a:t>O</a:t>
            </a:r>
            <a:r>
              <a:rPr lang="hr-HR" sz="2400" dirty="0" smtClean="0"/>
              <a:t>davanje zasluga i poštovanja drugim kolegama referenciranjem njihovih radova</a:t>
            </a:r>
          </a:p>
          <a:p>
            <a:r>
              <a:rPr lang="hr-HR" sz="2800" dirty="0" smtClean="0"/>
              <a:t>Promicanje tih vrijednosti moguće je provoditi tijekom studija</a:t>
            </a:r>
            <a:r>
              <a:rPr lang="hr-HR" sz="2800" dirty="0"/>
              <a:t> </a:t>
            </a:r>
            <a:r>
              <a:rPr lang="hr-HR" sz="2800" dirty="0" smtClean="0"/>
              <a:t>korištenjem automatiziranih alata kao što je </a:t>
            </a:r>
            <a:r>
              <a:rPr lang="hr-HR" sz="2800" dirty="0" err="1" smtClean="0"/>
              <a:t>Turnitin</a:t>
            </a:r>
            <a:endParaRPr lang="hr-HR" sz="2800" dirty="0" smtClean="0"/>
          </a:p>
        </p:txBody>
      </p:sp>
    </p:spTree>
    <p:extLst>
      <p:ext uri="{BB962C8B-B14F-4D97-AF65-F5344CB8AC3E}">
        <p14:creationId xmlns:p14="http://schemas.microsoft.com/office/powerpoint/2010/main" val="61825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sr-Latn-RS" altLang="sr-Latn-RS" sz="3600" dirty="0" smtClean="0"/>
              <a:t>Korištenje antiplagijatskog softvera na visokoškolskoj ustanovi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Istraživanje provedeno na tri generacije studenata na seminarskom radu od 15 stranica</a:t>
            </a:r>
          </a:p>
          <a:p>
            <a:r>
              <a:rPr lang="hr-HR" dirty="0" smtClean="0"/>
              <a:t>Prva generacija imala je 80 studenata, druga 48, a treća 40</a:t>
            </a:r>
          </a:p>
          <a:p>
            <a:r>
              <a:rPr lang="hr-HR" dirty="0" smtClean="0"/>
              <a:t>Studentima je najavljeno da će se koristiti </a:t>
            </a:r>
            <a:r>
              <a:rPr lang="hr-HR" dirty="0" err="1" smtClean="0"/>
              <a:t>antiplagijatski</a:t>
            </a:r>
            <a:r>
              <a:rPr lang="hr-HR" dirty="0" smtClean="0"/>
              <a:t> softver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01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 analize za prvu generaciju studenata</a:t>
            </a:r>
            <a:endParaRPr lang="hr-HR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6173384"/>
              </p:ext>
            </p:extLst>
          </p:nvPr>
        </p:nvGraphicFramePr>
        <p:xfrm>
          <a:off x="340698" y="1628800"/>
          <a:ext cx="846260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199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 analize za drugu generaciju studenata</a:t>
            </a:r>
            <a:endParaRPr lang="hr-HR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344841371"/>
              </p:ext>
            </p:extLst>
          </p:nvPr>
        </p:nvGraphicFramePr>
        <p:xfrm>
          <a:off x="457200" y="1628800"/>
          <a:ext cx="825733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788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 analize za treću generaciju studenata</a:t>
            </a:r>
            <a:endParaRPr lang="hr-HR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704806928"/>
              </p:ext>
            </p:extLst>
          </p:nvPr>
        </p:nvGraphicFramePr>
        <p:xfrm>
          <a:off x="251520" y="1628800"/>
          <a:ext cx="8712968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839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Sumarni rezultati za sve tri generacije</a:t>
            </a:r>
            <a:endParaRPr lang="hr-HR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86123817"/>
              </p:ext>
            </p:extLst>
          </p:nvPr>
        </p:nvGraphicFramePr>
        <p:xfrm>
          <a:off x="179512" y="1628800"/>
          <a:ext cx="885698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235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hr-HR" dirty="0" smtClean="0"/>
              <a:t>Primjer korištenja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122" y="1124744"/>
            <a:ext cx="8089756" cy="537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21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5797</TotalTime>
  <Words>293</Words>
  <Application>Microsoft Office PowerPoint</Application>
  <PresentationFormat>On-screen Show (4:3)</PresentationFormat>
  <Paragraphs>44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Diseño predeterminado</vt:lpstr>
      <vt:lpstr>Iskustva u korištenju antiplagijatskog softvera u nastavi</vt:lpstr>
      <vt:lpstr>Sadržaj</vt:lpstr>
      <vt:lpstr>Uvod</vt:lpstr>
      <vt:lpstr>Korištenje antiplagijatskog softvera na visokoškolskoj ustanovi </vt:lpstr>
      <vt:lpstr>Rezultati analize za prvu generaciju studenata</vt:lpstr>
      <vt:lpstr>Rezultati analize za drugu generaciju studenata</vt:lpstr>
      <vt:lpstr>Rezultati analize za treću generaciju studenata</vt:lpstr>
      <vt:lpstr>Sumarni rezultati za sve tri generacije</vt:lpstr>
      <vt:lpstr>Primjer korištenja</vt:lpstr>
      <vt:lpstr>Prednosti i nedostaci korištenja antiplagijatskih softvera </vt:lpstr>
      <vt:lpstr>Zaključak </vt:lpstr>
      <vt:lpstr>Hvala na pažnji!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Aleksander Radovan</cp:lastModifiedBy>
  <cp:revision>769</cp:revision>
  <dcterms:created xsi:type="dcterms:W3CDTF">2010-05-23T14:28:12Z</dcterms:created>
  <dcterms:modified xsi:type="dcterms:W3CDTF">2017-10-07T18:44:20Z</dcterms:modified>
</cp:coreProperties>
</file>