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2"/>
  </p:notesMasterIdLst>
  <p:sldIdLst>
    <p:sldId id="256" r:id="rId2"/>
    <p:sldId id="277" r:id="rId3"/>
    <p:sldId id="278" r:id="rId4"/>
    <p:sldId id="279" r:id="rId5"/>
    <p:sldId id="281" r:id="rId6"/>
    <p:sldId id="266" r:id="rId7"/>
    <p:sldId id="267" r:id="rId8"/>
    <p:sldId id="268" r:id="rId9"/>
    <p:sldId id="269" r:id="rId10"/>
    <p:sldId id="270" r:id="rId11"/>
    <p:sldId id="271" r:id="rId12"/>
    <p:sldId id="272" r:id="rId13"/>
    <p:sldId id="273" r:id="rId14"/>
    <p:sldId id="274" r:id="rId15"/>
    <p:sldId id="275" r:id="rId16"/>
    <p:sldId id="276" r:id="rId17"/>
    <p:sldId id="257" r:id="rId18"/>
    <p:sldId id="258" r:id="rId19"/>
    <p:sldId id="262" r:id="rId20"/>
    <p:sldId id="263" r:id="rId21"/>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58"/>
    <p:restoredTop sz="76292"/>
  </p:normalViewPr>
  <p:slideViewPr>
    <p:cSldViewPr>
      <p:cViewPr varScale="1">
        <p:scale>
          <a:sx n="56" d="100"/>
          <a:sy n="56" d="100"/>
        </p:scale>
        <p:origin x="11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C0B0B-E9BD-42FF-8EED-DC5B6B269B51}" type="datetimeFigureOut">
              <a:rPr lang="hr-HR" smtClean="0"/>
              <a:t>8.11.2017.</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AF531-44D0-4144-B513-9C3D66D5AFCA}" type="slidenum">
              <a:rPr lang="hr-HR" smtClean="0"/>
              <a:t>‹#›</a:t>
            </a:fld>
            <a:endParaRPr lang="hr-HR"/>
          </a:p>
        </p:txBody>
      </p:sp>
    </p:spTree>
    <p:extLst>
      <p:ext uri="{BB962C8B-B14F-4D97-AF65-F5344CB8AC3E}">
        <p14:creationId xmlns:p14="http://schemas.microsoft.com/office/powerpoint/2010/main" val="1706930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piral</a:t>
            </a:r>
            <a:r>
              <a:rPr lang="en-US" sz="1200" b="0" i="0" kern="1200" dirty="0" smtClean="0">
                <a:solidFill>
                  <a:schemeClr val="tx1"/>
                </a:solidFill>
                <a:effectLst/>
                <a:latin typeface="+mn-lt"/>
                <a:ea typeface="+mn-ea"/>
                <a:cs typeface="+mn-cs"/>
              </a:rPr>
              <a:t> is a suite of free educational apps for teachers that make 1:1 classrooms more collaborative.</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Each app is designed to mirror a specific classroom practice and can be used across all subjects and age ranges. Easy to learn and simple to use, Spiral makes lessons engaging, collaborative and fun.</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err="1" smtClean="0">
                <a:solidFill>
                  <a:schemeClr val="tx1"/>
                </a:solidFill>
                <a:effectLst/>
                <a:latin typeface="+mn-lt"/>
                <a:ea typeface="+mn-ea"/>
                <a:cs typeface="+mn-cs"/>
              </a:rPr>
              <a:t>Quickfire</a:t>
            </a:r>
            <a:r>
              <a:rPr lang="en-US" sz="1200" b="0" i="0" kern="1200" dirty="0" smtClean="0">
                <a:solidFill>
                  <a:schemeClr val="tx1"/>
                </a:solidFill>
                <a:effectLst/>
                <a:latin typeface="+mn-lt"/>
                <a:ea typeface="+mn-ea"/>
                <a:cs typeface="+mn-cs"/>
              </a:rPr>
              <a:t> enhances question and answer activities, enabling you to get the responses of the entire class in real-time. It requires no planning – just ask your question as normal and students can respond using their personal devices. Show </a:t>
            </a:r>
            <a:r>
              <a:rPr lang="en-US" sz="1200" b="0" i="0" kern="1200" dirty="0" err="1" smtClean="0">
                <a:solidFill>
                  <a:schemeClr val="tx1"/>
                </a:solidFill>
                <a:effectLst/>
                <a:latin typeface="+mn-lt"/>
                <a:ea typeface="+mn-ea"/>
                <a:cs typeface="+mn-cs"/>
              </a:rPr>
              <a:t>anonymised</a:t>
            </a:r>
            <a:r>
              <a:rPr lang="en-US" sz="1200" b="0" i="0" kern="1200" dirty="0" smtClean="0">
                <a:solidFill>
                  <a:schemeClr val="tx1"/>
                </a:solidFill>
                <a:effectLst/>
                <a:latin typeface="+mn-lt"/>
                <a:ea typeface="+mn-ea"/>
                <a:cs typeface="+mn-cs"/>
              </a:rPr>
              <a:t> answers on the whiteboard in different formats to really bring the class' learning to life.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Discuss is a powerful tool for creativity, exploration and deeper learning, Discuss encourages students to share ideas with each other. The content created forms a useful shared knowledge base which can be accessed in the future for homework and exam revision.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Team Up improves the process and outcomes of group work. Students work in teams during one or more lessons - contributing ideas and building shared presentations in the form of slide shows or posters. Teams can work from individual or shared devices to create high quality outcomes that everyone can learn from.</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Co-designed with the world's #1 educational institution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We are working in partnership with UCL’s Institute of Education to ensure pedagogy is at the heart of our development process. The team at the IOE support our design workshops with teachers and students across the UK. Their research and literature review help us create apps that enhance collaboration, facilitate formative assessment and embed technology seamlessly into classroom practice.</a:t>
            </a:r>
            <a:endParaRPr lang="en-US" dirty="0"/>
          </a:p>
        </p:txBody>
      </p:sp>
      <p:sp>
        <p:nvSpPr>
          <p:cNvPr id="4" name="Slide Number Placeholder 3"/>
          <p:cNvSpPr>
            <a:spLocks noGrp="1"/>
          </p:cNvSpPr>
          <p:nvPr>
            <p:ph type="sldNum" sz="quarter" idx="10"/>
          </p:nvPr>
        </p:nvSpPr>
        <p:spPr/>
        <p:txBody>
          <a:bodyPr/>
          <a:lstStyle/>
          <a:p>
            <a:fld id="{473AF531-44D0-4144-B513-9C3D66D5AFCA}" type="slidenum">
              <a:rPr lang="hr-HR" smtClean="0"/>
              <a:t>2</a:t>
            </a:fld>
            <a:endParaRPr lang="hr-HR"/>
          </a:p>
        </p:txBody>
      </p:sp>
    </p:spTree>
    <p:extLst>
      <p:ext uri="{BB962C8B-B14F-4D97-AF65-F5344CB8AC3E}">
        <p14:creationId xmlns:p14="http://schemas.microsoft.com/office/powerpoint/2010/main" val="46322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Nakon što pokrenemo video, on se zaustavlja na mjestima predviđenima za pitanja na koja onda učenici odgovaraju. Brojač nam pokazuje koliko</a:t>
            </a:r>
            <a:r>
              <a:rPr lang="hr-HR" baseline="0" dirty="0" smtClean="0"/>
              <a:t> je učenika odgovorilo na pitanje. Možemo vidjeti i ocijeniti njihove odgovore i komentare u bilo kojem trenutku tijekom prikazivanja video klipa. Ako smo odabrali pitanja zatvorenog tipa, klikom na jedan točan odgovor svi ostali će se pokazati točnima uz  kvačicu na ekranu učenikovog uređaja. Ako se radi o pitanju višestrukog izbora, učenici također imaju povratnu informaciju jer smo prilikom postavljanja takvih pitanja unaprijed označili točne odgovore.  Ono što smatram zanimljivim za istaknuti je i mogućnost koju nastavnik ima da učenika vrati korak unatrag kako bi popravio  pogrešan odgovor.</a:t>
            </a:r>
            <a:endParaRPr lang="hr-HR" dirty="0"/>
          </a:p>
        </p:txBody>
      </p:sp>
      <p:sp>
        <p:nvSpPr>
          <p:cNvPr id="4" name="Slide Number Placeholder 3"/>
          <p:cNvSpPr>
            <a:spLocks noGrp="1"/>
          </p:cNvSpPr>
          <p:nvPr>
            <p:ph type="sldNum" sz="quarter" idx="10"/>
          </p:nvPr>
        </p:nvSpPr>
        <p:spPr/>
        <p:txBody>
          <a:bodyPr/>
          <a:lstStyle/>
          <a:p>
            <a:fld id="{08D9D8E2-D387-415E-846B-630D73E998D9}" type="slidenum">
              <a:rPr lang="hr-HR" smtClean="0"/>
              <a:pPr/>
              <a:t>13</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Osim</a:t>
            </a:r>
            <a:r>
              <a:rPr lang="hr-HR" baseline="0" dirty="0" smtClean="0"/>
              <a:t> odgovaranja na ciljanih pitanja tijekom prikazivanja videa, učenici mogu komentirati  </a:t>
            </a:r>
            <a:r>
              <a:rPr lang="hr-HR" baseline="0" smtClean="0"/>
              <a:t>zadanu temu u </a:t>
            </a:r>
            <a:r>
              <a:rPr lang="hr-HR" baseline="0" dirty="0" smtClean="0"/>
              <a:t>bilo kojem trenutku tijekom gledanja video </a:t>
            </a:r>
            <a:r>
              <a:rPr lang="hr-HR" baseline="0" dirty="0" err="1" smtClean="0"/>
              <a:t>clipa</a:t>
            </a:r>
            <a:r>
              <a:rPr lang="hr-HR" baseline="0" dirty="0" smtClean="0"/>
              <a:t>. Nastavnik  je naravno također pozvan da o svemu s njima prodiskutira. Na slajdu vidimo kako to izgleda u konkretnom slučaju.</a:t>
            </a:r>
            <a:endParaRPr lang="hr-HR" dirty="0"/>
          </a:p>
        </p:txBody>
      </p:sp>
      <p:sp>
        <p:nvSpPr>
          <p:cNvPr id="4" name="Slide Number Placeholder 3"/>
          <p:cNvSpPr>
            <a:spLocks noGrp="1"/>
          </p:cNvSpPr>
          <p:nvPr>
            <p:ph type="sldNum" sz="quarter" idx="10"/>
          </p:nvPr>
        </p:nvSpPr>
        <p:spPr/>
        <p:txBody>
          <a:bodyPr/>
          <a:lstStyle/>
          <a:p>
            <a:fld id="{08D9D8E2-D387-415E-846B-630D73E998D9}" type="slidenum">
              <a:rPr lang="hr-HR" smtClean="0"/>
              <a:pPr/>
              <a:t>14</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Nakon prikazivanja video </a:t>
            </a:r>
            <a:r>
              <a:rPr lang="hr-HR" dirty="0" err="1" smtClean="0"/>
              <a:t>clipa</a:t>
            </a:r>
            <a:r>
              <a:rPr lang="hr-HR" dirty="0" smtClean="0"/>
              <a:t>, klikom na </a:t>
            </a:r>
            <a:r>
              <a:rPr lang="hr-HR" dirty="0" err="1" smtClean="0"/>
              <a:t>finish</a:t>
            </a:r>
            <a:r>
              <a:rPr lang="hr-HR" dirty="0" smtClean="0"/>
              <a:t> prikažu se svi podaci koje su učenici unijeli. Sve te podatke možemo sačuvati i dijeliti.</a:t>
            </a:r>
            <a:endParaRPr lang="hr-HR" dirty="0"/>
          </a:p>
        </p:txBody>
      </p:sp>
      <p:sp>
        <p:nvSpPr>
          <p:cNvPr id="4" name="Slide Number Placeholder 3"/>
          <p:cNvSpPr>
            <a:spLocks noGrp="1"/>
          </p:cNvSpPr>
          <p:nvPr>
            <p:ph type="sldNum" sz="quarter" idx="10"/>
          </p:nvPr>
        </p:nvSpPr>
        <p:spPr/>
        <p:txBody>
          <a:bodyPr/>
          <a:lstStyle/>
          <a:p>
            <a:fld id="{08D9D8E2-D387-415E-846B-630D73E998D9}" type="slidenum">
              <a:rPr lang="hr-HR" smtClean="0"/>
              <a:pPr/>
              <a:t>15</a:t>
            </a:fld>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08D9D8E2-D387-415E-846B-630D73E998D9}" type="slidenum">
              <a:rPr lang="hr-HR" smtClean="0"/>
              <a:pPr/>
              <a:t>16</a:t>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smtClean="0"/>
          </a:p>
          <a:p>
            <a:r>
              <a:rPr lang="hr-HR" dirty="0" smtClean="0"/>
              <a:t>Platforma Moodle</a:t>
            </a:r>
            <a:endParaRPr lang="hr-HR" dirty="0"/>
          </a:p>
        </p:txBody>
      </p:sp>
      <p:sp>
        <p:nvSpPr>
          <p:cNvPr id="4" name="Slide Number Placeholder 3"/>
          <p:cNvSpPr>
            <a:spLocks noGrp="1"/>
          </p:cNvSpPr>
          <p:nvPr>
            <p:ph type="sldNum" sz="quarter" idx="10"/>
          </p:nvPr>
        </p:nvSpPr>
        <p:spPr/>
        <p:txBody>
          <a:bodyPr/>
          <a:lstStyle/>
          <a:p>
            <a:fld id="{473AF531-44D0-4144-B513-9C3D66D5AFCA}" type="slidenum">
              <a:rPr lang="hr-HR" smtClean="0"/>
              <a:t>17</a:t>
            </a:fld>
            <a:endParaRPr lang="hr-HR"/>
          </a:p>
        </p:txBody>
      </p:sp>
    </p:spTree>
    <p:extLst>
      <p:ext uri="{BB962C8B-B14F-4D97-AF65-F5344CB8AC3E}">
        <p14:creationId xmlns:p14="http://schemas.microsoft.com/office/powerpoint/2010/main" val="1857149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prilikom obrade nekog videa na španjolskom jeziku kako bih odmah provjerila njegovo razumijevanje svih studenata i potaknula raspravu o određenim temama</a:t>
            </a:r>
            <a:endParaRPr lang="hr-HR" dirty="0" smtClean="0"/>
          </a:p>
          <a:p>
            <a:r>
              <a:rPr lang="vi-VN" dirty="0" smtClean="0"/>
              <a:t>kad želim da zajednički dođemo do zaključaka u raspravi o nekoj temi, a da pri tome svi sudjeluju u raspravi (veći broj studenata, nekima je lakše pisati nego govoriti)  </a:t>
            </a:r>
          </a:p>
          <a:p>
            <a:r>
              <a:rPr lang="vi-VN" dirty="0" smtClean="0"/>
              <a:t>u zadacima razumijevanja teksta nakon kojih želim čuti mišljenje sviju prisutnih, pri čemu dobivam uvid u razinu težine zadatka, te lakše prilagođavam studentima daljnji rad na tekstu </a:t>
            </a:r>
          </a:p>
          <a:p>
            <a:endParaRPr lang="vi-VN" dirty="0" smtClean="0"/>
          </a:p>
          <a:p>
            <a:endParaRPr lang="hr-HR" dirty="0"/>
          </a:p>
        </p:txBody>
      </p:sp>
      <p:sp>
        <p:nvSpPr>
          <p:cNvPr id="4" name="Slide Number Placeholder 3"/>
          <p:cNvSpPr>
            <a:spLocks noGrp="1"/>
          </p:cNvSpPr>
          <p:nvPr>
            <p:ph type="sldNum" sz="quarter" idx="10"/>
          </p:nvPr>
        </p:nvSpPr>
        <p:spPr/>
        <p:txBody>
          <a:bodyPr/>
          <a:lstStyle/>
          <a:p>
            <a:fld id="{473AF531-44D0-4144-B513-9C3D66D5AFCA}" type="slidenum">
              <a:rPr lang="hr-HR" smtClean="0"/>
              <a:t>19</a:t>
            </a:fld>
            <a:endParaRPr lang="hr-HR"/>
          </a:p>
        </p:txBody>
      </p:sp>
    </p:spTree>
    <p:extLst>
      <p:ext uri="{BB962C8B-B14F-4D97-AF65-F5344CB8AC3E}">
        <p14:creationId xmlns:p14="http://schemas.microsoft.com/office/powerpoint/2010/main" val="260390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Quickfire</a:t>
            </a:r>
            <a:r>
              <a:rPr lang="en-US" sz="1200" b="0" i="0" kern="1200" dirty="0" smtClean="0">
                <a:solidFill>
                  <a:schemeClr val="tx1"/>
                </a:solidFill>
                <a:effectLst/>
                <a:latin typeface="+mn-lt"/>
                <a:ea typeface="+mn-ea"/>
                <a:cs typeface="+mn-cs"/>
              </a:rPr>
              <a:t> enhances question and answer activities, enabling you to get the responses of the entire class in real-time. It requires no planning – just ask your question as normal and students can respond using their personal devices. Show </a:t>
            </a:r>
            <a:r>
              <a:rPr lang="en-US" sz="1200" b="0" i="0" kern="1200" dirty="0" err="1" smtClean="0">
                <a:solidFill>
                  <a:schemeClr val="tx1"/>
                </a:solidFill>
                <a:effectLst/>
                <a:latin typeface="+mn-lt"/>
                <a:ea typeface="+mn-ea"/>
                <a:cs typeface="+mn-cs"/>
              </a:rPr>
              <a:t>anonymised</a:t>
            </a:r>
            <a:r>
              <a:rPr lang="en-US" sz="1200" b="0" i="0" kern="1200" dirty="0" smtClean="0">
                <a:solidFill>
                  <a:schemeClr val="tx1"/>
                </a:solidFill>
                <a:effectLst/>
                <a:latin typeface="+mn-lt"/>
                <a:ea typeface="+mn-ea"/>
                <a:cs typeface="+mn-cs"/>
              </a:rPr>
              <a:t> answers on the whiteboard in different formats to really bring the class' learning to life.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Discuss is a powerful tool for creativity, exploration and deeper learning, Discuss encourages students to share ideas with each other. The content created forms a useful shared knowledge base which can be accessed in the future for homework and exam revision.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Team Up improves the process and outcomes of group work. Students work in teams during one or more lessons - contributing ideas and building shared presentations in the form of slide shows or posters. Teams can work from individual or shared devices to create high quality outcomes that everyone can learn from.</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73AF531-44D0-4144-B513-9C3D66D5AFCA}" type="slidenum">
              <a:rPr lang="hr-HR" smtClean="0"/>
              <a:t>3</a:t>
            </a:fld>
            <a:endParaRPr lang="hr-HR"/>
          </a:p>
        </p:txBody>
      </p:sp>
    </p:spTree>
    <p:extLst>
      <p:ext uri="{BB962C8B-B14F-4D97-AF65-F5344CB8AC3E}">
        <p14:creationId xmlns:p14="http://schemas.microsoft.com/office/powerpoint/2010/main" val="200231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Ja</a:t>
            </a:r>
            <a:r>
              <a:rPr lang="hr-HR" baseline="0" dirty="0" smtClean="0"/>
              <a:t> sam Hajdi Sorić i kao nastavnica engleskog jezika  već šesnaest godina radim u srednjoj školi “Jure Kaštelan” u Omišu. Škola u kojoj radim je specifična po raznovrsnosti obrazovnih profila. Engleski jezik je obavezan predmet u svim usmjerenjima. Odobreni udžbenici koje koristimo u nastavi često ne mogu pratiti naše potrebe, naročito kad je u pitanju vokabular struke, odnosno materijali usko povezani s pojedinim zanimanjem. To su situacije u kojima nastavnik  koristi svoju kreativnost, izlazi iz okvira udžbenika i učenicima približava jezik struke zahvaljujući mogućnostima koje mu pružaju alati kao što je </a:t>
            </a:r>
            <a:r>
              <a:rPr lang="hr-HR" baseline="0" dirty="0" err="1" smtClean="0"/>
              <a:t>Spiral</a:t>
            </a:r>
            <a:r>
              <a:rPr lang="hr-HR" baseline="0" dirty="0" smtClean="0"/>
              <a:t>. </a:t>
            </a:r>
            <a:endParaRPr lang="hr-HR" dirty="0"/>
          </a:p>
        </p:txBody>
      </p:sp>
      <p:sp>
        <p:nvSpPr>
          <p:cNvPr id="4" name="Slide Number Placeholder 3"/>
          <p:cNvSpPr>
            <a:spLocks noGrp="1"/>
          </p:cNvSpPr>
          <p:nvPr>
            <p:ph type="sldNum" sz="quarter" idx="10"/>
          </p:nvPr>
        </p:nvSpPr>
        <p:spPr/>
        <p:txBody>
          <a:bodyPr/>
          <a:lstStyle/>
          <a:p>
            <a:fld id="{08D9D8E2-D387-415E-846B-630D73E998D9}" type="slidenum">
              <a:rPr lang="hr-HR" smtClean="0"/>
              <a:pPr/>
              <a:t>6</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baseline="0" dirty="0" smtClean="0"/>
              <a:t>U mojoj praksi kao najprikladnija pokazala se upotreba </a:t>
            </a:r>
            <a:r>
              <a:rPr lang="hr-HR" baseline="0" dirty="0" err="1" smtClean="0"/>
              <a:t>Spiral</a:t>
            </a:r>
            <a:r>
              <a:rPr lang="hr-HR" baseline="0" dirty="0" smtClean="0"/>
              <a:t> video </a:t>
            </a:r>
            <a:r>
              <a:rPr lang="hr-HR" baseline="0" dirty="0" err="1" smtClean="0"/>
              <a:t>clipa</a:t>
            </a:r>
            <a:r>
              <a:rPr lang="hr-HR" baseline="0" dirty="0" smtClean="0"/>
              <a:t>. Koristim ga u svrhu proširivanja vokabulara struke i provjeravanja jedne od četiriju jezičnih vještina  a to je slušanje s razumijevanjem. Naravno, u ovom slučaju riječ je o gledanju videa i slušanju, što aktivnost čini potpunijom i zanimljivijom.  U sljedećih nekoliko minuta ukratko ću vam objasniti kako funkcionira </a:t>
            </a:r>
            <a:r>
              <a:rPr lang="hr-HR" baseline="0" dirty="0" err="1" smtClean="0"/>
              <a:t>Spiral</a:t>
            </a:r>
            <a:r>
              <a:rPr lang="hr-HR" baseline="0" dirty="0" smtClean="0"/>
              <a:t> </a:t>
            </a:r>
            <a:r>
              <a:rPr lang="hr-HR" baseline="0" dirty="0" err="1" smtClean="0"/>
              <a:t>clip</a:t>
            </a:r>
            <a:r>
              <a:rPr lang="hr-HR" baseline="0" dirty="0" smtClean="0"/>
              <a:t>.</a:t>
            </a:r>
            <a:r>
              <a:rPr lang="hr-HR" dirty="0" smtClean="0"/>
              <a:t> Nakon što smo se kao nastavnik </a:t>
            </a:r>
            <a:r>
              <a:rPr lang="hr-HR" dirty="0" err="1" smtClean="0"/>
              <a:t>logirali</a:t>
            </a:r>
            <a:r>
              <a:rPr lang="hr-HR" dirty="0" smtClean="0"/>
              <a:t> na </a:t>
            </a:r>
            <a:r>
              <a:rPr lang="hr-HR" dirty="0" err="1" smtClean="0"/>
              <a:t>Spiral</a:t>
            </a:r>
            <a:r>
              <a:rPr lang="hr-HR" dirty="0" smtClean="0"/>
              <a:t> aplikaciju, od četiri ponuđene mogućnosti</a:t>
            </a:r>
            <a:r>
              <a:rPr lang="hr-HR" baseline="0" dirty="0" smtClean="0"/>
              <a:t> odaberemo </a:t>
            </a:r>
            <a:r>
              <a:rPr lang="hr-HR" baseline="0" dirty="0" err="1" smtClean="0"/>
              <a:t>clip</a:t>
            </a:r>
            <a:r>
              <a:rPr lang="hr-HR" baseline="0" dirty="0" smtClean="0"/>
              <a:t>.</a:t>
            </a:r>
            <a:endParaRPr lang="hr-HR" dirty="0" smtClean="0"/>
          </a:p>
          <a:p>
            <a:endParaRPr lang="hr-HR" dirty="0"/>
          </a:p>
        </p:txBody>
      </p:sp>
      <p:sp>
        <p:nvSpPr>
          <p:cNvPr id="4" name="Slide Number Placeholder 3"/>
          <p:cNvSpPr>
            <a:spLocks noGrp="1"/>
          </p:cNvSpPr>
          <p:nvPr>
            <p:ph type="sldNum" sz="quarter" idx="10"/>
          </p:nvPr>
        </p:nvSpPr>
        <p:spPr/>
        <p:txBody>
          <a:bodyPr/>
          <a:lstStyle/>
          <a:p>
            <a:fld id="{08D9D8E2-D387-415E-846B-630D73E998D9}" type="slidenum">
              <a:rPr lang="hr-HR" smtClean="0"/>
              <a:pPr/>
              <a:t>7</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Željeni video </a:t>
            </a:r>
            <a:r>
              <a:rPr lang="hr-HR" dirty="0" err="1" smtClean="0"/>
              <a:t>clip</a:t>
            </a:r>
            <a:r>
              <a:rPr lang="hr-HR" dirty="0" smtClean="0"/>
              <a:t> biramo</a:t>
            </a:r>
            <a:r>
              <a:rPr lang="hr-HR" baseline="0" dirty="0" smtClean="0"/>
              <a:t> pomoću postojećeg linka ili jednostavno na </a:t>
            </a:r>
            <a:r>
              <a:rPr lang="hr-HR" baseline="0" dirty="0" err="1" smtClean="0"/>
              <a:t>You</a:t>
            </a:r>
            <a:r>
              <a:rPr lang="hr-HR" baseline="0" dirty="0" smtClean="0"/>
              <a:t> tube-u upišemo predmet pretrage i tako odaberemo </a:t>
            </a:r>
            <a:r>
              <a:rPr lang="hr-HR" baseline="0" dirty="0" err="1" smtClean="0"/>
              <a:t>clip</a:t>
            </a:r>
            <a:r>
              <a:rPr lang="hr-HR" baseline="0" dirty="0" smtClean="0"/>
              <a:t>.</a:t>
            </a:r>
          </a:p>
          <a:p>
            <a:endParaRPr lang="hr-HR" dirty="0"/>
          </a:p>
        </p:txBody>
      </p:sp>
      <p:sp>
        <p:nvSpPr>
          <p:cNvPr id="4" name="Slide Number Placeholder 3"/>
          <p:cNvSpPr>
            <a:spLocks noGrp="1"/>
          </p:cNvSpPr>
          <p:nvPr>
            <p:ph type="sldNum" sz="quarter" idx="10"/>
          </p:nvPr>
        </p:nvSpPr>
        <p:spPr/>
        <p:txBody>
          <a:bodyPr/>
          <a:lstStyle/>
          <a:p>
            <a:fld id="{08D9D8E2-D387-415E-846B-630D73E998D9}" type="slidenum">
              <a:rPr lang="hr-HR" smtClean="0"/>
              <a:pPr/>
              <a:t>8</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U ovom konkretnom</a:t>
            </a:r>
            <a:r>
              <a:rPr lang="hr-HR" baseline="0" dirty="0" smtClean="0"/>
              <a:t> slučaju riječ je o jednom atraktivnom svjetioniku jer je gradivo bilo prilagođeno mojim učenicima hotelijersko-turističkog usmjerenja. Odabrani klip obradit ćemo na način da ćemo ga pokrenuti i zaustaviti na mjestu na kojem učenicima želimo postaviti neko pitanje. Pitanja mogu biti otvorenog ili zatvorenog tipa, dakle ona čiji odgovor možemo ocijeniti. Nakon što smo upisali pitanje, kliknemo na save i nastavljamo postupak. Marker na vremenskoj crti pokazuje kada se prilikom prikazivanja video zaustavlja za učenike koji će tada putem svog mobitela ili računala odgovarati na postavljena pitanja. </a:t>
            </a:r>
            <a:endParaRPr lang="hr-HR" dirty="0"/>
          </a:p>
        </p:txBody>
      </p:sp>
      <p:sp>
        <p:nvSpPr>
          <p:cNvPr id="4" name="Slide Number Placeholder 3"/>
          <p:cNvSpPr>
            <a:spLocks noGrp="1"/>
          </p:cNvSpPr>
          <p:nvPr>
            <p:ph type="sldNum" sz="quarter" idx="10"/>
          </p:nvPr>
        </p:nvSpPr>
        <p:spPr/>
        <p:txBody>
          <a:bodyPr/>
          <a:lstStyle/>
          <a:p>
            <a:fld id="{08D9D8E2-D387-415E-846B-630D73E998D9}" type="slidenum">
              <a:rPr lang="hr-HR" smtClean="0"/>
              <a:pPr/>
              <a:t>9</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Učenici se </a:t>
            </a:r>
            <a:r>
              <a:rPr lang="hr-HR" dirty="0" err="1" smtClean="0"/>
              <a:t>logiraju</a:t>
            </a:r>
            <a:r>
              <a:rPr lang="hr-HR" dirty="0" smtClean="0"/>
              <a:t> na </a:t>
            </a:r>
            <a:r>
              <a:rPr lang="hr-HR" dirty="0" err="1" smtClean="0"/>
              <a:t>gospiral.ac</a:t>
            </a:r>
            <a:r>
              <a:rPr lang="hr-HR" baseline="0" dirty="0" smtClean="0"/>
              <a:t>  </a:t>
            </a:r>
            <a:r>
              <a:rPr lang="hr-HR" baseline="0" dirty="0" err="1" smtClean="0"/>
              <a:t>na</a:t>
            </a:r>
            <a:r>
              <a:rPr lang="hr-HR" baseline="0" dirty="0" smtClean="0"/>
              <a:t> svom mobitelu ili računalu, unesu traženi kod koji se pojavljuje na ekranu i svoje ime. </a:t>
            </a:r>
            <a:endParaRPr lang="hr-HR" dirty="0" smtClean="0"/>
          </a:p>
          <a:p>
            <a:endParaRPr lang="hr-HR" dirty="0"/>
          </a:p>
        </p:txBody>
      </p:sp>
      <p:sp>
        <p:nvSpPr>
          <p:cNvPr id="4" name="Slide Number Placeholder 3"/>
          <p:cNvSpPr>
            <a:spLocks noGrp="1"/>
          </p:cNvSpPr>
          <p:nvPr>
            <p:ph type="sldNum" sz="quarter" idx="10"/>
          </p:nvPr>
        </p:nvSpPr>
        <p:spPr/>
        <p:txBody>
          <a:bodyPr/>
          <a:lstStyle/>
          <a:p>
            <a:fld id="{08D9D8E2-D387-415E-846B-630D73E998D9}" type="slidenum">
              <a:rPr lang="hr-HR" smtClean="0"/>
              <a:pPr/>
              <a:t>10</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baseline="0" dirty="0" smtClean="0"/>
              <a:t>Njihova se imena ukažu na ekranu nastavnikovog računala odnosno platnu projektora nakon </a:t>
            </a:r>
            <a:r>
              <a:rPr lang="hr-HR" baseline="0" dirty="0" err="1" smtClean="0"/>
              <a:t>logiranja</a:t>
            </a:r>
            <a:r>
              <a:rPr lang="hr-HR" baseline="0" dirty="0" smtClean="0"/>
              <a:t>. </a:t>
            </a:r>
            <a:endParaRPr lang="hr-HR" dirty="0"/>
          </a:p>
        </p:txBody>
      </p:sp>
      <p:sp>
        <p:nvSpPr>
          <p:cNvPr id="4" name="Slide Number Placeholder 3"/>
          <p:cNvSpPr>
            <a:spLocks noGrp="1"/>
          </p:cNvSpPr>
          <p:nvPr>
            <p:ph type="sldNum" sz="quarter" idx="10"/>
          </p:nvPr>
        </p:nvSpPr>
        <p:spPr/>
        <p:txBody>
          <a:bodyPr/>
          <a:lstStyle/>
          <a:p>
            <a:fld id="{08D9D8E2-D387-415E-846B-630D73E998D9}" type="slidenum">
              <a:rPr lang="hr-HR" smtClean="0"/>
              <a:pPr/>
              <a:t>11</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Na ovom</a:t>
            </a:r>
            <a:r>
              <a:rPr lang="hr-HR" baseline="0" dirty="0" smtClean="0"/>
              <a:t> slajdu možete vidjeti moje učenike kako odgovaraju na pitanja. Učenici se nalaze u kabinetu tehničara za elektroniku iako je riječ o budućim hotelijerima iz razloga što je kabinet opremljen računalima jer nam je to za sada jedini način korištenja ove aplikacije. Naime, učenici još uvijek nemaju pravo pristupa školskoj bežičnoj internetskoj mreži putem svojih mobilnih uređaja. Ta mogućnost bi nam uvelike olakšala cijeli postupak. Ovako smo prisiljeni ovisiti o dobroj volji kolega nastavnika i koristiti učionice u kojima oni inače održavaju nastavu iz struke. </a:t>
            </a:r>
            <a:endParaRPr lang="hr-HR" dirty="0"/>
          </a:p>
        </p:txBody>
      </p:sp>
      <p:sp>
        <p:nvSpPr>
          <p:cNvPr id="4" name="Slide Number Placeholder 3"/>
          <p:cNvSpPr>
            <a:spLocks noGrp="1"/>
          </p:cNvSpPr>
          <p:nvPr>
            <p:ph type="sldNum" sz="quarter" idx="10"/>
          </p:nvPr>
        </p:nvSpPr>
        <p:spPr/>
        <p:txBody>
          <a:bodyPr/>
          <a:lstStyle/>
          <a:p>
            <a:fld id="{08D9D8E2-D387-415E-846B-630D73E998D9}" type="slidenum">
              <a:rPr lang="hr-HR" smtClean="0"/>
              <a:pPr/>
              <a:t>12</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A2896D99-53DD-4742-82FB-B023A4F0CD12}" type="datetimeFigureOut">
              <a:rPr lang="hr-HR" smtClean="0"/>
              <a:t>8.11.2017.</a:t>
            </a:fld>
            <a:endParaRPr lang="hr-HR"/>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hr-HR"/>
          </a:p>
        </p:txBody>
      </p:sp>
      <p:sp>
        <p:nvSpPr>
          <p:cNvPr id="6" name="Slide Number Placeholder 5"/>
          <p:cNvSpPr>
            <a:spLocks noGrp="1"/>
          </p:cNvSpPr>
          <p:nvPr>
            <p:ph type="sldNum" sz="quarter" idx="12"/>
          </p:nvPr>
        </p:nvSpPr>
        <p:spPr>
          <a:xfrm>
            <a:off x="7808976" y="320040"/>
            <a:ext cx="685800" cy="320040"/>
          </a:xfrm>
        </p:spPr>
        <p:txBody>
          <a:bodyPr/>
          <a:lstStyle/>
          <a:p>
            <a:fld id="{CFFB50AA-2307-48D7-B7EE-6B9FDB8B0B48}"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896D99-53DD-4742-82FB-B023A4F0CD12}" type="datetimeFigureOut">
              <a:rPr lang="hr-HR" smtClean="0"/>
              <a:t>8.11.2017.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FB50AA-2307-48D7-B7EE-6B9FDB8B0B48}"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0080" y="320040"/>
            <a:ext cx="2743200" cy="320040"/>
          </a:xfrm>
        </p:spPr>
        <p:txBody>
          <a:bodyPr/>
          <a:lstStyle/>
          <a:p>
            <a:fld id="{A2896D99-53DD-4742-82FB-B023A4F0CD12}" type="datetimeFigureOut">
              <a:rPr lang="hr-HR" smtClean="0"/>
              <a:t>8.11.2017.</a:t>
            </a:fld>
            <a:endParaRPr lang="hr-HR"/>
          </a:p>
        </p:txBody>
      </p:sp>
      <p:sp>
        <p:nvSpPr>
          <p:cNvPr id="5" name="Footer Placeholder 4"/>
          <p:cNvSpPr>
            <a:spLocks noGrp="1"/>
          </p:cNvSpPr>
          <p:nvPr>
            <p:ph type="ftr" sz="quarter" idx="11"/>
          </p:nvPr>
        </p:nvSpPr>
        <p:spPr>
          <a:xfrm>
            <a:off x="640080" y="6227064"/>
            <a:ext cx="7854696" cy="320040"/>
          </a:xfrm>
        </p:spPr>
        <p:txBody>
          <a:bodyPr/>
          <a:lstStyle/>
          <a:p>
            <a:endParaRPr lang="hr-HR"/>
          </a:p>
        </p:txBody>
      </p:sp>
      <p:sp>
        <p:nvSpPr>
          <p:cNvPr id="6" name="Slide Number Placeholder 5"/>
          <p:cNvSpPr>
            <a:spLocks noGrp="1"/>
          </p:cNvSpPr>
          <p:nvPr>
            <p:ph type="sldNum" sz="quarter" idx="12"/>
          </p:nvPr>
        </p:nvSpPr>
        <p:spPr>
          <a:xfrm>
            <a:off x="7808976" y="320040"/>
            <a:ext cx="685800" cy="320040"/>
          </a:xfrm>
        </p:spPr>
        <p:txBody>
          <a:bodyPr/>
          <a:lstStyle/>
          <a:p>
            <a:fld id="{CFFB50AA-2307-48D7-B7EE-6B9FDB8B0B48}"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896D99-53DD-4742-82FB-B023A4F0CD12}" type="datetimeFigureOut">
              <a:rPr lang="hr-HR" smtClean="0"/>
              <a:t>8.11.2017.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FB50AA-2307-48D7-B7EE-6B9FDB8B0B48}"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0080" y="320040"/>
            <a:ext cx="2743200" cy="320040"/>
          </a:xfrm>
        </p:spPr>
        <p:txBody>
          <a:bodyPr/>
          <a:lstStyle/>
          <a:p>
            <a:fld id="{A2896D99-53DD-4742-82FB-B023A4F0CD12}" type="datetimeFigureOut">
              <a:rPr lang="hr-HR" smtClean="0"/>
              <a:t>8.11.2017.</a:t>
            </a:fld>
            <a:endParaRPr lang="hr-HR"/>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hr-HR"/>
          </a:p>
        </p:txBody>
      </p:sp>
      <p:sp>
        <p:nvSpPr>
          <p:cNvPr id="6" name="Slide Number Placeholder 5"/>
          <p:cNvSpPr>
            <a:spLocks noGrp="1"/>
          </p:cNvSpPr>
          <p:nvPr>
            <p:ph type="sldNum" sz="quarter" idx="12"/>
          </p:nvPr>
        </p:nvSpPr>
        <p:spPr>
          <a:xfrm>
            <a:off x="7808976" y="320040"/>
            <a:ext cx="685800" cy="320040"/>
          </a:xfrm>
        </p:spPr>
        <p:txBody>
          <a:bodyPr/>
          <a:lstStyle/>
          <a:p>
            <a:fld id="{CFFB50AA-2307-48D7-B7EE-6B9FDB8B0B48}"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40080" y="320040"/>
            <a:ext cx="2743200" cy="320040"/>
          </a:xfrm>
        </p:spPr>
        <p:txBody>
          <a:bodyPr/>
          <a:lstStyle/>
          <a:p>
            <a:fld id="{A2896D99-53DD-4742-82FB-B023A4F0CD12}" type="datetimeFigureOut">
              <a:rPr lang="hr-HR" smtClean="0"/>
              <a:t>8.11.2017.</a:t>
            </a:fld>
            <a:endParaRPr lang="hr-HR"/>
          </a:p>
        </p:txBody>
      </p:sp>
      <p:sp>
        <p:nvSpPr>
          <p:cNvPr id="6" name="Footer Placeholder 5"/>
          <p:cNvSpPr>
            <a:spLocks noGrp="1"/>
          </p:cNvSpPr>
          <p:nvPr>
            <p:ph type="ftr" sz="quarter" idx="11"/>
          </p:nvPr>
        </p:nvSpPr>
        <p:spPr>
          <a:xfrm>
            <a:off x="640080" y="6227064"/>
            <a:ext cx="7854696" cy="320040"/>
          </a:xfrm>
        </p:spPr>
        <p:txBody>
          <a:bodyPr/>
          <a:lstStyle/>
          <a:p>
            <a:endParaRPr lang="hr-HR"/>
          </a:p>
        </p:txBody>
      </p:sp>
      <p:sp>
        <p:nvSpPr>
          <p:cNvPr id="7" name="Slide Number Placeholder 6"/>
          <p:cNvSpPr>
            <a:spLocks noGrp="1"/>
          </p:cNvSpPr>
          <p:nvPr>
            <p:ph type="sldNum" sz="quarter" idx="12"/>
          </p:nvPr>
        </p:nvSpPr>
        <p:spPr>
          <a:xfrm>
            <a:off x="7808976" y="320040"/>
            <a:ext cx="685800" cy="320040"/>
          </a:xfrm>
        </p:spPr>
        <p:txBody>
          <a:bodyPr/>
          <a:lstStyle/>
          <a:p>
            <a:fld id="{CFFB50AA-2307-48D7-B7EE-6B9FDB8B0B48}"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40080" y="320040"/>
            <a:ext cx="2743200" cy="320040"/>
          </a:xfrm>
        </p:spPr>
        <p:txBody>
          <a:bodyPr/>
          <a:lstStyle/>
          <a:p>
            <a:fld id="{A2896D99-53DD-4742-82FB-B023A4F0CD12}" type="datetimeFigureOut">
              <a:rPr lang="hr-HR" smtClean="0"/>
              <a:t>8.11.2017.</a:t>
            </a:fld>
            <a:endParaRPr lang="hr-HR"/>
          </a:p>
        </p:txBody>
      </p:sp>
      <p:sp>
        <p:nvSpPr>
          <p:cNvPr id="8" name="Footer Placeholder 7"/>
          <p:cNvSpPr>
            <a:spLocks noGrp="1"/>
          </p:cNvSpPr>
          <p:nvPr>
            <p:ph type="ftr" sz="quarter" idx="11"/>
          </p:nvPr>
        </p:nvSpPr>
        <p:spPr>
          <a:xfrm>
            <a:off x="640080" y="6227064"/>
            <a:ext cx="7854696" cy="320040"/>
          </a:xfrm>
        </p:spPr>
        <p:txBody>
          <a:bodyPr/>
          <a:lstStyle/>
          <a:p>
            <a:endParaRPr lang="hr-HR"/>
          </a:p>
        </p:txBody>
      </p:sp>
      <p:sp>
        <p:nvSpPr>
          <p:cNvPr id="9" name="Slide Number Placeholder 8"/>
          <p:cNvSpPr>
            <a:spLocks noGrp="1"/>
          </p:cNvSpPr>
          <p:nvPr>
            <p:ph type="sldNum" sz="quarter" idx="12"/>
          </p:nvPr>
        </p:nvSpPr>
        <p:spPr>
          <a:xfrm>
            <a:off x="7808976" y="320040"/>
            <a:ext cx="685800" cy="320040"/>
          </a:xfrm>
        </p:spPr>
        <p:txBody>
          <a:bodyPr/>
          <a:lstStyle/>
          <a:p>
            <a:fld id="{CFFB50AA-2307-48D7-B7EE-6B9FDB8B0B48}"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896D99-53DD-4742-82FB-B023A4F0CD12}" type="datetimeFigureOut">
              <a:rPr lang="hr-HR" smtClean="0"/>
              <a:t>8.11.2017.</a:t>
            </a:fld>
            <a:endParaRPr lang="hr-HR"/>
          </a:p>
        </p:txBody>
      </p:sp>
      <p:sp>
        <p:nvSpPr>
          <p:cNvPr id="4" name="Footer Placeholder 3"/>
          <p:cNvSpPr>
            <a:spLocks noGrp="1"/>
          </p:cNvSpPr>
          <p:nvPr>
            <p:ph type="ftr" sz="quarter" idx="11"/>
          </p:nvPr>
        </p:nvSpPr>
        <p:spPr>
          <a:xfrm>
            <a:off x="640080" y="6227064"/>
            <a:ext cx="7854696" cy="320040"/>
          </a:xfrm>
        </p:spPr>
        <p:txBody>
          <a:bodyPr/>
          <a:lstStyle/>
          <a:p>
            <a:endParaRPr lang="hr-HR"/>
          </a:p>
        </p:txBody>
      </p:sp>
      <p:sp>
        <p:nvSpPr>
          <p:cNvPr id="5" name="Slide Number Placeholder 4"/>
          <p:cNvSpPr>
            <a:spLocks noGrp="1"/>
          </p:cNvSpPr>
          <p:nvPr>
            <p:ph type="sldNum" sz="quarter" idx="12"/>
          </p:nvPr>
        </p:nvSpPr>
        <p:spPr/>
        <p:txBody>
          <a:bodyPr/>
          <a:lstStyle/>
          <a:p>
            <a:fld id="{CFFB50AA-2307-48D7-B7EE-6B9FDB8B0B48}"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A2896D99-53DD-4742-82FB-B023A4F0CD12}" type="datetimeFigureOut">
              <a:rPr lang="hr-HR" smtClean="0"/>
              <a:t>8.11.2017.</a:t>
            </a:fld>
            <a:endParaRPr lang="hr-HR"/>
          </a:p>
        </p:txBody>
      </p:sp>
      <p:sp>
        <p:nvSpPr>
          <p:cNvPr id="3" name="Footer Placeholder 2"/>
          <p:cNvSpPr>
            <a:spLocks noGrp="1"/>
          </p:cNvSpPr>
          <p:nvPr>
            <p:ph type="ftr" sz="quarter" idx="11"/>
          </p:nvPr>
        </p:nvSpPr>
        <p:spPr>
          <a:xfrm>
            <a:off x="640080" y="6227064"/>
            <a:ext cx="7854696" cy="320040"/>
          </a:xfrm>
        </p:spPr>
        <p:txBody>
          <a:bodyPr/>
          <a:lstStyle/>
          <a:p>
            <a:endParaRPr lang="hr-HR"/>
          </a:p>
        </p:txBody>
      </p:sp>
      <p:sp>
        <p:nvSpPr>
          <p:cNvPr id="4" name="Slide Number Placeholder 3"/>
          <p:cNvSpPr>
            <a:spLocks noGrp="1"/>
          </p:cNvSpPr>
          <p:nvPr>
            <p:ph type="sldNum" sz="quarter" idx="12"/>
          </p:nvPr>
        </p:nvSpPr>
        <p:spPr>
          <a:xfrm>
            <a:off x="7808976" y="320040"/>
            <a:ext cx="685800" cy="320040"/>
          </a:xfrm>
        </p:spPr>
        <p:txBody>
          <a:bodyPr/>
          <a:lstStyle/>
          <a:p>
            <a:fld id="{CFFB50AA-2307-48D7-B7EE-6B9FDB8B0B48}"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96D99-53DD-4742-82FB-B023A4F0CD12}" type="datetimeFigureOut">
              <a:rPr lang="hr-HR" smtClean="0"/>
              <a:t>8.11.2017.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FFB50AA-2307-48D7-B7EE-6B9FDB8B0B48}"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40080" y="320040"/>
            <a:ext cx="2743200" cy="320040"/>
          </a:xfrm>
        </p:spPr>
        <p:txBody>
          <a:bodyPr/>
          <a:lstStyle/>
          <a:p>
            <a:fld id="{A2896D99-53DD-4742-82FB-B023A4F0CD12}" type="datetimeFigureOut">
              <a:rPr lang="hr-HR" smtClean="0"/>
              <a:t>8.11.2017.</a:t>
            </a:fld>
            <a:endParaRPr lang="hr-HR"/>
          </a:p>
        </p:txBody>
      </p:sp>
      <p:sp>
        <p:nvSpPr>
          <p:cNvPr id="6" name="Footer Placeholder 5"/>
          <p:cNvSpPr>
            <a:spLocks noGrp="1"/>
          </p:cNvSpPr>
          <p:nvPr>
            <p:ph type="ftr" sz="quarter" idx="11"/>
          </p:nvPr>
        </p:nvSpPr>
        <p:spPr>
          <a:xfrm>
            <a:off x="640080" y="6227064"/>
            <a:ext cx="4358641" cy="320040"/>
          </a:xfrm>
        </p:spPr>
        <p:txBody>
          <a:bodyPr/>
          <a:lstStyle/>
          <a:p>
            <a:endParaRPr lang="hr-HR"/>
          </a:p>
        </p:txBody>
      </p:sp>
      <p:sp>
        <p:nvSpPr>
          <p:cNvPr id="7" name="Slide Number Placeholder 6"/>
          <p:cNvSpPr>
            <a:spLocks noGrp="1"/>
          </p:cNvSpPr>
          <p:nvPr>
            <p:ph type="sldNum" sz="quarter" idx="12"/>
          </p:nvPr>
        </p:nvSpPr>
        <p:spPr>
          <a:xfrm>
            <a:off x="4315463" y="320040"/>
            <a:ext cx="685800" cy="320040"/>
          </a:xfrm>
        </p:spPr>
        <p:txBody>
          <a:bodyPr/>
          <a:lstStyle/>
          <a:p>
            <a:fld id="{CFFB50AA-2307-48D7-B7EE-6B9FDB8B0B48}"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A2896D99-53DD-4742-82FB-B023A4F0CD12}" type="datetimeFigureOut">
              <a:rPr lang="hr-HR" smtClean="0"/>
              <a:t>8.11.2017.</a:t>
            </a:fld>
            <a:endParaRPr lang="hr-HR"/>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CFFB50AA-2307-48D7-B7EE-6B9FDB8B0B48}" type="slidenum">
              <a:rPr lang="hr-HR" smtClean="0"/>
              <a:t>‹#›</a:t>
            </a:fld>
            <a:endParaRPr lang="hr-HR"/>
          </a:p>
        </p:txBody>
      </p:sp>
    </p:spTree>
    <p:extLst>
      <p:ext uri="{BB962C8B-B14F-4D97-AF65-F5344CB8AC3E}">
        <p14:creationId xmlns:p14="http://schemas.microsoft.com/office/powerpoint/2010/main" val="91521286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spiral.ac/sharing/pxqb64a/odredite-glavnu-misao-sljedecih-odlomaka-tekst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r-HR" dirty="0" smtClean="0"/>
              <a:t>Interaktivnost i suradnja kroz Spiral</a:t>
            </a:r>
            <a:endParaRPr lang="hr-HR" dirty="0"/>
          </a:p>
        </p:txBody>
      </p:sp>
      <p:sp>
        <p:nvSpPr>
          <p:cNvPr id="3" name="Subtitle 2"/>
          <p:cNvSpPr>
            <a:spLocks noGrp="1"/>
          </p:cNvSpPr>
          <p:nvPr>
            <p:ph type="subTitle" idx="1"/>
          </p:nvPr>
        </p:nvSpPr>
        <p:spPr/>
        <p:txBody>
          <a:bodyPr/>
          <a:lstStyle/>
          <a:p>
            <a:r>
              <a:rPr lang="hr-HR" dirty="0" smtClean="0"/>
              <a:t>Irena Sinovčić Trumbić</a:t>
            </a:r>
          </a:p>
          <a:p>
            <a:r>
              <a:rPr lang="hr-HR" dirty="0" smtClean="0"/>
              <a:t>Hajdi Sorić</a:t>
            </a:r>
          </a:p>
          <a:p>
            <a:r>
              <a:rPr lang="hr-HR" dirty="0" smtClean="0"/>
              <a:t>Ana Matijević</a:t>
            </a:r>
            <a:endParaRPr lang="hr-HR" dirty="0"/>
          </a:p>
        </p:txBody>
      </p:sp>
    </p:spTree>
    <p:extLst>
      <p:ext uri="{BB962C8B-B14F-4D97-AF65-F5344CB8AC3E}">
        <p14:creationId xmlns:p14="http://schemas.microsoft.com/office/powerpoint/2010/main" val="3504641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Logiranje</a:t>
            </a:r>
            <a:r>
              <a:rPr lang="hr-HR" dirty="0" smtClean="0"/>
              <a:t> učenika</a:t>
            </a:r>
            <a:endParaRPr lang="hr-HR" dirty="0"/>
          </a:p>
        </p:txBody>
      </p:sp>
      <p:pic>
        <p:nvPicPr>
          <p:cNvPr id="5" name="Content Placeholder 4" descr="IMG_6437.JPG"/>
          <p:cNvPicPr>
            <a:picLocks noGrp="1" noChangeAspect="1"/>
          </p:cNvPicPr>
          <p:nvPr>
            <p:ph sz="half" idx="1"/>
          </p:nvPr>
        </p:nvPicPr>
        <p:blipFill>
          <a:blip r:embed="rId3" cstate="print"/>
          <a:stretch>
            <a:fillRect/>
          </a:stretch>
        </p:blipFill>
        <p:spPr>
          <a:xfrm>
            <a:off x="4644008" y="404664"/>
            <a:ext cx="3240360" cy="3180439"/>
          </a:xfrm>
        </p:spPr>
      </p:pic>
      <p:sp>
        <p:nvSpPr>
          <p:cNvPr id="4" name="Content Placeholder 3"/>
          <p:cNvSpPr>
            <a:spLocks noGrp="1"/>
          </p:cNvSpPr>
          <p:nvPr>
            <p:ph sz="half" idx="2"/>
          </p:nvPr>
        </p:nvSpPr>
        <p:spPr/>
        <p:txBody>
          <a:bodyPr/>
          <a:lstStyle/>
          <a:p>
            <a:endParaRPr lang="hr-HR" dirty="0" smtClean="0"/>
          </a:p>
          <a:p>
            <a:r>
              <a:rPr lang="hr-HR" sz="2000" dirty="0" err="1" smtClean="0"/>
              <a:t>gospiral.ac</a:t>
            </a:r>
            <a:endParaRPr lang="hr-HR" sz="2000" dirty="0" smtClean="0"/>
          </a:p>
          <a:p>
            <a:r>
              <a:rPr lang="hr-HR" sz="2000" dirty="0"/>
              <a:t>z</a:t>
            </a:r>
            <a:r>
              <a:rPr lang="hr-HR" sz="2000" dirty="0" smtClean="0"/>
              <a:t>adana zaporka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Prikaz učenika koji sudjeluju </a:t>
            </a:r>
            <a:endParaRPr lang="hr-HR" dirty="0"/>
          </a:p>
        </p:txBody>
      </p:sp>
      <p:pic>
        <p:nvPicPr>
          <p:cNvPr id="5" name="Content Placeholder 4" descr="IMG_6443.JPG"/>
          <p:cNvPicPr>
            <a:picLocks noGrp="1" noChangeAspect="1"/>
          </p:cNvPicPr>
          <p:nvPr>
            <p:ph sz="half" idx="1"/>
          </p:nvPr>
        </p:nvPicPr>
        <p:blipFill>
          <a:blip r:embed="rId3" cstate="print"/>
          <a:stretch>
            <a:fillRect/>
          </a:stretch>
        </p:blipFill>
        <p:spPr>
          <a:xfrm>
            <a:off x="4572000" y="404664"/>
            <a:ext cx="3384376" cy="3384375"/>
          </a:xfrm>
        </p:spPr>
      </p:pic>
      <p:sp>
        <p:nvSpPr>
          <p:cNvPr id="4" name="Content Placeholder 3"/>
          <p:cNvSpPr>
            <a:spLocks noGrp="1"/>
          </p:cNvSpPr>
          <p:nvPr>
            <p:ph sz="half" idx="2"/>
          </p:nvPr>
        </p:nvSpPr>
        <p:spPr/>
        <p:txBody>
          <a:bodyPr/>
          <a:lstStyle/>
          <a:p>
            <a:endParaRPr lang="hr-HR" dirty="0" smtClean="0"/>
          </a:p>
          <a:p>
            <a:r>
              <a:rPr lang="hr-HR" sz="2000" dirty="0" smtClean="0"/>
              <a:t>na ekranu nastavnikovog računala</a:t>
            </a:r>
          </a:p>
          <a:p>
            <a:r>
              <a:rPr lang="hr-HR" sz="2000" dirty="0" smtClean="0"/>
              <a:t>na prezentacijskoj zidnoj ploči</a:t>
            </a:r>
          </a:p>
          <a:p>
            <a:r>
              <a:rPr lang="hr-HR" sz="2000" dirty="0" smtClean="0"/>
              <a:t>na projekcijskom platnu</a:t>
            </a:r>
            <a:endParaRPr lang="hr-H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Avantura je počela</a:t>
            </a:r>
            <a:endParaRPr lang="hr-HR" dirty="0"/>
          </a:p>
        </p:txBody>
      </p:sp>
      <p:pic>
        <p:nvPicPr>
          <p:cNvPr id="5" name="Content Placeholder 4" descr="IMG_6444.JPG"/>
          <p:cNvPicPr>
            <a:picLocks noGrp="1" noChangeAspect="1"/>
          </p:cNvPicPr>
          <p:nvPr>
            <p:ph sz="half" idx="1"/>
          </p:nvPr>
        </p:nvPicPr>
        <p:blipFill>
          <a:blip r:embed="rId3" cstate="print"/>
          <a:stretch>
            <a:fillRect/>
          </a:stretch>
        </p:blipFill>
        <p:spPr>
          <a:xfrm>
            <a:off x="4211960" y="803275"/>
            <a:ext cx="3816424" cy="3129781"/>
          </a:xfrm>
        </p:spPr>
      </p:pic>
      <p:sp>
        <p:nvSpPr>
          <p:cNvPr id="4" name="Content Placeholder 3"/>
          <p:cNvSpPr>
            <a:spLocks noGrp="1"/>
          </p:cNvSpPr>
          <p:nvPr>
            <p:ph sz="half" idx="2"/>
          </p:nvPr>
        </p:nvSpPr>
        <p:spPr/>
        <p:txBody>
          <a:bodyPr/>
          <a:lstStyle/>
          <a:p>
            <a:endParaRPr lang="hr-HR" dirty="0" smtClean="0"/>
          </a:p>
          <a:p>
            <a:endParaRPr lang="hr-HR" dirty="0"/>
          </a:p>
          <a:p>
            <a:r>
              <a:rPr lang="hr-HR" sz="2000" dirty="0" smtClean="0"/>
              <a:t>učenici gledaju video i odgovaraju na pitanja</a:t>
            </a:r>
            <a:endParaRPr lang="hr-HR"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Prikaz učeničkih odgovora</a:t>
            </a:r>
            <a:endParaRPr lang="hr-HR" dirty="0"/>
          </a:p>
        </p:txBody>
      </p:sp>
      <p:pic>
        <p:nvPicPr>
          <p:cNvPr id="5" name="Content Placeholder 4" descr="IMG_6442.JPG"/>
          <p:cNvPicPr>
            <a:picLocks noGrp="1" noChangeAspect="1"/>
          </p:cNvPicPr>
          <p:nvPr>
            <p:ph sz="half" idx="1"/>
          </p:nvPr>
        </p:nvPicPr>
        <p:blipFill>
          <a:blip r:embed="rId3" cstate="print"/>
          <a:stretch>
            <a:fillRect/>
          </a:stretch>
        </p:blipFill>
        <p:spPr>
          <a:xfrm>
            <a:off x="4420283" y="332656"/>
            <a:ext cx="3968141" cy="3252447"/>
          </a:xfrm>
        </p:spPr>
      </p:pic>
      <p:sp>
        <p:nvSpPr>
          <p:cNvPr id="4" name="Content Placeholder 3"/>
          <p:cNvSpPr>
            <a:spLocks noGrp="1"/>
          </p:cNvSpPr>
          <p:nvPr>
            <p:ph sz="half" idx="2"/>
          </p:nvPr>
        </p:nvSpPr>
        <p:spPr/>
        <p:txBody>
          <a:bodyPr>
            <a:normAutofit/>
          </a:bodyPr>
          <a:lstStyle/>
          <a:p>
            <a:r>
              <a:rPr lang="hr-HR" sz="2000" dirty="0"/>
              <a:t>i</a:t>
            </a:r>
            <a:r>
              <a:rPr lang="hr-HR" sz="2000" dirty="0" smtClean="0"/>
              <a:t>spravljanje odgovora</a:t>
            </a:r>
          </a:p>
          <a:p>
            <a:r>
              <a:rPr lang="hr-HR" sz="2000" dirty="0"/>
              <a:t>v</a:t>
            </a:r>
            <a:r>
              <a:rPr lang="hr-HR" sz="2000" dirty="0" smtClean="0"/>
              <a:t>rednovanje odgovora</a:t>
            </a:r>
          </a:p>
          <a:p>
            <a:endParaRPr lang="hr-HR"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Razmjena mišljenja tijekom projekcije</a:t>
            </a:r>
            <a:endParaRPr lang="hr-HR" dirty="0"/>
          </a:p>
        </p:txBody>
      </p:sp>
      <p:pic>
        <p:nvPicPr>
          <p:cNvPr id="5" name="Content Placeholder 4" descr="IMG_6456.JPG"/>
          <p:cNvPicPr>
            <a:picLocks noGrp="1" noChangeAspect="1"/>
          </p:cNvPicPr>
          <p:nvPr>
            <p:ph sz="half" idx="1"/>
          </p:nvPr>
        </p:nvPicPr>
        <p:blipFill>
          <a:blip r:embed="rId3" cstate="print"/>
          <a:stretch>
            <a:fillRect/>
          </a:stretch>
        </p:blipFill>
        <p:spPr>
          <a:xfrm>
            <a:off x="4644008" y="332657"/>
            <a:ext cx="3168352" cy="2931244"/>
          </a:xfrm>
        </p:spPr>
      </p:pic>
      <p:sp>
        <p:nvSpPr>
          <p:cNvPr id="4" name="Content Placeholder 3"/>
          <p:cNvSpPr>
            <a:spLocks noGrp="1"/>
          </p:cNvSpPr>
          <p:nvPr>
            <p:ph sz="half" idx="2"/>
          </p:nvPr>
        </p:nvSpPr>
        <p:spPr/>
        <p:txBody>
          <a:bodyPr>
            <a:normAutofit/>
          </a:bodyPr>
          <a:lstStyle/>
          <a:p>
            <a:r>
              <a:rPr lang="hr-HR" sz="2000" dirty="0"/>
              <a:t>k</a:t>
            </a:r>
            <a:r>
              <a:rPr lang="hr-HR" sz="2000" dirty="0" smtClean="0"/>
              <a:t>omentari učenika</a:t>
            </a:r>
          </a:p>
          <a:p>
            <a:r>
              <a:rPr lang="hr-HR" sz="2000" dirty="0"/>
              <a:t>k</a:t>
            </a:r>
            <a:r>
              <a:rPr lang="hr-HR" sz="2000" dirty="0" smtClean="0"/>
              <a:t>omentari nastavnika</a:t>
            </a:r>
            <a:endParaRPr lang="hr-H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Feedback</a:t>
            </a:r>
            <a:endParaRPr lang="hr-HR" dirty="0"/>
          </a:p>
        </p:txBody>
      </p:sp>
      <p:pic>
        <p:nvPicPr>
          <p:cNvPr id="5" name="Content Placeholder 4" descr="IMG_6458.JPG"/>
          <p:cNvPicPr>
            <a:picLocks noGrp="1" noChangeAspect="1"/>
          </p:cNvPicPr>
          <p:nvPr>
            <p:ph sz="half" idx="1"/>
          </p:nvPr>
        </p:nvPicPr>
        <p:blipFill>
          <a:blip r:embed="rId3" cstate="print"/>
          <a:stretch>
            <a:fillRect/>
          </a:stretch>
        </p:blipFill>
        <p:spPr>
          <a:xfrm>
            <a:off x="4420283" y="404664"/>
            <a:ext cx="3464085" cy="3024335"/>
          </a:xfrm>
        </p:spPr>
      </p:pic>
      <p:sp>
        <p:nvSpPr>
          <p:cNvPr id="4" name="Content Placeholder 3"/>
          <p:cNvSpPr>
            <a:spLocks noGrp="1"/>
          </p:cNvSpPr>
          <p:nvPr>
            <p:ph sz="half" idx="2"/>
          </p:nvPr>
        </p:nvSpPr>
        <p:spPr/>
        <p:txBody>
          <a:bodyPr>
            <a:normAutofit/>
          </a:bodyPr>
          <a:lstStyle/>
          <a:p>
            <a:r>
              <a:rPr lang="hr-HR" sz="2000" dirty="0"/>
              <a:t>s</a:t>
            </a:r>
            <a:r>
              <a:rPr lang="hr-HR" sz="2000" dirty="0" smtClean="0"/>
              <a:t>tatistika učeničkih odgovora po završetku aktivnosti</a:t>
            </a:r>
            <a:endParaRPr lang="hr-HR"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Prednosti </a:t>
            </a:r>
            <a:r>
              <a:rPr lang="hr-HR" dirty="0" err="1" smtClean="0"/>
              <a:t>Spiral</a:t>
            </a:r>
            <a:r>
              <a:rPr lang="hr-HR" dirty="0" smtClean="0"/>
              <a:t> </a:t>
            </a:r>
            <a:r>
              <a:rPr lang="hr-HR" dirty="0" err="1" smtClean="0"/>
              <a:t>clip</a:t>
            </a:r>
            <a:r>
              <a:rPr lang="hr-HR" dirty="0" smtClean="0"/>
              <a:t>-a</a:t>
            </a:r>
            <a:endParaRPr lang="hr-HR" dirty="0"/>
          </a:p>
        </p:txBody>
      </p:sp>
      <p:pic>
        <p:nvPicPr>
          <p:cNvPr id="5" name="Content Placeholder 4" descr="završna.jpg"/>
          <p:cNvPicPr>
            <a:picLocks noGrp="1" noChangeAspect="1"/>
          </p:cNvPicPr>
          <p:nvPr>
            <p:ph sz="half" idx="1"/>
          </p:nvPr>
        </p:nvPicPr>
        <p:blipFill>
          <a:blip r:embed="rId3" cstate="print"/>
          <a:stretch>
            <a:fillRect/>
          </a:stretch>
        </p:blipFill>
        <p:spPr>
          <a:xfrm>
            <a:off x="4400206" y="548680"/>
            <a:ext cx="4092575" cy="2307132"/>
          </a:xfrm>
        </p:spPr>
      </p:pic>
      <p:sp>
        <p:nvSpPr>
          <p:cNvPr id="4" name="Content Placeholder 3"/>
          <p:cNvSpPr>
            <a:spLocks noGrp="1"/>
          </p:cNvSpPr>
          <p:nvPr>
            <p:ph sz="half" idx="2"/>
          </p:nvPr>
        </p:nvSpPr>
        <p:spPr>
          <a:xfrm>
            <a:off x="4400206" y="3212976"/>
            <a:ext cx="4348258" cy="3312368"/>
          </a:xfrm>
        </p:spPr>
        <p:txBody>
          <a:bodyPr>
            <a:normAutofit fontScale="32500" lnSpcReduction="20000"/>
          </a:bodyPr>
          <a:lstStyle/>
          <a:p>
            <a:r>
              <a:rPr lang="hr-HR" sz="4300" dirty="0"/>
              <a:t>j</a:t>
            </a:r>
            <a:r>
              <a:rPr lang="hr-HR" sz="4300" dirty="0" smtClean="0"/>
              <a:t>ednostavna priprema</a:t>
            </a:r>
          </a:p>
          <a:p>
            <a:r>
              <a:rPr lang="hr-HR" sz="4300" dirty="0" smtClean="0"/>
              <a:t>gotovo neograničene mogućnosti izbora materijala</a:t>
            </a:r>
          </a:p>
          <a:p>
            <a:r>
              <a:rPr lang="hr-HR" sz="4300" dirty="0"/>
              <a:t>m</a:t>
            </a:r>
            <a:r>
              <a:rPr lang="hr-HR" sz="4300" dirty="0" smtClean="0"/>
              <a:t>ogućnost višestrukog korištenja</a:t>
            </a:r>
          </a:p>
          <a:p>
            <a:r>
              <a:rPr lang="hr-HR" sz="4300" dirty="0"/>
              <a:t>i</a:t>
            </a:r>
            <a:r>
              <a:rPr lang="hr-HR" sz="4300" dirty="0" smtClean="0"/>
              <a:t>nteraktivnost</a:t>
            </a:r>
          </a:p>
          <a:p>
            <a:r>
              <a:rPr lang="hr-HR" sz="4300" dirty="0"/>
              <a:t>t</a:t>
            </a:r>
            <a:r>
              <a:rPr lang="hr-HR" sz="4300" dirty="0" smtClean="0"/>
              <a:t>renutni uvid u tempo rješavanja zadataka</a:t>
            </a:r>
          </a:p>
          <a:p>
            <a:r>
              <a:rPr lang="hr-HR" sz="4300" dirty="0"/>
              <a:t>b</a:t>
            </a:r>
            <a:r>
              <a:rPr lang="hr-HR" sz="4300" dirty="0" smtClean="0"/>
              <a:t>rzo i jednostavno vrednovanje rezultata</a:t>
            </a:r>
          </a:p>
          <a:p>
            <a:r>
              <a:rPr lang="hr-HR" sz="4300" dirty="0" smtClean="0"/>
              <a:t>razvijanje motiviranosti, kreativnosti i natjecateljskog duha kod učenika</a:t>
            </a:r>
          </a:p>
          <a:p>
            <a:r>
              <a:rPr lang="hr-HR" sz="4300" dirty="0" smtClean="0"/>
              <a:t>uključivanje svih učenika a ne samo najboljih pojedinaca</a:t>
            </a:r>
          </a:p>
          <a:p>
            <a:endParaRPr lang="hr-H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Filozofski fakultet u Zagrebu</a:t>
            </a:r>
            <a:br>
              <a:rPr lang="hr-HR" dirty="0" smtClean="0"/>
            </a:br>
            <a:r>
              <a:rPr lang="hr-HR" dirty="0" smtClean="0"/>
              <a:t>Centar za strane jezike </a:t>
            </a:r>
            <a:endParaRPr lang="hr-HR" dirty="0"/>
          </a:p>
        </p:txBody>
      </p:sp>
      <p:sp>
        <p:nvSpPr>
          <p:cNvPr id="3" name="Content Placeholder 2"/>
          <p:cNvSpPr>
            <a:spLocks noGrp="1"/>
          </p:cNvSpPr>
          <p:nvPr>
            <p:ph idx="1"/>
          </p:nvPr>
        </p:nvSpPr>
        <p:spPr/>
        <p:txBody>
          <a:bodyPr>
            <a:normAutofit/>
          </a:bodyPr>
          <a:lstStyle/>
          <a:p>
            <a:r>
              <a:rPr lang="hr-HR" sz="2000" dirty="0" smtClean="0"/>
              <a:t>Omega (Moodle): osnovni sustav za učenje na daljinu na Filozofskom fakultetu Sveučilišta u Zagrebu</a:t>
            </a:r>
          </a:p>
          <a:p>
            <a:pPr marL="0" indent="0">
              <a:buNone/>
            </a:pPr>
            <a:endParaRPr lang="hr-HR" sz="2000" dirty="0" smtClean="0"/>
          </a:p>
          <a:p>
            <a:r>
              <a:rPr lang="hr-HR" sz="2000" dirty="0" smtClean="0"/>
              <a:t>Spiral: pomoćni alat za interaktivno učenje na daljinu u realnom vremenu</a:t>
            </a:r>
          </a:p>
          <a:p>
            <a:pPr marL="0" indent="0">
              <a:buNone/>
            </a:pPr>
            <a:r>
              <a:rPr lang="hr-HR" sz="2000" dirty="0" smtClean="0"/>
              <a:t>	  </a:t>
            </a:r>
            <a:endParaRPr lang="hr-HR" sz="2000" dirty="0"/>
          </a:p>
        </p:txBody>
      </p:sp>
    </p:spTree>
    <p:extLst>
      <p:ext uri="{BB962C8B-B14F-4D97-AF65-F5344CB8AC3E}">
        <p14:creationId xmlns:p14="http://schemas.microsoft.com/office/powerpoint/2010/main" val="4141200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Omega i Spiral</a:t>
            </a:r>
            <a:endParaRPr lang="hr-HR" dirty="0"/>
          </a:p>
        </p:txBody>
      </p:sp>
      <p:sp>
        <p:nvSpPr>
          <p:cNvPr id="3" name="Content Placeholder 2"/>
          <p:cNvSpPr>
            <a:spLocks noGrp="1"/>
          </p:cNvSpPr>
          <p:nvPr>
            <p:ph idx="1"/>
          </p:nvPr>
        </p:nvSpPr>
        <p:spPr/>
        <p:txBody>
          <a:bodyPr>
            <a:normAutofit/>
          </a:bodyPr>
          <a:lstStyle/>
          <a:p>
            <a:r>
              <a:rPr lang="hr-HR" sz="2000" dirty="0" smtClean="0"/>
              <a:t>omogućuju suradničko učenje</a:t>
            </a:r>
          </a:p>
          <a:p>
            <a:r>
              <a:rPr lang="hr-HR" sz="2000" dirty="0" smtClean="0"/>
              <a:t>međusobno se nadopunjuju</a:t>
            </a:r>
          </a:p>
          <a:p>
            <a:pPr marL="0" indent="0">
              <a:buNone/>
            </a:pPr>
            <a:endParaRPr lang="hr-HR" sz="2000" dirty="0" smtClean="0"/>
          </a:p>
          <a:p>
            <a:r>
              <a:rPr lang="hr-HR" sz="2000" dirty="0" smtClean="0"/>
              <a:t>Omega: učenje izvan razreda</a:t>
            </a:r>
          </a:p>
          <a:p>
            <a:r>
              <a:rPr lang="hr-HR" sz="2000" dirty="0" smtClean="0"/>
              <a:t> Spiral: učenje u razredu</a:t>
            </a:r>
          </a:p>
          <a:p>
            <a:pPr marL="0" indent="0" algn="ctr">
              <a:buNone/>
            </a:pPr>
            <a:endParaRPr lang="hr-HR" dirty="0" smtClean="0"/>
          </a:p>
          <a:p>
            <a:pPr marL="0" indent="0">
              <a:buNone/>
            </a:pPr>
            <a:r>
              <a:rPr lang="hr-HR" dirty="0" smtClean="0"/>
              <a:t> </a:t>
            </a:r>
            <a:endParaRPr lang="hr-HR" dirty="0"/>
          </a:p>
        </p:txBody>
      </p:sp>
    </p:spTree>
    <p:extLst>
      <p:ext uri="{BB962C8B-B14F-4D97-AF65-F5344CB8AC3E}">
        <p14:creationId xmlns:p14="http://schemas.microsoft.com/office/powerpoint/2010/main" val="61553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Kad koristim Spiral u nastavi sa studentima?</a:t>
            </a:r>
            <a:endParaRPr lang="hr-HR" dirty="0"/>
          </a:p>
        </p:txBody>
      </p:sp>
      <p:sp>
        <p:nvSpPr>
          <p:cNvPr id="3" name="Content Placeholder 2"/>
          <p:cNvSpPr>
            <a:spLocks noGrp="1"/>
          </p:cNvSpPr>
          <p:nvPr>
            <p:ph idx="1"/>
          </p:nvPr>
        </p:nvSpPr>
        <p:spPr/>
        <p:txBody>
          <a:bodyPr>
            <a:normAutofit/>
          </a:bodyPr>
          <a:lstStyle/>
          <a:p>
            <a:pPr marL="0" indent="0">
              <a:buNone/>
            </a:pPr>
            <a:r>
              <a:rPr lang="hr-HR" sz="2400" i="1" u="sng" dirty="0" err="1" smtClean="0">
                <a:solidFill>
                  <a:srgbClr val="FF0000"/>
                </a:solidFill>
              </a:rPr>
              <a:t>Clip</a:t>
            </a:r>
            <a:endParaRPr lang="hr-HR" sz="2400" i="1" u="sng" dirty="0" smtClean="0">
              <a:solidFill>
                <a:srgbClr val="FF0000"/>
              </a:solidFill>
            </a:endParaRPr>
          </a:p>
          <a:p>
            <a:r>
              <a:rPr lang="hr-HR" sz="2000" dirty="0"/>
              <a:t>r</a:t>
            </a:r>
            <a:r>
              <a:rPr lang="hr-HR" sz="2000" dirty="0" smtClean="0"/>
              <a:t>adi provjere razumijevanja videa i poticanja rasprave o prezentiranoj temi</a:t>
            </a:r>
          </a:p>
          <a:p>
            <a:pPr marL="0" indent="0">
              <a:buNone/>
            </a:pPr>
            <a:r>
              <a:rPr lang="hr-HR" sz="2400" i="1" u="sng" dirty="0" err="1">
                <a:solidFill>
                  <a:srgbClr val="FF0000"/>
                </a:solidFill>
              </a:rPr>
              <a:t>Discuss</a:t>
            </a:r>
            <a:r>
              <a:rPr lang="hr-HR" sz="2400" u="sng" dirty="0">
                <a:solidFill>
                  <a:srgbClr val="FF0000"/>
                </a:solidFill>
              </a:rPr>
              <a:t> </a:t>
            </a:r>
          </a:p>
          <a:p>
            <a:r>
              <a:rPr lang="hr-HR" sz="2000" dirty="0"/>
              <a:t>radi zajedničkog donošenja zaključaka u raspravi o nekoj temi</a:t>
            </a:r>
          </a:p>
          <a:p>
            <a:r>
              <a:rPr lang="hr-HR" sz="2000" dirty="0"/>
              <a:t>u zadacima razumijevanja teksta </a:t>
            </a:r>
          </a:p>
        </p:txBody>
      </p:sp>
    </p:spTree>
    <p:extLst>
      <p:ext uri="{BB962C8B-B14F-4D97-AF65-F5344CB8AC3E}">
        <p14:creationId xmlns:p14="http://schemas.microsoft.com/office/powerpoint/2010/main" val="802500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t>
            </a:r>
            <a:r>
              <a:rPr lang="en-US" dirty="0" err="1" smtClean="0"/>
              <a:t>piral.ac</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16425" y="2163602"/>
            <a:ext cx="4090988" cy="2527620"/>
          </a:xfrm>
        </p:spPr>
      </p:pic>
    </p:spTree>
    <p:extLst>
      <p:ext uri="{BB962C8B-B14F-4D97-AF65-F5344CB8AC3E}">
        <p14:creationId xmlns:p14="http://schemas.microsoft.com/office/powerpoint/2010/main" val="1510537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a:bodyPr>
          <a:lstStyle/>
          <a:p>
            <a:r>
              <a:rPr lang="hr-HR" dirty="0" smtClean="0"/>
              <a:t>Primjer iz prakse:</a:t>
            </a:r>
            <a:br>
              <a:rPr lang="hr-HR" dirty="0" smtClean="0"/>
            </a:br>
            <a:r>
              <a:rPr lang="hr-HR" dirty="0" smtClean="0"/>
              <a:t>odrediti glavnu misao iz odlomka teksta na stranom jeziku </a:t>
            </a:r>
            <a:endParaRPr lang="hr-HR" dirty="0"/>
          </a:p>
        </p:txBody>
      </p:sp>
      <p:sp>
        <p:nvSpPr>
          <p:cNvPr id="3" name="Content Placeholder 2"/>
          <p:cNvSpPr>
            <a:spLocks noGrp="1"/>
          </p:cNvSpPr>
          <p:nvPr>
            <p:ph idx="1"/>
          </p:nvPr>
        </p:nvSpPr>
        <p:spPr/>
        <p:txBody>
          <a:bodyPr>
            <a:normAutofit/>
          </a:bodyPr>
          <a:lstStyle/>
          <a:p>
            <a:pPr marL="0" indent="0">
              <a:buNone/>
            </a:pPr>
            <a:endParaRPr lang="hr-HR" dirty="0" smtClean="0"/>
          </a:p>
          <a:p>
            <a:pPr marL="0" indent="0">
              <a:buNone/>
            </a:pPr>
            <a:r>
              <a:rPr lang="hr-HR" dirty="0">
                <a:sym typeface="Wingdings" panose="05000000000000000000" pitchFamily="2" charset="2"/>
              </a:rPr>
              <a:t>Odredimo glavnu </a:t>
            </a:r>
            <a:r>
              <a:rPr lang="hr-HR" dirty="0" smtClean="0">
                <a:sym typeface="Wingdings" panose="05000000000000000000" pitchFamily="2" charset="2"/>
              </a:rPr>
              <a:t>misao </a:t>
            </a:r>
            <a:r>
              <a:rPr lang="hr-HR" dirty="0">
                <a:sym typeface="Wingdings" panose="05000000000000000000" pitchFamily="2" charset="2"/>
              </a:rPr>
              <a:t>sljedećeg teksta </a:t>
            </a:r>
            <a:r>
              <a:rPr lang="hr-HR" dirty="0"/>
              <a:t> </a:t>
            </a:r>
          </a:p>
          <a:p>
            <a:pPr marL="0" indent="0">
              <a:buNone/>
            </a:pPr>
            <a:r>
              <a:rPr lang="hr-HR" dirty="0" smtClean="0">
                <a:hlinkClick r:id="rId2"/>
              </a:rPr>
              <a:t>https</a:t>
            </a:r>
            <a:r>
              <a:rPr lang="hr-HR" dirty="0">
                <a:hlinkClick r:id="rId2"/>
              </a:rPr>
              <a:t>://</a:t>
            </a:r>
            <a:r>
              <a:rPr lang="hr-HR" dirty="0" smtClean="0">
                <a:hlinkClick r:id="rId2"/>
              </a:rPr>
              <a:t>spiral.ac/sharing/pxqb64a/odredite-glavnu-misao-sljedecih-odlomaka-teksta</a:t>
            </a:r>
            <a:endParaRPr lang="hr-HR" dirty="0" smtClean="0"/>
          </a:p>
          <a:p>
            <a:pPr marL="0" indent="0">
              <a:buNone/>
            </a:pPr>
            <a:r>
              <a:rPr lang="hr-HR" dirty="0" smtClean="0"/>
              <a:t>Pristupni kod: </a:t>
            </a:r>
            <a:r>
              <a:rPr lang="hr-HR" dirty="0"/>
              <a:t>YTWJG</a:t>
            </a:r>
          </a:p>
          <a:p>
            <a:pPr marL="0" indent="0">
              <a:buNone/>
            </a:pPr>
            <a:endParaRPr lang="hr-HR" dirty="0" smtClean="0">
              <a:sym typeface="Wingdings" panose="05000000000000000000" pitchFamily="2" charset="2"/>
            </a:endParaRPr>
          </a:p>
          <a:p>
            <a:pPr marL="0" indent="0">
              <a:buNone/>
            </a:pPr>
            <a:endParaRPr lang="hr-HR" dirty="0"/>
          </a:p>
        </p:txBody>
      </p:sp>
      <p:sp>
        <p:nvSpPr>
          <p:cNvPr id="4" name="TextBox 3"/>
          <p:cNvSpPr txBox="1"/>
          <p:nvPr/>
        </p:nvSpPr>
        <p:spPr>
          <a:xfrm>
            <a:off x="755576" y="3140968"/>
            <a:ext cx="309634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err="1" smtClean="0"/>
              <a:t>Kako</a:t>
            </a:r>
            <a:r>
              <a:rPr lang="en-US" sz="2000" dirty="0" smtClean="0"/>
              <a:t> to </a:t>
            </a:r>
            <a:r>
              <a:rPr lang="en-US" sz="2000" dirty="0" err="1" smtClean="0"/>
              <a:t>izgleda</a:t>
            </a:r>
            <a:r>
              <a:rPr lang="en-US" sz="2000" dirty="0" smtClean="0"/>
              <a:t> u </a:t>
            </a:r>
            <a:r>
              <a:rPr lang="en-US" sz="2000" dirty="0" err="1" smtClean="0"/>
              <a:t>praksi</a:t>
            </a:r>
            <a:r>
              <a:rPr lang="hr-HR" sz="2000" dirty="0" smtClean="0"/>
              <a:t>?</a:t>
            </a:r>
            <a:endParaRPr lang="en-US" sz="2000" dirty="0"/>
          </a:p>
        </p:txBody>
      </p:sp>
    </p:spTree>
    <p:extLst>
      <p:ext uri="{BB962C8B-B14F-4D97-AF65-F5344CB8AC3E}">
        <p14:creationId xmlns:p14="http://schemas.microsoft.com/office/powerpoint/2010/main" val="14448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184576"/>
          </a:xfrm>
          <a:prstGeom prst="rect">
            <a:avLst/>
          </a:prstGeom>
        </p:spPr>
      </p:pic>
    </p:spTree>
    <p:extLst>
      <p:ext uri="{BB962C8B-B14F-4D97-AF65-F5344CB8AC3E}">
        <p14:creationId xmlns:p14="http://schemas.microsoft.com/office/powerpoint/2010/main" val="448241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iglobejezici.eu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936" y="1654320"/>
            <a:ext cx="5091200" cy="3286847"/>
          </a:xfrm>
        </p:spPr>
      </p:pic>
    </p:spTree>
    <p:extLst>
      <p:ext uri="{BB962C8B-B14F-4D97-AF65-F5344CB8AC3E}">
        <p14:creationId xmlns:p14="http://schemas.microsoft.com/office/powerpoint/2010/main" val="220861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7468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Srednja škola “Jure Kaštelan”, Omiš</a:t>
            </a:r>
            <a:endParaRPr lang="hr-HR" dirty="0"/>
          </a:p>
        </p:txBody>
      </p:sp>
      <p:pic>
        <p:nvPicPr>
          <p:cNvPr id="7" name="Content Placeholder 6" descr="škola.jpg"/>
          <p:cNvPicPr>
            <a:picLocks noGrp="1" noChangeAspect="1"/>
          </p:cNvPicPr>
          <p:nvPr>
            <p:ph sz="half" idx="1"/>
          </p:nvPr>
        </p:nvPicPr>
        <p:blipFill>
          <a:blip r:embed="rId3" cstate="print"/>
          <a:stretch>
            <a:fillRect/>
          </a:stretch>
        </p:blipFill>
        <p:spPr>
          <a:xfrm>
            <a:off x="4788024" y="332657"/>
            <a:ext cx="3456384" cy="2448272"/>
          </a:xfrm>
        </p:spPr>
      </p:pic>
      <p:sp>
        <p:nvSpPr>
          <p:cNvPr id="6" name="Content Placeholder 5"/>
          <p:cNvSpPr>
            <a:spLocks noGrp="1"/>
          </p:cNvSpPr>
          <p:nvPr>
            <p:ph sz="half" idx="2"/>
          </p:nvPr>
        </p:nvSpPr>
        <p:spPr>
          <a:xfrm>
            <a:off x="4139952" y="3068960"/>
            <a:ext cx="4608512" cy="3456384"/>
          </a:xfrm>
        </p:spPr>
        <p:txBody>
          <a:bodyPr>
            <a:normAutofit fontScale="25000" lnSpcReduction="20000"/>
          </a:bodyPr>
          <a:lstStyle/>
          <a:p>
            <a:pPr algn="ctr">
              <a:buNone/>
            </a:pPr>
            <a:r>
              <a:rPr lang="hr-HR" sz="5000" b="1" dirty="0" smtClean="0"/>
              <a:t>Velik broj usmjerenja:</a:t>
            </a:r>
            <a:endParaRPr lang="hr-HR" sz="5000" dirty="0" smtClean="0"/>
          </a:p>
          <a:p>
            <a:r>
              <a:rPr lang="hr-HR" sz="6200" dirty="0"/>
              <a:t>o</a:t>
            </a:r>
            <a:r>
              <a:rPr lang="hr-HR" sz="6200" dirty="0" smtClean="0"/>
              <a:t>pća i jezična gimnazija</a:t>
            </a:r>
          </a:p>
          <a:p>
            <a:r>
              <a:rPr lang="hr-HR" sz="6200" dirty="0"/>
              <a:t>t</a:t>
            </a:r>
            <a:r>
              <a:rPr lang="hr-HR" sz="6200" dirty="0" smtClean="0"/>
              <a:t>ehničar za elektroniku</a:t>
            </a:r>
          </a:p>
          <a:p>
            <a:r>
              <a:rPr lang="hr-HR" sz="6200" dirty="0"/>
              <a:t>h</a:t>
            </a:r>
            <a:r>
              <a:rPr lang="hr-HR" sz="6200" dirty="0" smtClean="0"/>
              <a:t>otelijersko-turistički tehničar</a:t>
            </a:r>
          </a:p>
          <a:p>
            <a:r>
              <a:rPr lang="hr-HR" sz="6200" dirty="0"/>
              <a:t>k</a:t>
            </a:r>
            <a:r>
              <a:rPr lang="hr-HR" sz="6200" dirty="0" smtClean="0"/>
              <a:t>uhar</a:t>
            </a:r>
          </a:p>
          <a:p>
            <a:r>
              <a:rPr lang="hr-HR" sz="6200" dirty="0"/>
              <a:t>k</a:t>
            </a:r>
            <a:r>
              <a:rPr lang="hr-HR" sz="6200" dirty="0" smtClean="0"/>
              <a:t>onobar</a:t>
            </a:r>
          </a:p>
          <a:p>
            <a:r>
              <a:rPr lang="hr-HR" sz="6200" dirty="0"/>
              <a:t>f</a:t>
            </a:r>
            <a:r>
              <a:rPr lang="hr-HR" sz="6200" dirty="0" smtClean="0"/>
              <a:t>rizer</a:t>
            </a:r>
          </a:p>
          <a:p>
            <a:r>
              <a:rPr lang="hr-HR" sz="6200" dirty="0"/>
              <a:t>k</a:t>
            </a:r>
            <a:r>
              <a:rPr lang="hr-HR" sz="6200" dirty="0" smtClean="0"/>
              <a:t>ozmetičar</a:t>
            </a:r>
          </a:p>
          <a:p>
            <a:r>
              <a:rPr lang="hr-HR" sz="6200" dirty="0"/>
              <a:t>i</a:t>
            </a:r>
            <a:r>
              <a:rPr lang="hr-HR" sz="6200" dirty="0" smtClean="0"/>
              <a:t>nstalater kućnih instalacija</a:t>
            </a:r>
          </a:p>
          <a:p>
            <a:r>
              <a:rPr lang="hr-HR" sz="6200" dirty="0"/>
              <a:t>p</a:t>
            </a:r>
            <a:r>
              <a:rPr lang="hr-HR" sz="6200" dirty="0" smtClean="0"/>
              <a:t>omoćni kuhar - slastičar</a:t>
            </a:r>
          </a:p>
          <a:p>
            <a:endParaRPr lang="hr-HR" sz="1800" dirty="0" smtClean="0"/>
          </a:p>
          <a:p>
            <a:pPr>
              <a:buNone/>
            </a:pPr>
            <a:endParaRPr lang="hr-HR" dirty="0" smtClean="0"/>
          </a:p>
          <a:p>
            <a:endParaRPr lang="hr-HR" dirty="0" smtClean="0"/>
          </a:p>
          <a:p>
            <a:pPr>
              <a:buFontTx/>
              <a:buChar char="-"/>
            </a:pPr>
            <a:endParaRPr lang="hr-H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Spiral</a:t>
            </a:r>
            <a:r>
              <a:rPr lang="hr-HR" dirty="0" smtClean="0"/>
              <a:t> - </a:t>
            </a:r>
            <a:r>
              <a:rPr lang="hr-HR" dirty="0" err="1" smtClean="0"/>
              <a:t>Clip</a:t>
            </a:r>
            <a:endParaRPr lang="hr-HR" dirty="0"/>
          </a:p>
        </p:txBody>
      </p:sp>
      <p:pic>
        <p:nvPicPr>
          <p:cNvPr id="6" name="Content Placeholder 5" descr="IMG_6435.JPG"/>
          <p:cNvPicPr>
            <a:picLocks noGrp="1" noChangeAspect="1"/>
          </p:cNvPicPr>
          <p:nvPr>
            <p:ph sz="half" idx="1"/>
          </p:nvPr>
        </p:nvPicPr>
        <p:blipFill>
          <a:blip r:embed="rId3" cstate="print"/>
          <a:stretch>
            <a:fillRect/>
          </a:stretch>
        </p:blipFill>
        <p:spPr>
          <a:xfrm>
            <a:off x="4739293" y="590872"/>
            <a:ext cx="3456384" cy="3528392"/>
          </a:xfrm>
        </p:spPr>
      </p:pic>
      <p:sp>
        <p:nvSpPr>
          <p:cNvPr id="4" name="Content Placeholder 3"/>
          <p:cNvSpPr>
            <a:spLocks noGrp="1"/>
          </p:cNvSpPr>
          <p:nvPr>
            <p:ph sz="half" idx="2"/>
          </p:nvPr>
        </p:nvSpPr>
        <p:spPr/>
        <p:txBody>
          <a:bodyPr/>
          <a:lstStyle/>
          <a:p>
            <a:pPr algn="ctr">
              <a:buNone/>
            </a:pPr>
            <a:endParaRPr lang="hr-HR" dirty="0" smtClean="0"/>
          </a:p>
          <a:p>
            <a:pPr algn="ctr">
              <a:buNone/>
            </a:pPr>
            <a:endParaRPr lang="hr-HR" dirty="0"/>
          </a:p>
          <a:p>
            <a:pPr algn="ctr">
              <a:buNone/>
            </a:pPr>
            <a:r>
              <a:rPr lang="hr-HR" sz="2000" dirty="0" smtClean="0"/>
              <a:t>…kao jedna od 4 mogućnosti koje pruža </a:t>
            </a:r>
            <a:r>
              <a:rPr lang="hr-HR" sz="2000" dirty="0" err="1"/>
              <a:t>S</a:t>
            </a:r>
            <a:r>
              <a:rPr lang="hr-HR" sz="2000" dirty="0" err="1" smtClean="0"/>
              <a:t>piral</a:t>
            </a:r>
            <a:endParaRPr lang="hr-H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Odabir željenog video </a:t>
            </a:r>
            <a:r>
              <a:rPr lang="hr-HR" dirty="0" err="1" smtClean="0"/>
              <a:t>clipa</a:t>
            </a:r>
            <a:endParaRPr lang="hr-HR" dirty="0"/>
          </a:p>
        </p:txBody>
      </p:sp>
      <p:pic>
        <p:nvPicPr>
          <p:cNvPr id="5" name="Content Placeholder 4" descr="IMG_6426.JPG"/>
          <p:cNvPicPr>
            <a:picLocks noGrp="1" noChangeAspect="1"/>
          </p:cNvPicPr>
          <p:nvPr>
            <p:ph sz="half" idx="1"/>
          </p:nvPr>
        </p:nvPicPr>
        <p:blipFill>
          <a:blip r:embed="rId3" cstate="print"/>
          <a:stretch>
            <a:fillRect/>
          </a:stretch>
        </p:blipFill>
        <p:spPr>
          <a:xfrm>
            <a:off x="4716016" y="548681"/>
            <a:ext cx="3384376" cy="2715220"/>
          </a:xfrm>
        </p:spPr>
      </p:pic>
      <p:sp>
        <p:nvSpPr>
          <p:cNvPr id="4" name="Content Placeholder 3"/>
          <p:cNvSpPr>
            <a:spLocks noGrp="1"/>
          </p:cNvSpPr>
          <p:nvPr>
            <p:ph sz="half" idx="2"/>
          </p:nvPr>
        </p:nvSpPr>
        <p:spPr>
          <a:xfrm>
            <a:off x="4355976" y="3501008"/>
            <a:ext cx="4158711" cy="2554742"/>
          </a:xfrm>
        </p:spPr>
        <p:txBody>
          <a:bodyPr/>
          <a:lstStyle/>
          <a:p>
            <a:pPr>
              <a:buNone/>
            </a:pPr>
            <a:endParaRPr lang="hr-HR" sz="1800" dirty="0" smtClean="0"/>
          </a:p>
          <a:p>
            <a:r>
              <a:rPr lang="hr-HR" sz="2000" dirty="0" smtClean="0"/>
              <a:t>pomoću postojećeg linka</a:t>
            </a:r>
          </a:p>
          <a:p>
            <a:r>
              <a:rPr lang="hr-HR" sz="2000" dirty="0"/>
              <a:t>u</a:t>
            </a:r>
            <a:r>
              <a:rPr lang="hr-HR" sz="2000" dirty="0" smtClean="0"/>
              <a:t>pisivanjem predmeta pretrage na </a:t>
            </a:r>
            <a:r>
              <a:rPr lang="hr-HR" sz="2000" dirty="0" err="1" smtClean="0"/>
              <a:t>You</a:t>
            </a:r>
            <a:r>
              <a:rPr lang="hr-HR" sz="2000" dirty="0" smtClean="0"/>
              <a:t> tube-u</a:t>
            </a:r>
            <a:endParaRPr lang="hr-H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Obrada/prilagodba video </a:t>
            </a:r>
            <a:r>
              <a:rPr lang="hr-HR" dirty="0" err="1" smtClean="0"/>
              <a:t>clipa</a:t>
            </a:r>
            <a:endParaRPr lang="hr-HR" dirty="0"/>
          </a:p>
        </p:txBody>
      </p:sp>
      <p:pic>
        <p:nvPicPr>
          <p:cNvPr id="5" name="Content Placeholder 4" descr="FullSizeRender.jpg"/>
          <p:cNvPicPr>
            <a:picLocks noGrp="1" noChangeAspect="1"/>
          </p:cNvPicPr>
          <p:nvPr>
            <p:ph sz="half" idx="1"/>
          </p:nvPr>
        </p:nvPicPr>
        <p:blipFill>
          <a:blip r:embed="rId3" cstate="print"/>
          <a:stretch>
            <a:fillRect/>
          </a:stretch>
        </p:blipFill>
        <p:spPr>
          <a:xfrm>
            <a:off x="4788024" y="620688"/>
            <a:ext cx="3312368" cy="2808311"/>
          </a:xfrm>
        </p:spPr>
      </p:pic>
      <p:sp>
        <p:nvSpPr>
          <p:cNvPr id="4" name="Content Placeholder 3"/>
          <p:cNvSpPr>
            <a:spLocks noGrp="1"/>
          </p:cNvSpPr>
          <p:nvPr>
            <p:ph sz="half" idx="2"/>
          </p:nvPr>
        </p:nvSpPr>
        <p:spPr/>
        <p:txBody>
          <a:bodyPr>
            <a:normAutofit/>
          </a:bodyPr>
          <a:lstStyle/>
          <a:p>
            <a:r>
              <a:rPr lang="hr-HR" sz="2000" dirty="0" smtClean="0"/>
              <a:t>Upisivanje pitanja otvorenog/zatvorenog tipa ili pitanja višestrukog izbora</a:t>
            </a:r>
          </a:p>
          <a:p>
            <a:endParaRPr lang="hr-H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Atlas</Template>
  <TotalTime>653</TotalTime>
  <Words>1079</Words>
  <Application>Microsoft Office PowerPoint</Application>
  <PresentationFormat>On-screen Show (4:3)</PresentationFormat>
  <Paragraphs>116</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Rockwell</vt:lpstr>
      <vt:lpstr>Wingdings</vt:lpstr>
      <vt:lpstr>Atlas</vt:lpstr>
      <vt:lpstr>Interaktivnost i suradnja kroz Spiral</vt:lpstr>
      <vt:lpstr>spiral.ac</vt:lpstr>
      <vt:lpstr>PowerPoint Presentation</vt:lpstr>
      <vt:lpstr>iglobejezici.eu</vt:lpstr>
      <vt:lpstr>PowerPoint Presentation</vt:lpstr>
      <vt:lpstr>Srednja škola “Jure Kaštelan”, Omiš</vt:lpstr>
      <vt:lpstr>Spiral - Clip</vt:lpstr>
      <vt:lpstr>Odabir željenog video clipa</vt:lpstr>
      <vt:lpstr>Obrada/prilagodba video clipa</vt:lpstr>
      <vt:lpstr>Logiranje učenika</vt:lpstr>
      <vt:lpstr>Prikaz učenika koji sudjeluju </vt:lpstr>
      <vt:lpstr>Avantura je počela</vt:lpstr>
      <vt:lpstr>Prikaz učeničkih odgovora</vt:lpstr>
      <vt:lpstr>Razmjena mišljenja tijekom projekcije</vt:lpstr>
      <vt:lpstr>Feedback</vt:lpstr>
      <vt:lpstr>Prednosti Spiral clip-a</vt:lpstr>
      <vt:lpstr>Filozofski fakultet u Zagrebu Centar za strane jezike </vt:lpstr>
      <vt:lpstr>Omega i Spiral</vt:lpstr>
      <vt:lpstr>Kad koristim Spiral u nastavi sa studentima?</vt:lpstr>
      <vt:lpstr>Primjer iz prakse: odrediti glavnu misao iz odlomka teksta na stranom jeziku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Windows User</cp:lastModifiedBy>
  <cp:revision>36</cp:revision>
  <dcterms:created xsi:type="dcterms:W3CDTF">2017-10-15T16:04:10Z</dcterms:created>
  <dcterms:modified xsi:type="dcterms:W3CDTF">2017-11-08T13:23:21Z</dcterms:modified>
</cp:coreProperties>
</file>