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9"/>
  </p:notesMasterIdLst>
  <p:handoutMasterIdLst>
    <p:handoutMasterId r:id="rId20"/>
  </p:handoutMasterIdLst>
  <p:sldIdLst>
    <p:sldId id="256" r:id="rId5"/>
    <p:sldId id="257" r:id="rId6"/>
    <p:sldId id="258" r:id="rId7"/>
    <p:sldId id="265" r:id="rId8"/>
    <p:sldId id="266" r:id="rId9"/>
    <p:sldId id="273" r:id="rId10"/>
    <p:sldId id="274" r:id="rId11"/>
    <p:sldId id="275" r:id="rId12"/>
    <p:sldId id="270" r:id="rId13"/>
    <p:sldId id="276" r:id="rId14"/>
    <p:sldId id="277" r:id="rId15"/>
    <p:sldId id="259" r:id="rId16"/>
    <p:sldId id="272" r:id="rId17"/>
    <p:sldId id="260" r:id="rId18"/>
  </p:sldIdLst>
  <p:sldSz cx="12192000" cy="6858000"/>
  <p:notesSz cx="6858000" cy="9144000"/>
  <p:defaultTextStyle>
    <a:defPPr>
      <a:defRPr lang="x-non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43D88"/>
    <a:srgbClr val="009F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B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6B0125-5B99-4933-BFEF-4E299BAEF42F}" type="datetimeFigureOut">
              <a:rPr lang="hr-BA" smtClean="0"/>
              <a:t>14.11.2017.</a:t>
            </a:fld>
            <a:endParaRPr lang="hr-B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B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5BA910-01D1-43D5-9464-77BF3255C243}" type="slidenum">
              <a:rPr lang="hr-BA" smtClean="0"/>
              <a:t>‹#›</a:t>
            </a:fld>
            <a:endParaRPr lang="hr-BA"/>
          </a:p>
        </p:txBody>
      </p:sp>
    </p:spTree>
    <p:extLst>
      <p:ext uri="{BB962C8B-B14F-4D97-AF65-F5344CB8AC3E}">
        <p14:creationId xmlns:p14="http://schemas.microsoft.com/office/powerpoint/2010/main" val="40252925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5024DE-7F8B-FE46-9C01-D711C918C9A1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419140-94AF-B242-89FD-7888284B6B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8465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2192001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547937"/>
            <a:ext cx="9144000" cy="774784"/>
          </a:xfrm>
        </p:spPr>
        <p:txBody>
          <a:bodyPr anchor="b">
            <a:normAutofit/>
          </a:bodyPr>
          <a:lstStyle>
            <a:lvl1pPr algn="r">
              <a:defRPr sz="3200" b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800" y="5414796"/>
            <a:ext cx="9144000" cy="432551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470823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BA5A5-2AD9-4520-91CD-440CA45FCE21}" type="datetimeFigureOut">
              <a:rPr lang="hr-HR" smtClean="0"/>
              <a:t>14.11.2017.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9D8BE-C7B9-414B-8140-2DF499923F2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809928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BA5A5-2AD9-4520-91CD-440CA45FCE21}" type="datetimeFigureOut">
              <a:rPr lang="hr-HR" smtClean="0"/>
              <a:t>14.11.2017.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9D8BE-C7B9-414B-8140-2DF499923F2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707596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BA5A5-2AD9-4520-91CD-440CA45FCE21}" type="datetimeFigureOut">
              <a:rPr lang="hr-HR" smtClean="0"/>
              <a:t>14.11.2017.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9D8BE-C7B9-414B-8140-2DF499923F2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317401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1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1631" y="4864937"/>
            <a:ext cx="10515600" cy="1325563"/>
          </a:xfrm>
        </p:spPr>
        <p:txBody>
          <a:bodyPr>
            <a:normAutofit/>
          </a:bodyPr>
          <a:lstStyle>
            <a:lvl1pPr>
              <a:defRPr sz="3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00147" y="659541"/>
            <a:ext cx="1719154" cy="2251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1086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1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1631" y="4864937"/>
            <a:ext cx="10515600" cy="1325563"/>
          </a:xfrm>
        </p:spPr>
        <p:txBody>
          <a:bodyPr>
            <a:normAutofit/>
          </a:bodyPr>
          <a:lstStyle>
            <a:lvl1pPr>
              <a:defRPr sz="3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11212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192000" cy="68579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387" y="1325521"/>
            <a:ext cx="10515600" cy="528136"/>
          </a:xfrm>
        </p:spPr>
        <p:txBody>
          <a:bodyPr anchor="b">
            <a:normAutofit/>
          </a:bodyPr>
          <a:lstStyle>
            <a:lvl1pPr>
              <a:defRPr sz="3200">
                <a:solidFill>
                  <a:srgbClr val="009FE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5387" y="2210260"/>
            <a:ext cx="10515600" cy="2733758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BA5A5-2AD9-4520-91CD-440CA45FCE21}" type="datetimeFigureOut">
              <a:rPr lang="hr-HR" smtClean="0"/>
              <a:t>14.11.2017.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9D8BE-C7B9-414B-8140-2DF499923F2F}" type="slidenum">
              <a:rPr lang="hr-HR" smtClean="0"/>
              <a:t>‹#›</a:t>
            </a:fld>
            <a:endParaRPr lang="hr-HR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965" y="5999747"/>
            <a:ext cx="1873546" cy="6139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06769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BA5A5-2AD9-4520-91CD-440CA45FCE21}" type="datetimeFigureOut">
              <a:rPr lang="hr-HR" smtClean="0"/>
              <a:t>14.11.2017.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9D8BE-C7B9-414B-8140-2DF499923F2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284724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BA5A5-2AD9-4520-91CD-440CA45FCE21}" type="datetimeFigureOut">
              <a:rPr lang="hr-HR" smtClean="0"/>
              <a:t>14.11.2017.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9D8BE-C7B9-414B-8140-2DF499923F2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576532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BA5A5-2AD9-4520-91CD-440CA45FCE21}" type="datetimeFigureOut">
              <a:rPr lang="hr-HR" smtClean="0"/>
              <a:t>14.11.2017.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9D8BE-C7B9-414B-8140-2DF499923F2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228413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BA5A5-2AD9-4520-91CD-440CA45FCE21}" type="datetimeFigureOut">
              <a:rPr lang="hr-HR" smtClean="0"/>
              <a:t>14.11.2017.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9D8BE-C7B9-414B-8140-2DF499923F2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978617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BA5A5-2AD9-4520-91CD-440CA45FCE21}" type="datetimeFigureOut">
              <a:rPr lang="hr-HR" smtClean="0"/>
              <a:t>14.11.2017.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9D8BE-C7B9-414B-8140-2DF499923F2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952864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3BA5A5-2AD9-4520-91CD-440CA45FCE21}" type="datetimeFigureOut">
              <a:rPr lang="hr-HR" smtClean="0"/>
              <a:t>14.11.2017.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09D8BE-C7B9-414B-8140-2DF499923F2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863081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x-non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mailto:edutorij@carnet.hr" TargetMode="Externa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edutorij.-e.skole.hr/" TargetMode="Externa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edutorij.e-skole.hr/" TargetMode="Externa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656846" y="5259091"/>
            <a:ext cx="5947611" cy="649120"/>
          </a:xfrm>
        </p:spPr>
        <p:txBody>
          <a:bodyPr>
            <a:normAutofit lnSpcReduction="10000"/>
          </a:bodyPr>
          <a:lstStyle/>
          <a:p>
            <a:r>
              <a:rPr lang="hr-HR" sz="1100">
                <a:solidFill>
                  <a:schemeClr val="bg1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Projekt je sufinancirala Europska unija iz europskih strukturnih i investicijskih fondova.</a:t>
            </a:r>
          </a:p>
          <a:p>
            <a:r>
              <a:rPr lang="hr-HR" sz="1100">
                <a:solidFill>
                  <a:schemeClr val="bg1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Više informacija o EU fondovima možete naći na web stranicama Ministarstva regionalnoga razvoja i fondova Europske unije: www.strukturnifondovi.hr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2117" y="802106"/>
            <a:ext cx="2636060" cy="303933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33949" y="4399842"/>
            <a:ext cx="5705700" cy="665517"/>
          </a:xfrm>
          <a:prstGeom prst="rect">
            <a:avLst/>
          </a:prstGeom>
        </p:spPr>
      </p:pic>
      <p:sp>
        <p:nvSpPr>
          <p:cNvPr id="7" name="Subtitle 2"/>
          <p:cNvSpPr txBox="1">
            <a:spLocks/>
          </p:cNvSpPr>
          <p:nvPr/>
        </p:nvSpPr>
        <p:spPr>
          <a:xfrm>
            <a:off x="4768515" y="6013972"/>
            <a:ext cx="6857998" cy="2561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hr-HR" sz="1000" b="1" i="1">
                <a:solidFill>
                  <a:schemeClr val="bg1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Sadržaj ovog materijala isključiva je odgovornost Hrvatske akademske i istraživačke mreže - CARNet.</a:t>
            </a:r>
          </a:p>
        </p:txBody>
      </p:sp>
    </p:spTree>
    <p:extLst>
      <p:ext uri="{BB962C8B-B14F-4D97-AF65-F5344CB8AC3E}">
        <p14:creationId xmlns:p14="http://schemas.microsoft.com/office/powerpoint/2010/main" val="24015204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BA"/>
              <a:t>Uređivanje metapodataka (10 min)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5387" y="2161671"/>
            <a:ext cx="10515600" cy="306096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2200" b="1" err="1">
                <a:solidFill>
                  <a:srgbClr val="7030A0"/>
                </a:solidFill>
                <a:latin typeface="Arial" charset="0"/>
                <a:ea typeface="Arial" charset="0"/>
                <a:cs typeface="Arial" charset="0"/>
              </a:rPr>
              <a:t>Aktivnost</a:t>
            </a:r>
            <a:r>
              <a:rPr lang="en-US" sz="2200" b="1">
                <a:solidFill>
                  <a:srgbClr val="7030A0"/>
                </a:solidFill>
                <a:latin typeface="Arial" charset="0"/>
                <a:ea typeface="Arial" charset="0"/>
                <a:cs typeface="Arial" charset="0"/>
              </a:rPr>
              <a:t>!</a:t>
            </a:r>
            <a:endParaRPr lang="en-US" sz="2200">
              <a:solidFill>
                <a:srgbClr val="7030A0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2200">
                <a:solidFill>
                  <a:schemeClr val="bg1">
                    <a:lumMod val="50000"/>
                  </a:schemeClr>
                </a:solidFill>
              </a:rPr>
              <a:t>o</a:t>
            </a:r>
            <a:r>
              <a:rPr lang="hr-HR" sz="2200">
                <a:solidFill>
                  <a:schemeClr val="bg1">
                    <a:lumMod val="50000"/>
                  </a:schemeClr>
                </a:solidFill>
              </a:rPr>
              <a:t>tvorite stranicu detalja svojeg materijala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200" err="1">
                <a:solidFill>
                  <a:schemeClr val="bg1">
                    <a:lumMod val="50000"/>
                  </a:schemeClr>
                </a:solidFill>
              </a:rPr>
              <a:t>odaberite</a:t>
            </a:r>
            <a:r>
              <a:rPr lang="en-US" sz="2200">
                <a:solidFill>
                  <a:schemeClr val="bg1">
                    <a:lumMod val="50000"/>
                  </a:schemeClr>
                </a:solidFill>
              </a:rPr>
              <a:t> “u</a:t>
            </a:r>
            <a:r>
              <a:rPr lang="hr-HR" sz="2200" err="1">
                <a:solidFill>
                  <a:schemeClr val="bg1">
                    <a:lumMod val="50000"/>
                  </a:schemeClr>
                </a:solidFill>
              </a:rPr>
              <a:t>ređivanje</a:t>
            </a:r>
            <a:r>
              <a:rPr lang="hr-HR" sz="2200">
                <a:solidFill>
                  <a:schemeClr val="bg1">
                    <a:lumMod val="50000"/>
                  </a:schemeClr>
                </a:solidFill>
              </a:rPr>
              <a:t> materijala </a:t>
            </a:r>
            <a:r>
              <a:rPr lang="mr-IN" sz="2200">
                <a:solidFill>
                  <a:schemeClr val="bg1">
                    <a:lumMod val="50000"/>
                  </a:schemeClr>
                </a:solidFill>
              </a:rPr>
              <a:t>–</a:t>
            </a:r>
            <a:r>
              <a:rPr lang="hr-HR" sz="2200">
                <a:solidFill>
                  <a:schemeClr val="bg1">
                    <a:lumMod val="50000"/>
                  </a:schemeClr>
                </a:solidFill>
              </a:rPr>
              <a:t> uređivanje </a:t>
            </a:r>
            <a:r>
              <a:rPr lang="hr-HR" sz="2200" err="1">
                <a:solidFill>
                  <a:schemeClr val="bg1">
                    <a:lumMod val="50000"/>
                  </a:schemeClr>
                </a:solidFill>
              </a:rPr>
              <a:t>metapodataka</a:t>
            </a:r>
            <a:r>
              <a:rPr lang="hr-HR" sz="2200">
                <a:solidFill>
                  <a:schemeClr val="bg1">
                    <a:lumMod val="50000"/>
                  </a:schemeClr>
                </a:solidFill>
              </a:rPr>
              <a:t>“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200">
                <a:solidFill>
                  <a:schemeClr val="bg1">
                    <a:lumMod val="50000"/>
                  </a:schemeClr>
                </a:solidFill>
              </a:rPr>
              <a:t>u</a:t>
            </a:r>
            <a:r>
              <a:rPr lang="hr-HR" sz="2200">
                <a:solidFill>
                  <a:schemeClr val="bg1">
                    <a:lumMod val="50000"/>
                  </a:schemeClr>
                </a:solidFill>
              </a:rPr>
              <a:t>nesite neki </a:t>
            </a:r>
            <a:r>
              <a:rPr lang="hr-HR" sz="2200" err="1">
                <a:solidFill>
                  <a:schemeClr val="bg1">
                    <a:lumMod val="50000"/>
                  </a:schemeClr>
                </a:solidFill>
              </a:rPr>
              <a:t>metapodatak</a:t>
            </a:r>
            <a:r>
              <a:rPr lang="hr-HR" sz="2200">
                <a:solidFill>
                  <a:schemeClr val="bg1">
                    <a:lumMod val="50000"/>
                  </a:schemeClr>
                </a:solidFill>
              </a:rPr>
              <a:t> koji niste unijeli pri unosu i spremite promjene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200">
                <a:solidFill>
                  <a:schemeClr val="bg1">
                    <a:lumMod val="50000"/>
                  </a:schemeClr>
                </a:solidFill>
              </a:rPr>
              <a:t>a</a:t>
            </a:r>
            <a:r>
              <a:rPr lang="hr-HR" sz="2200" err="1">
                <a:solidFill>
                  <a:schemeClr val="bg1">
                    <a:lumMod val="50000"/>
                  </a:schemeClr>
                </a:solidFill>
              </a:rPr>
              <a:t>kcije</a:t>
            </a:r>
            <a:r>
              <a:rPr lang="hr-HR" sz="220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mr-IN" sz="2200">
                <a:solidFill>
                  <a:schemeClr val="bg1">
                    <a:lumMod val="50000"/>
                  </a:schemeClr>
                </a:solidFill>
              </a:rPr>
              <a:t>–</a:t>
            </a:r>
            <a:r>
              <a:rPr lang="hr-HR" sz="2200">
                <a:solidFill>
                  <a:schemeClr val="bg1">
                    <a:lumMod val="50000"/>
                  </a:schemeClr>
                </a:solidFill>
              </a:rPr>
              <a:t> dodajte materijal u kolekciju “CUC 2017 </a:t>
            </a:r>
            <a:r>
              <a:rPr lang="hr-HR" sz="2200" err="1">
                <a:solidFill>
                  <a:schemeClr val="bg1">
                    <a:lumMod val="50000"/>
                  </a:schemeClr>
                </a:solidFill>
              </a:rPr>
              <a:t>Edutorij</a:t>
            </a:r>
            <a:r>
              <a:rPr lang="hr-HR" sz="2200">
                <a:solidFill>
                  <a:schemeClr val="bg1">
                    <a:lumMod val="50000"/>
                  </a:schemeClr>
                </a:solidFill>
              </a:rPr>
              <a:t> radionica“</a:t>
            </a:r>
            <a:endParaRPr lang="en-US" sz="2200">
              <a:solidFill>
                <a:schemeClr val="bg1">
                  <a:lumMod val="50000"/>
                </a:schemeClr>
              </a:solidFill>
            </a:endParaRPr>
          </a:p>
          <a:p>
            <a:pPr marL="285750" indent="-285750">
              <a:buFont typeface="Arial" charset="0"/>
              <a:buChar char="•"/>
            </a:pPr>
            <a:endParaRPr lang="hr-BA" sz="2200">
              <a:solidFill>
                <a:schemeClr val="bg1">
                  <a:lumMod val="50000"/>
                </a:schemeClr>
              </a:solidFill>
            </a:endParaRPr>
          </a:p>
          <a:p>
            <a:pPr marL="742950" lvl="1" indent="-285750">
              <a:buFont typeface="Arial" charset="0"/>
              <a:buChar char="•"/>
            </a:pPr>
            <a:endParaRPr lang="hr-BA" sz="2200">
              <a:solidFill>
                <a:schemeClr val="bg1">
                  <a:lumMod val="50000"/>
                </a:schemeClr>
              </a:solidFill>
            </a:endParaRPr>
          </a:p>
          <a:p>
            <a:pPr marL="742950" lvl="1" indent="-285750">
              <a:buFont typeface="Arial" charset="0"/>
              <a:buChar char="•"/>
            </a:pPr>
            <a:endParaRPr lang="hr-BA" sz="2200">
              <a:solidFill>
                <a:schemeClr val="bg1">
                  <a:lumMod val="50000"/>
                </a:schemeClr>
              </a:solidFill>
            </a:endParaRPr>
          </a:p>
          <a:p>
            <a:pPr marL="285750" indent="-285750">
              <a:buFont typeface="Arial" charset="0"/>
              <a:buChar char="•"/>
            </a:pPr>
            <a:endParaRPr lang="en-US" sz="220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59441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BA"/>
              <a:t>Zajednice (10 min)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5387" y="2022231"/>
            <a:ext cx="10515599" cy="3112477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n-US" sz="2200">
                <a:solidFill>
                  <a:schemeClr val="bg1">
                    <a:lumMod val="50000"/>
                  </a:schemeClr>
                </a:solidFill>
              </a:rPr>
              <a:t>g</a:t>
            </a:r>
            <a:r>
              <a:rPr lang="hr-HR" sz="2200">
                <a:solidFill>
                  <a:schemeClr val="bg1">
                    <a:lumMod val="50000"/>
                  </a:schemeClr>
                </a:solidFill>
              </a:rPr>
              <a:t>rupe korisnika za komunikaciju, suradnju i razmjenu znanja</a:t>
            </a:r>
            <a:endParaRPr lang="hr-BA" sz="2200">
              <a:solidFill>
                <a:schemeClr val="bg1">
                  <a:lumMod val="50000"/>
                </a:schemeClr>
              </a:solidFill>
            </a:endParaRPr>
          </a:p>
          <a:p>
            <a:endParaRPr lang="en-US" sz="2200" b="1">
              <a:solidFill>
                <a:srgbClr val="B43D88"/>
              </a:solidFill>
              <a:latin typeface="Arial" charset="0"/>
              <a:ea typeface="Arial" charset="0"/>
              <a:cs typeface="Arial" charset="0"/>
            </a:endParaRPr>
          </a:p>
          <a:p>
            <a:r>
              <a:rPr lang="en-US" sz="2200" b="1" err="1">
                <a:solidFill>
                  <a:srgbClr val="7030A0"/>
                </a:solidFill>
                <a:latin typeface="Arial" charset="0"/>
                <a:ea typeface="Arial" charset="0"/>
                <a:cs typeface="Arial" charset="0"/>
              </a:rPr>
              <a:t>Aktivnost</a:t>
            </a:r>
            <a:r>
              <a:rPr lang="en-US" sz="2200" b="1">
                <a:solidFill>
                  <a:srgbClr val="7030A0"/>
                </a:solidFill>
                <a:latin typeface="Arial" charset="0"/>
                <a:ea typeface="Arial" charset="0"/>
                <a:cs typeface="Arial" charset="0"/>
              </a:rPr>
              <a:t>!</a:t>
            </a:r>
            <a:endParaRPr lang="en-US" sz="2200">
              <a:solidFill>
                <a:srgbClr val="7030A0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2200">
                <a:solidFill>
                  <a:schemeClr val="bg1">
                    <a:lumMod val="50000"/>
                  </a:schemeClr>
                </a:solidFill>
              </a:rPr>
              <a:t>o</a:t>
            </a:r>
            <a:r>
              <a:rPr lang="hr-HR" sz="2200">
                <a:solidFill>
                  <a:schemeClr val="bg1">
                    <a:lumMod val="50000"/>
                  </a:schemeClr>
                </a:solidFill>
              </a:rPr>
              <a:t>tvorite stranicu Korisnici - Zajednice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200">
                <a:solidFill>
                  <a:schemeClr val="bg1">
                    <a:lumMod val="50000"/>
                  </a:schemeClr>
                </a:solidFill>
              </a:rPr>
              <a:t>p</a:t>
            </a:r>
            <a:r>
              <a:rPr lang="hr-HR" sz="2200" err="1">
                <a:solidFill>
                  <a:schemeClr val="bg1">
                    <a:lumMod val="50000"/>
                  </a:schemeClr>
                </a:solidFill>
              </a:rPr>
              <a:t>ronađite</a:t>
            </a:r>
            <a:r>
              <a:rPr lang="hr-HR" sz="2200">
                <a:solidFill>
                  <a:schemeClr val="bg1">
                    <a:lumMod val="50000"/>
                  </a:schemeClr>
                </a:solidFill>
              </a:rPr>
              <a:t> zajednicu “</a:t>
            </a:r>
            <a:r>
              <a:rPr lang="en-US" sz="2200" err="1"/>
              <a:t>Polaznici</a:t>
            </a:r>
            <a:r>
              <a:rPr lang="en-US" sz="2200"/>
              <a:t> </a:t>
            </a:r>
            <a:r>
              <a:rPr lang="en-US" sz="2200" err="1"/>
              <a:t>Edutorij</a:t>
            </a:r>
            <a:r>
              <a:rPr lang="en-US" sz="2200"/>
              <a:t> </a:t>
            </a:r>
            <a:r>
              <a:rPr lang="en-US" sz="2200" err="1"/>
              <a:t>radionice</a:t>
            </a:r>
            <a:r>
              <a:rPr lang="en-US" sz="2200"/>
              <a:t> </a:t>
            </a:r>
            <a:r>
              <a:rPr lang="en-US" sz="2200" err="1"/>
              <a:t>na</a:t>
            </a:r>
            <a:r>
              <a:rPr lang="en-US" sz="2200"/>
              <a:t> CUC 2017“ </a:t>
            </a:r>
            <a:r>
              <a:rPr lang="en-US" sz="2200" err="1"/>
              <a:t>i</a:t>
            </a:r>
            <a:r>
              <a:rPr lang="en-US" sz="2200"/>
              <a:t> </a:t>
            </a:r>
            <a:r>
              <a:rPr lang="en-US" sz="2200" err="1"/>
              <a:t>priključite</a:t>
            </a:r>
            <a:r>
              <a:rPr lang="en-US" sz="2200"/>
              <a:t> se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200" err="1">
                <a:solidFill>
                  <a:schemeClr val="bg1">
                    <a:lumMod val="50000"/>
                  </a:schemeClr>
                </a:solidFill>
              </a:rPr>
              <a:t>uključite</a:t>
            </a:r>
            <a:r>
              <a:rPr lang="en-US" sz="2200">
                <a:solidFill>
                  <a:schemeClr val="bg1">
                    <a:lumMod val="50000"/>
                  </a:schemeClr>
                </a:solidFill>
              </a:rPr>
              <a:t> se u </a:t>
            </a:r>
            <a:r>
              <a:rPr lang="en-US" sz="2200" err="1">
                <a:solidFill>
                  <a:schemeClr val="bg1">
                    <a:lumMod val="50000"/>
                  </a:schemeClr>
                </a:solidFill>
              </a:rPr>
              <a:t>raspravu</a:t>
            </a:r>
            <a:r>
              <a:rPr lang="en-US" sz="220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200" err="1">
                <a:solidFill>
                  <a:schemeClr val="bg1">
                    <a:lumMod val="50000"/>
                  </a:schemeClr>
                </a:solidFill>
              </a:rPr>
              <a:t>ili</a:t>
            </a:r>
            <a:r>
              <a:rPr lang="en-US" sz="220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200" err="1">
                <a:solidFill>
                  <a:schemeClr val="bg1">
                    <a:lumMod val="50000"/>
                  </a:schemeClr>
                </a:solidFill>
              </a:rPr>
              <a:t>započnite</a:t>
            </a:r>
            <a:r>
              <a:rPr lang="en-US" sz="220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200" err="1">
                <a:solidFill>
                  <a:schemeClr val="bg1">
                    <a:lumMod val="50000"/>
                  </a:schemeClr>
                </a:solidFill>
              </a:rPr>
              <a:t>svoju</a:t>
            </a:r>
            <a:endParaRPr lang="hr-HR" sz="220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96518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2196157" cy="685800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1" cy="68580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965" y="5999747"/>
            <a:ext cx="1873546" cy="6139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82521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1630" y="4864937"/>
            <a:ext cx="10992853" cy="1325563"/>
          </a:xfrm>
        </p:spPr>
        <p:txBody>
          <a:bodyPr>
            <a:noAutofit/>
          </a:bodyPr>
          <a:lstStyle/>
          <a:p>
            <a:pPr algn="ctr"/>
            <a:r>
              <a:rPr lang="en-US" sz="3000" b="1"/>
              <a:t>h</a:t>
            </a:r>
            <a:r>
              <a:rPr lang="hr-HR" sz="3000" b="1" err="1"/>
              <a:t>ttp</a:t>
            </a:r>
            <a:r>
              <a:rPr lang="hr-HR" sz="3000" b="1"/>
              <a:t>://</a:t>
            </a:r>
            <a:r>
              <a:rPr lang="hr-HR" sz="3000" b="1" err="1"/>
              <a:t>edutorij.e-skole.hr</a:t>
            </a:r>
            <a:br>
              <a:rPr lang="hr-HR" sz="3000" b="1"/>
            </a:br>
            <a:br>
              <a:rPr lang="hr-HR" sz="3000" b="1"/>
            </a:br>
            <a:r>
              <a:rPr lang="hr-HR" sz="3000" b="1">
                <a:solidFill>
                  <a:schemeClr val="accent1">
                    <a:lumMod val="20000"/>
                    <a:lumOff val="80000"/>
                  </a:schemeClr>
                </a:solidFill>
                <a:hlinkClick r:id="rId2"/>
              </a:rPr>
              <a:t>edutorij@carnet.hr</a:t>
            </a:r>
            <a:r>
              <a:rPr lang="hr-HR" sz="3000" b="1"/>
              <a:t> 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702" y="3874168"/>
            <a:ext cx="2533990" cy="830348"/>
          </a:xfrm>
          <a:prstGeom prst="rect">
            <a:avLst/>
          </a:prstGeom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655387" y="707900"/>
            <a:ext cx="10515600" cy="5281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hr-BA">
                <a:solidFill>
                  <a:srgbClr val="009FE3"/>
                </a:solidFill>
              </a:rPr>
              <a:t>Pitanja? </a:t>
            </a:r>
          </a:p>
        </p:txBody>
      </p:sp>
    </p:spTree>
    <p:extLst>
      <p:ext uri="{BB962C8B-B14F-4D97-AF65-F5344CB8AC3E}">
        <p14:creationId xmlns:p14="http://schemas.microsoft.com/office/powerpoint/2010/main" val="6143288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259052" y="5399043"/>
            <a:ext cx="4585393" cy="641977"/>
          </a:xfrm>
        </p:spPr>
        <p:txBody>
          <a:bodyPr>
            <a:normAutofit/>
          </a:bodyPr>
          <a:lstStyle/>
          <a:p>
            <a:r>
              <a:rPr lang="hr-HR" sz="900">
                <a:solidFill>
                  <a:schemeClr val="bg1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Projekt je sufinancirala Europska unija iz europskih strukturnih i investicijskih fondova.</a:t>
            </a:r>
          </a:p>
          <a:p>
            <a:r>
              <a:rPr lang="hr-HR" sz="900">
                <a:solidFill>
                  <a:schemeClr val="bg1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Više informacija o EU fondovima možete naći na web stranicama Ministarstva regionalnoga razvoja i fondova Europske unije: www.strukturnifondovi.hr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50042" y="4252803"/>
            <a:ext cx="1403682" cy="161842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3724" y="4514857"/>
            <a:ext cx="4986449" cy="581623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5644173" y="810879"/>
            <a:ext cx="6096000" cy="14465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hr-HR" sz="8800">
                <a:solidFill>
                  <a:schemeClr val="bg1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Hvala</a:t>
            </a:r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5273842" y="6138198"/>
            <a:ext cx="6857998" cy="2561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sz="1000" b="1" i="1">
                <a:solidFill>
                  <a:schemeClr val="bg1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Sadržaj ovog materijala isključiva je odgovornost Hrvatske akademske i istraživačke mreže - CARNet.</a:t>
            </a:r>
          </a:p>
        </p:txBody>
      </p:sp>
    </p:spTree>
    <p:extLst>
      <p:ext uri="{BB962C8B-B14F-4D97-AF65-F5344CB8AC3E}">
        <p14:creationId xmlns:p14="http://schemas.microsoft.com/office/powerpoint/2010/main" val="37890065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1630" y="4864936"/>
            <a:ext cx="10738031" cy="1744869"/>
          </a:xfrm>
        </p:spPr>
        <p:txBody>
          <a:bodyPr>
            <a:normAutofit fontScale="90000"/>
          </a:bodyPr>
          <a:lstStyle/>
          <a:p>
            <a:r>
              <a:rPr lang="hr-HR" sz="3600" b="1">
                <a:ea typeface="Open Sans" panose="020B0606030504020204" pitchFamily="34" charset="0"/>
              </a:rPr>
              <a:t>Radionica: Objava sadržaja i suradnja putem </a:t>
            </a:r>
            <a:r>
              <a:rPr lang="hr-HR" sz="3600" b="1" err="1">
                <a:ea typeface="Open Sans" panose="020B0606030504020204" pitchFamily="34" charset="0"/>
              </a:rPr>
              <a:t>Edutorija</a:t>
            </a:r>
            <a:br>
              <a:rPr lang="hr-HR" sz="3600" b="1">
                <a:ea typeface="Open Sans" panose="020B0606030504020204" pitchFamily="34" charset="0"/>
              </a:rPr>
            </a:br>
            <a:r>
              <a:rPr lang="hr-HR" sz="2900" err="1">
                <a:ea typeface="Open Sans" panose="020B0606030504020204" pitchFamily="34" charset="0"/>
              </a:rPr>
              <a:t>CARNetova</a:t>
            </a:r>
            <a:r>
              <a:rPr lang="hr-HR" sz="2900">
                <a:ea typeface="Open Sans" panose="020B0606030504020204" pitchFamily="34" charset="0"/>
              </a:rPr>
              <a:t> korisnička konferencija </a:t>
            </a:r>
            <a:r>
              <a:rPr lang="mr-IN" sz="2900">
                <a:ea typeface="Open Sans" panose="020B0606030504020204" pitchFamily="34" charset="0"/>
              </a:rPr>
              <a:t>–</a:t>
            </a:r>
            <a:r>
              <a:rPr lang="hr-HR" sz="2900">
                <a:ea typeface="Open Sans" panose="020B0606030504020204" pitchFamily="34" charset="0"/>
              </a:rPr>
              <a:t> CUC 2017</a:t>
            </a:r>
            <a:br>
              <a:rPr lang="hr-HR" sz="2900">
                <a:ea typeface="Open Sans" panose="020B0606030504020204" pitchFamily="34" charset="0"/>
              </a:rPr>
            </a:br>
            <a:r>
              <a:rPr lang="hr-HR" sz="2900">
                <a:ea typeface="Open Sans" panose="020B0606030504020204" pitchFamily="34" charset="0"/>
              </a:rPr>
              <a:t>Dubrovnik, 9.11.2017. </a:t>
            </a:r>
            <a:br>
              <a:rPr lang="hr-HR" sz="2900">
                <a:ea typeface="Open Sans" panose="020B0606030504020204" pitchFamily="34" charset="0"/>
              </a:rPr>
            </a:br>
            <a:br>
              <a:rPr lang="hr-HR" sz="2900">
                <a:ea typeface="Open Sans" panose="020B0606030504020204" pitchFamily="34" charset="0"/>
              </a:rPr>
            </a:br>
            <a:r>
              <a:rPr lang="hr-HR" sz="2900">
                <a:ea typeface="Open Sans" panose="020B0606030504020204" pitchFamily="34" charset="0"/>
              </a:rPr>
              <a:t>Jurica </a:t>
            </a:r>
            <a:r>
              <a:rPr lang="hr-HR" sz="2900" err="1">
                <a:ea typeface="Open Sans" panose="020B0606030504020204" pitchFamily="34" charset="0"/>
              </a:rPr>
              <a:t>Vratarić</a:t>
            </a:r>
            <a:r>
              <a:rPr lang="hr-HR" sz="2900">
                <a:ea typeface="Open Sans" panose="020B0606030504020204" pitchFamily="34" charset="0"/>
              </a:rPr>
              <a:t>, Renata Šimunko</a:t>
            </a:r>
            <a:endParaRPr lang="hr-BA" sz="2900"/>
          </a:p>
        </p:txBody>
      </p:sp>
    </p:spTree>
    <p:extLst>
      <p:ext uri="{BB962C8B-B14F-4D97-AF65-F5344CB8AC3E}">
        <p14:creationId xmlns:p14="http://schemas.microsoft.com/office/powerpoint/2010/main" val="4123931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BA"/>
              <a:t>Edutorij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5387" y="2161671"/>
            <a:ext cx="10515600" cy="2733758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n-US" sz="1800">
                <a:solidFill>
                  <a:schemeClr val="bg1">
                    <a:lumMod val="50000"/>
                  </a:schemeClr>
                </a:solidFill>
                <a:hlinkClick r:id="rId2"/>
              </a:rPr>
              <a:t>http://edutorij.e-skole.hr</a:t>
            </a:r>
            <a:r>
              <a:rPr lang="en-US" sz="1800">
                <a:solidFill>
                  <a:schemeClr val="bg1">
                    <a:lumMod val="50000"/>
                  </a:schemeClr>
                </a:solidFill>
              </a:rPr>
              <a:t> </a:t>
            </a:r>
          </a:p>
          <a:p>
            <a:pPr marL="285750" indent="-285750">
              <a:buFont typeface="Arial" charset="0"/>
              <a:buChar char="•"/>
            </a:pPr>
            <a:r>
              <a:rPr lang="en-US" sz="1800">
                <a:solidFill>
                  <a:schemeClr val="bg1">
                    <a:lumMod val="50000"/>
                  </a:schemeClr>
                </a:solidFill>
              </a:rPr>
              <a:t>r</a:t>
            </a:r>
            <a:r>
              <a:rPr lang="hr-HR" sz="1800" err="1">
                <a:solidFill>
                  <a:schemeClr val="bg1">
                    <a:lumMod val="50000"/>
                  </a:schemeClr>
                </a:solidFill>
              </a:rPr>
              <a:t>epozitorij</a:t>
            </a:r>
            <a:r>
              <a:rPr lang="hr-HR" sz="1800">
                <a:solidFill>
                  <a:schemeClr val="bg1">
                    <a:lumMod val="50000"/>
                  </a:schemeClr>
                </a:solidFill>
              </a:rPr>
              <a:t> digitalnih obrazovnih i informativno-dokumentarnih sadržaja relevantnih za obrazovnu zajednicu</a:t>
            </a:r>
          </a:p>
          <a:p>
            <a:pPr marL="285750" indent="-285750">
              <a:buFont typeface="Arial" charset="0"/>
              <a:buChar char="•"/>
            </a:pPr>
            <a:r>
              <a:rPr lang="en-US" sz="1800">
                <a:solidFill>
                  <a:schemeClr val="bg1">
                    <a:lumMod val="50000"/>
                  </a:schemeClr>
                </a:solidFill>
              </a:rPr>
              <a:t>r</a:t>
            </a:r>
            <a:r>
              <a:rPr lang="hr-HR" sz="1800" err="1">
                <a:solidFill>
                  <a:schemeClr val="bg1">
                    <a:lumMod val="50000"/>
                  </a:schemeClr>
                </a:solidFill>
              </a:rPr>
              <a:t>azvijen</a:t>
            </a:r>
            <a:r>
              <a:rPr lang="hr-HR" sz="1800">
                <a:solidFill>
                  <a:schemeClr val="bg1">
                    <a:lumMod val="50000"/>
                  </a:schemeClr>
                </a:solidFill>
              </a:rPr>
              <a:t> u projektu e-Škole: Uspostava sustava razvoja digitalno zrelih škola (pilot projekt)</a:t>
            </a:r>
          </a:p>
          <a:p>
            <a:pPr marL="285750" indent="-285750">
              <a:buFont typeface="Arial" charset="0"/>
              <a:buChar char="•"/>
            </a:pPr>
            <a:r>
              <a:rPr lang="en-US" sz="1800" err="1">
                <a:solidFill>
                  <a:schemeClr val="bg1">
                    <a:lumMod val="50000"/>
                  </a:schemeClr>
                </a:solidFill>
              </a:rPr>
              <a:t>namijenjen</a:t>
            </a:r>
            <a:r>
              <a:rPr lang="en-US" sz="180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800" err="1">
                <a:solidFill>
                  <a:schemeClr val="bg1">
                    <a:lumMod val="50000"/>
                  </a:schemeClr>
                </a:solidFill>
              </a:rPr>
              <a:t>prvenstveno</a:t>
            </a:r>
            <a:r>
              <a:rPr lang="en-US" sz="180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800" err="1">
                <a:solidFill>
                  <a:schemeClr val="bg1">
                    <a:lumMod val="50000"/>
                  </a:schemeClr>
                </a:solidFill>
              </a:rPr>
              <a:t>nastavnicima</a:t>
            </a:r>
            <a:r>
              <a:rPr lang="en-US" sz="1800">
                <a:solidFill>
                  <a:schemeClr val="bg1">
                    <a:lumMod val="50000"/>
                  </a:schemeClr>
                </a:solidFill>
              </a:rPr>
              <a:t>, </a:t>
            </a:r>
            <a:r>
              <a:rPr lang="en-US" sz="1800" err="1">
                <a:solidFill>
                  <a:schemeClr val="bg1">
                    <a:lumMod val="50000"/>
                  </a:schemeClr>
                </a:solidFill>
              </a:rPr>
              <a:t>ali</a:t>
            </a:r>
            <a:r>
              <a:rPr lang="en-US" sz="180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800" err="1">
                <a:solidFill>
                  <a:schemeClr val="bg1">
                    <a:lumMod val="50000"/>
                  </a:schemeClr>
                </a:solidFill>
              </a:rPr>
              <a:t>i</a:t>
            </a:r>
            <a:r>
              <a:rPr lang="en-US" sz="180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800" err="1">
                <a:solidFill>
                  <a:schemeClr val="bg1">
                    <a:lumMod val="50000"/>
                  </a:schemeClr>
                </a:solidFill>
              </a:rPr>
              <a:t>učenicima</a:t>
            </a:r>
            <a:r>
              <a:rPr lang="en-US" sz="1800">
                <a:solidFill>
                  <a:schemeClr val="bg1">
                    <a:lumMod val="50000"/>
                  </a:schemeClr>
                </a:solidFill>
              </a:rPr>
              <a:t>, </a:t>
            </a:r>
            <a:r>
              <a:rPr lang="en-US" sz="1800" err="1">
                <a:solidFill>
                  <a:schemeClr val="bg1">
                    <a:lumMod val="50000"/>
                  </a:schemeClr>
                </a:solidFill>
              </a:rPr>
              <a:t>te</a:t>
            </a:r>
            <a:r>
              <a:rPr lang="en-US" sz="180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800" err="1">
                <a:solidFill>
                  <a:schemeClr val="bg1">
                    <a:lumMod val="50000"/>
                  </a:schemeClr>
                </a:solidFill>
              </a:rPr>
              <a:t>djelatnicima</a:t>
            </a:r>
            <a:r>
              <a:rPr lang="en-US" sz="180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800" err="1">
                <a:solidFill>
                  <a:schemeClr val="bg1">
                    <a:lumMod val="50000"/>
                  </a:schemeClr>
                </a:solidFill>
              </a:rPr>
              <a:t>visokih</a:t>
            </a:r>
            <a:r>
              <a:rPr lang="en-US" sz="180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800" err="1">
                <a:solidFill>
                  <a:schemeClr val="bg1">
                    <a:lumMod val="50000"/>
                  </a:schemeClr>
                </a:solidFill>
              </a:rPr>
              <a:t>učilišta</a:t>
            </a:r>
            <a:r>
              <a:rPr lang="en-US" sz="180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800" err="1">
                <a:solidFill>
                  <a:schemeClr val="bg1">
                    <a:lumMod val="50000"/>
                  </a:schemeClr>
                </a:solidFill>
              </a:rPr>
              <a:t>i</a:t>
            </a:r>
            <a:r>
              <a:rPr lang="en-US" sz="180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800" err="1">
                <a:solidFill>
                  <a:schemeClr val="bg1">
                    <a:lumMod val="50000"/>
                  </a:schemeClr>
                </a:solidFill>
              </a:rPr>
              <a:t>znanstvenih</a:t>
            </a:r>
            <a:r>
              <a:rPr lang="en-US" sz="180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800" err="1">
                <a:solidFill>
                  <a:schemeClr val="bg1">
                    <a:lumMod val="50000"/>
                  </a:schemeClr>
                </a:solidFill>
              </a:rPr>
              <a:t>instituta</a:t>
            </a:r>
            <a:r>
              <a:rPr lang="en-US" sz="180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800" err="1">
                <a:solidFill>
                  <a:schemeClr val="bg1">
                    <a:lumMod val="50000"/>
                  </a:schemeClr>
                </a:solidFill>
              </a:rPr>
              <a:t>i</a:t>
            </a:r>
            <a:r>
              <a:rPr lang="en-US" sz="180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800" err="1">
                <a:solidFill>
                  <a:schemeClr val="bg1">
                    <a:lumMod val="50000"/>
                  </a:schemeClr>
                </a:solidFill>
              </a:rPr>
              <a:t>studentima</a:t>
            </a:r>
            <a:r>
              <a:rPr lang="en-US" sz="1800">
                <a:solidFill>
                  <a:schemeClr val="bg1">
                    <a:lumMod val="50000"/>
                  </a:schemeClr>
                </a:solidFill>
              </a:rPr>
              <a:t> </a:t>
            </a:r>
            <a:endParaRPr lang="hr-HR" sz="1800">
              <a:solidFill>
                <a:schemeClr val="bg1">
                  <a:lumMod val="50000"/>
                </a:schemeClr>
              </a:solidFill>
            </a:endParaRPr>
          </a:p>
          <a:p>
            <a:endParaRPr lang="hr-BA"/>
          </a:p>
        </p:txBody>
      </p:sp>
    </p:spTree>
    <p:extLst>
      <p:ext uri="{BB962C8B-B14F-4D97-AF65-F5344CB8AC3E}">
        <p14:creationId xmlns:p14="http://schemas.microsoft.com/office/powerpoint/2010/main" val="75613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BA"/>
              <a:t>Mogućnosti Edutorija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5387" y="2161671"/>
            <a:ext cx="10515600" cy="2733758"/>
          </a:xfrm>
        </p:spPr>
        <p:txBody>
          <a:bodyPr>
            <a:norm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n-US" sz="1800">
                <a:solidFill>
                  <a:schemeClr val="bg1">
                    <a:lumMod val="50000"/>
                  </a:schemeClr>
                </a:solidFill>
              </a:rPr>
              <a:t>o</a:t>
            </a:r>
            <a:r>
              <a:rPr lang="hr-HR" sz="1800" err="1">
                <a:solidFill>
                  <a:schemeClr val="bg1">
                    <a:lumMod val="50000"/>
                  </a:schemeClr>
                </a:solidFill>
              </a:rPr>
              <a:t>bjavljivanje</a:t>
            </a:r>
            <a:r>
              <a:rPr lang="hr-HR" sz="1800">
                <a:solidFill>
                  <a:schemeClr val="bg1">
                    <a:lumMod val="50000"/>
                  </a:schemeClr>
                </a:solidFill>
              </a:rPr>
              <a:t> i dijeljenje vlastitih obrazovnih sadržaja</a:t>
            </a:r>
          </a:p>
          <a:p>
            <a:pPr marL="285750" indent="-285750">
              <a:buFont typeface="Arial" charset="0"/>
              <a:buChar char="•"/>
            </a:pPr>
            <a:r>
              <a:rPr lang="en-US" sz="1800">
                <a:solidFill>
                  <a:schemeClr val="bg1">
                    <a:lumMod val="50000"/>
                  </a:schemeClr>
                </a:solidFill>
              </a:rPr>
              <a:t>p</a:t>
            </a:r>
            <a:r>
              <a:rPr lang="hr-HR" sz="1800" err="1">
                <a:solidFill>
                  <a:schemeClr val="bg1">
                    <a:lumMod val="50000"/>
                  </a:schemeClr>
                </a:solidFill>
              </a:rPr>
              <a:t>retraživanje</a:t>
            </a:r>
            <a:r>
              <a:rPr lang="hr-HR" sz="1800">
                <a:solidFill>
                  <a:schemeClr val="bg1">
                    <a:lumMod val="50000"/>
                  </a:schemeClr>
                </a:solidFill>
              </a:rPr>
              <a:t> svih sadržaja na nekoliko načina, pristup i preuzimanje sadržaja</a:t>
            </a:r>
          </a:p>
          <a:p>
            <a:pPr marL="285750" indent="-285750">
              <a:buFont typeface="Arial" charset="0"/>
              <a:buChar char="•"/>
            </a:pPr>
            <a:r>
              <a:rPr lang="en-US" sz="1800">
                <a:solidFill>
                  <a:schemeClr val="bg1">
                    <a:lumMod val="50000"/>
                  </a:schemeClr>
                </a:solidFill>
              </a:rPr>
              <a:t>o</a:t>
            </a:r>
            <a:r>
              <a:rPr lang="hr-HR" sz="1800" err="1">
                <a:solidFill>
                  <a:schemeClr val="bg1">
                    <a:lumMod val="50000"/>
                  </a:schemeClr>
                </a:solidFill>
              </a:rPr>
              <a:t>cjenjivanje</a:t>
            </a:r>
            <a:r>
              <a:rPr lang="hr-HR" sz="1800">
                <a:solidFill>
                  <a:schemeClr val="bg1">
                    <a:lumMod val="50000"/>
                  </a:schemeClr>
                </a:solidFill>
              </a:rPr>
              <a:t> sadržaja </a:t>
            </a:r>
          </a:p>
          <a:p>
            <a:pPr marL="285750" indent="-285750">
              <a:buFont typeface="Arial" charset="0"/>
              <a:buChar char="•"/>
            </a:pPr>
            <a:r>
              <a:rPr lang="en-US" sz="1800">
                <a:solidFill>
                  <a:schemeClr val="bg1">
                    <a:lumMod val="50000"/>
                  </a:schemeClr>
                </a:solidFill>
              </a:rPr>
              <a:t>i</a:t>
            </a:r>
            <a:r>
              <a:rPr lang="hr-HR" sz="1800" err="1">
                <a:solidFill>
                  <a:schemeClr val="bg1">
                    <a:lumMod val="50000"/>
                  </a:schemeClr>
                </a:solidFill>
              </a:rPr>
              <a:t>zrada</a:t>
            </a:r>
            <a:r>
              <a:rPr lang="hr-HR" sz="1800">
                <a:solidFill>
                  <a:schemeClr val="bg1">
                    <a:lumMod val="50000"/>
                  </a:schemeClr>
                </a:solidFill>
              </a:rPr>
              <a:t> nastavničkih priprema</a:t>
            </a:r>
          </a:p>
          <a:p>
            <a:pPr marL="285750" indent="-285750">
              <a:buFont typeface="Arial" charset="0"/>
              <a:buChar char="•"/>
            </a:pPr>
            <a:r>
              <a:rPr lang="en-US" sz="1800">
                <a:solidFill>
                  <a:schemeClr val="bg1">
                    <a:lumMod val="50000"/>
                  </a:schemeClr>
                </a:solidFill>
              </a:rPr>
              <a:t>I</a:t>
            </a:r>
            <a:r>
              <a:rPr lang="hr-HR" sz="1800" err="1">
                <a:solidFill>
                  <a:schemeClr val="bg1">
                    <a:lumMod val="50000"/>
                  </a:schemeClr>
                </a:solidFill>
              </a:rPr>
              <a:t>zrada</a:t>
            </a:r>
            <a:r>
              <a:rPr lang="hr-HR" sz="1800">
                <a:solidFill>
                  <a:schemeClr val="bg1">
                    <a:lumMod val="50000"/>
                  </a:schemeClr>
                </a:solidFill>
              </a:rPr>
              <a:t> vlastitih kolekcija i zajednica, te priključivanje u kolekcije i zajednice drugih korisnika</a:t>
            </a:r>
          </a:p>
          <a:p>
            <a:pPr marL="285750" indent="-285750">
              <a:buFont typeface="Arial" charset="0"/>
              <a:buChar char="•"/>
            </a:pPr>
            <a:r>
              <a:rPr lang="en-US" sz="1800">
                <a:solidFill>
                  <a:schemeClr val="bg1">
                    <a:lumMod val="50000"/>
                  </a:schemeClr>
                </a:solidFill>
              </a:rPr>
              <a:t>p</a:t>
            </a:r>
            <a:r>
              <a:rPr lang="hr-HR" sz="1800" err="1">
                <a:solidFill>
                  <a:schemeClr val="bg1">
                    <a:lumMod val="50000"/>
                  </a:schemeClr>
                </a:solidFill>
              </a:rPr>
              <a:t>raćenje</a:t>
            </a:r>
            <a:r>
              <a:rPr lang="hr-HR" sz="1800">
                <a:solidFill>
                  <a:schemeClr val="bg1">
                    <a:lumMod val="50000"/>
                  </a:schemeClr>
                </a:solidFill>
              </a:rPr>
              <a:t> sadržaja i korisnika</a:t>
            </a:r>
          </a:p>
          <a:p>
            <a:pPr marL="285750" indent="-285750">
              <a:buFont typeface="Arial" charset="0"/>
              <a:buChar char="•"/>
            </a:pPr>
            <a:r>
              <a:rPr lang="hr-HR" sz="1800">
                <a:solidFill>
                  <a:schemeClr val="bg1">
                    <a:lumMod val="50000"/>
                  </a:schemeClr>
                </a:solidFill>
              </a:rPr>
              <a:t>komunikacija s ostalim korisnicima</a:t>
            </a:r>
          </a:p>
          <a:p>
            <a:endParaRPr lang="hr-BA"/>
          </a:p>
        </p:txBody>
      </p:sp>
    </p:spTree>
    <p:extLst>
      <p:ext uri="{BB962C8B-B14F-4D97-AF65-F5344CB8AC3E}">
        <p14:creationId xmlns:p14="http://schemas.microsoft.com/office/powerpoint/2010/main" val="21372070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BA"/>
              <a:t>Prijava u sustav (5 min)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5387" y="2161671"/>
            <a:ext cx="10515600" cy="2733758"/>
          </a:xfrm>
        </p:spPr>
        <p:txBody>
          <a:bodyPr vert="horz" lIns="91440" tIns="45720" rIns="91440" bIns="45720" rtlCol="0" anchor="t">
            <a:normAutofit fontScale="92500" lnSpcReduction="20000"/>
          </a:bodyPr>
          <a:lstStyle/>
          <a:p>
            <a:r>
              <a:rPr lang="en-US" sz="2400" b="1" err="1">
                <a:solidFill>
                  <a:srgbClr val="7030A0"/>
                </a:solidFill>
              </a:rPr>
              <a:t>Aktivnost</a:t>
            </a:r>
            <a:r>
              <a:rPr lang="en-US" sz="2400" b="1">
                <a:solidFill>
                  <a:srgbClr val="7030A0"/>
                </a:solidFill>
              </a:rPr>
              <a:t>! </a:t>
            </a:r>
            <a:endParaRPr lang="en-US">
              <a:solidFill>
                <a:srgbClr val="7030A0"/>
              </a:solidFill>
            </a:endParaRPr>
          </a:p>
          <a:p>
            <a:pPr marL="457200" indent="-457200">
              <a:buAutoNum type="arabicPeriod"/>
            </a:pPr>
            <a:r>
              <a:rPr lang="en-US" sz="2400" err="1">
                <a:solidFill>
                  <a:schemeClr val="bg1">
                    <a:lumMod val="50000"/>
                  </a:schemeClr>
                </a:solidFill>
              </a:rPr>
              <a:t>otvorite</a:t>
            </a:r>
            <a:r>
              <a:rPr lang="en-US" sz="240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400">
                <a:solidFill>
                  <a:schemeClr val="bg1">
                    <a:lumMod val="50000"/>
                  </a:schemeClr>
                </a:solidFill>
                <a:hlinkClick r:id="rId2"/>
              </a:rPr>
              <a:t>https://edutorij.e-skole.hr</a:t>
            </a:r>
            <a:endParaRPr lang="en-US" sz="2400">
              <a:solidFill>
                <a:schemeClr val="bg1">
                  <a:lumMod val="50000"/>
                </a:schemeClr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400" err="1">
                <a:solidFill>
                  <a:schemeClr val="bg1">
                    <a:lumMod val="50000"/>
                  </a:schemeClr>
                </a:solidFill>
              </a:rPr>
              <a:t>kliknite</a:t>
            </a:r>
            <a:r>
              <a:rPr lang="en-US" sz="240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400" err="1">
                <a:solidFill>
                  <a:schemeClr val="bg1">
                    <a:lumMod val="50000"/>
                  </a:schemeClr>
                </a:solidFill>
              </a:rPr>
              <a:t>na</a:t>
            </a:r>
            <a:r>
              <a:rPr lang="en-US" sz="2400">
                <a:solidFill>
                  <a:schemeClr val="bg1">
                    <a:lumMod val="50000"/>
                  </a:schemeClr>
                </a:solidFill>
              </a:rPr>
              <a:t> “</a:t>
            </a:r>
            <a:r>
              <a:rPr lang="en-US" sz="2400" err="1">
                <a:solidFill>
                  <a:schemeClr val="bg1">
                    <a:lumMod val="50000"/>
                  </a:schemeClr>
                </a:solidFill>
              </a:rPr>
              <a:t>Prijava</a:t>
            </a:r>
            <a:r>
              <a:rPr lang="en-US" sz="2400">
                <a:solidFill>
                  <a:schemeClr val="bg1">
                    <a:lumMod val="50000"/>
                  </a:schemeClr>
                </a:solidFill>
              </a:rPr>
              <a:t> / </a:t>
            </a:r>
            <a:r>
              <a:rPr lang="en-US" sz="2400" err="1">
                <a:solidFill>
                  <a:schemeClr val="bg1">
                    <a:lumMod val="50000"/>
                  </a:schemeClr>
                </a:solidFill>
              </a:rPr>
              <a:t>Registracija</a:t>
            </a:r>
            <a:r>
              <a:rPr lang="en-US" sz="2400">
                <a:solidFill>
                  <a:schemeClr val="bg1">
                    <a:lumMod val="50000"/>
                  </a:schemeClr>
                </a:solidFill>
              </a:rPr>
              <a:t>“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err="1">
                <a:solidFill>
                  <a:schemeClr val="bg1">
                    <a:lumMod val="50000"/>
                  </a:schemeClr>
                </a:solidFill>
              </a:rPr>
              <a:t>prijavite</a:t>
            </a:r>
            <a:r>
              <a:rPr lang="en-US" sz="2400">
                <a:solidFill>
                  <a:schemeClr val="bg1">
                    <a:lumMod val="50000"/>
                  </a:schemeClr>
                </a:solidFill>
              </a:rPr>
              <a:t> se </a:t>
            </a:r>
            <a:r>
              <a:rPr lang="en-US" sz="2400" err="1">
                <a:solidFill>
                  <a:schemeClr val="bg1">
                    <a:lumMod val="50000"/>
                  </a:schemeClr>
                </a:solidFill>
              </a:rPr>
              <a:t>koristeći</a:t>
            </a:r>
            <a:r>
              <a:rPr lang="en-US" sz="240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400" err="1">
                <a:solidFill>
                  <a:schemeClr val="bg1">
                    <a:lumMod val="50000"/>
                  </a:schemeClr>
                </a:solidFill>
              </a:rPr>
              <a:t>svoj</a:t>
            </a:r>
            <a:r>
              <a:rPr lang="en-US" sz="240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400" err="1">
                <a:solidFill>
                  <a:schemeClr val="bg1">
                    <a:lumMod val="50000"/>
                  </a:schemeClr>
                </a:solidFill>
              </a:rPr>
              <a:t>AAI@EduHr</a:t>
            </a:r>
            <a:r>
              <a:rPr lang="en-US" sz="240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400" err="1">
                <a:solidFill>
                  <a:schemeClr val="bg1">
                    <a:lumMod val="50000"/>
                  </a:schemeClr>
                </a:solidFill>
              </a:rPr>
              <a:t>korisnički</a:t>
            </a:r>
            <a:r>
              <a:rPr lang="en-US" sz="240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400" err="1">
                <a:solidFill>
                  <a:schemeClr val="bg1">
                    <a:lumMod val="50000"/>
                  </a:schemeClr>
                </a:solidFill>
              </a:rPr>
              <a:t>račun</a:t>
            </a:r>
            <a:r>
              <a:rPr lang="en-US" sz="240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400" err="1">
                <a:solidFill>
                  <a:schemeClr val="bg1">
                    <a:lumMod val="50000"/>
                  </a:schemeClr>
                </a:solidFill>
              </a:rPr>
              <a:t>ili</a:t>
            </a:r>
            <a:r>
              <a:rPr lang="en-US" sz="2400">
                <a:solidFill>
                  <a:schemeClr val="bg1">
                    <a:lumMod val="50000"/>
                  </a:schemeClr>
                </a:solidFill>
              </a:rPr>
              <a:t> se </a:t>
            </a:r>
            <a:r>
              <a:rPr lang="en-US" sz="2400" err="1">
                <a:solidFill>
                  <a:schemeClr val="bg1">
                    <a:lumMod val="50000"/>
                  </a:schemeClr>
                </a:solidFill>
              </a:rPr>
              <a:t>registrirajte</a:t>
            </a:r>
            <a:r>
              <a:rPr lang="en-US" sz="2400">
                <a:solidFill>
                  <a:schemeClr val="bg1">
                    <a:lumMod val="50000"/>
                  </a:schemeClr>
                </a:solidFill>
              </a:rPr>
              <a:t> / </a:t>
            </a:r>
            <a:r>
              <a:rPr lang="en-US" sz="2400" err="1">
                <a:solidFill>
                  <a:schemeClr val="bg1">
                    <a:lumMod val="50000"/>
                  </a:schemeClr>
                </a:solidFill>
              </a:rPr>
              <a:t>prijavite</a:t>
            </a:r>
            <a:r>
              <a:rPr lang="en-US" sz="240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400" err="1">
                <a:solidFill>
                  <a:schemeClr val="bg1">
                    <a:lumMod val="50000"/>
                  </a:schemeClr>
                </a:solidFill>
              </a:rPr>
              <a:t>putem</a:t>
            </a:r>
            <a:r>
              <a:rPr lang="en-US" sz="2400">
                <a:solidFill>
                  <a:schemeClr val="bg1">
                    <a:lumMod val="50000"/>
                  </a:schemeClr>
                </a:solidFill>
              </a:rPr>
              <a:t> OIB-om </a:t>
            </a:r>
            <a:r>
              <a:rPr lang="en-US" sz="2400" err="1">
                <a:solidFill>
                  <a:schemeClr val="bg1">
                    <a:lumMod val="50000"/>
                  </a:schemeClr>
                </a:solidFill>
              </a:rPr>
              <a:t>i</a:t>
            </a:r>
            <a:r>
              <a:rPr lang="en-US" sz="2400">
                <a:solidFill>
                  <a:schemeClr val="bg1">
                    <a:lumMod val="50000"/>
                  </a:schemeClr>
                </a:solidFill>
              </a:rPr>
              <a:t> e-</a:t>
            </a:r>
            <a:r>
              <a:rPr lang="en-US" sz="2400" err="1">
                <a:solidFill>
                  <a:schemeClr val="bg1">
                    <a:lumMod val="50000"/>
                  </a:schemeClr>
                </a:solidFill>
              </a:rPr>
              <a:t>adrese</a:t>
            </a:r>
            <a:endParaRPr lang="en-US" sz="2400">
              <a:solidFill>
                <a:schemeClr val="bg1">
                  <a:lumMod val="50000"/>
                </a:schemeClr>
              </a:solidFill>
            </a:endParaRPr>
          </a:p>
          <a:p>
            <a:pPr marL="914400" lvl="1" indent="-457200">
              <a:buFont typeface="Arial" charset="0"/>
              <a:buChar char="•"/>
            </a:pPr>
            <a:r>
              <a:rPr lang="en-US" sz="2200" err="1">
                <a:solidFill>
                  <a:schemeClr val="bg1">
                    <a:lumMod val="50000"/>
                  </a:schemeClr>
                </a:solidFill>
              </a:rPr>
              <a:t>Lozinka</a:t>
            </a:r>
            <a:r>
              <a:rPr lang="en-US" sz="2200">
                <a:solidFill>
                  <a:schemeClr val="bg1">
                    <a:lumMod val="50000"/>
                  </a:schemeClr>
                </a:solidFill>
              </a:rPr>
              <a:t> mora </a:t>
            </a:r>
            <a:r>
              <a:rPr lang="en-US" sz="2200" err="1">
                <a:solidFill>
                  <a:schemeClr val="bg1">
                    <a:lumMod val="50000"/>
                  </a:schemeClr>
                </a:solidFill>
              </a:rPr>
              <a:t>duljine</a:t>
            </a:r>
            <a:r>
              <a:rPr lang="en-US" sz="220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200" err="1">
                <a:solidFill>
                  <a:schemeClr val="bg1">
                    <a:lumMod val="50000"/>
                  </a:schemeClr>
                </a:solidFill>
              </a:rPr>
              <a:t>najmanje</a:t>
            </a:r>
            <a:r>
              <a:rPr lang="en-US" sz="2200">
                <a:solidFill>
                  <a:schemeClr val="bg1">
                    <a:lumMod val="50000"/>
                  </a:schemeClr>
                </a:solidFill>
              </a:rPr>
              <a:t> 8 </a:t>
            </a:r>
            <a:r>
              <a:rPr lang="en-US" sz="2200" err="1">
                <a:solidFill>
                  <a:schemeClr val="bg1">
                    <a:lumMod val="50000"/>
                  </a:schemeClr>
                </a:solidFill>
              </a:rPr>
              <a:t>znakova</a:t>
            </a:r>
            <a:r>
              <a:rPr lang="en-US" sz="2200">
                <a:solidFill>
                  <a:schemeClr val="bg1">
                    <a:lumMod val="50000"/>
                  </a:schemeClr>
                </a:solidFill>
              </a:rPr>
              <a:t>. Mora </a:t>
            </a:r>
            <a:r>
              <a:rPr lang="en-US" sz="2200" err="1">
                <a:solidFill>
                  <a:schemeClr val="bg1">
                    <a:lumMod val="50000"/>
                  </a:schemeClr>
                </a:solidFill>
              </a:rPr>
              <a:t>biti</a:t>
            </a:r>
            <a:r>
              <a:rPr lang="en-US" sz="220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200" err="1">
                <a:solidFill>
                  <a:schemeClr val="bg1">
                    <a:lumMod val="50000"/>
                  </a:schemeClr>
                </a:solidFill>
              </a:rPr>
              <a:t>kombinacija</a:t>
            </a:r>
            <a:r>
              <a:rPr lang="en-US" sz="220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200" err="1">
                <a:solidFill>
                  <a:schemeClr val="bg1">
                    <a:lumMod val="50000"/>
                  </a:schemeClr>
                </a:solidFill>
              </a:rPr>
              <a:t>velikih</a:t>
            </a:r>
            <a:r>
              <a:rPr lang="en-US" sz="220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200" err="1">
                <a:solidFill>
                  <a:schemeClr val="bg1">
                    <a:lumMod val="50000"/>
                  </a:schemeClr>
                </a:solidFill>
              </a:rPr>
              <a:t>i</a:t>
            </a:r>
            <a:r>
              <a:rPr lang="en-US" sz="220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200" err="1">
                <a:solidFill>
                  <a:schemeClr val="bg1">
                    <a:lumMod val="50000"/>
                  </a:schemeClr>
                </a:solidFill>
              </a:rPr>
              <a:t>malih</a:t>
            </a:r>
            <a:r>
              <a:rPr lang="en-US" sz="220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200" err="1">
                <a:solidFill>
                  <a:schemeClr val="bg1">
                    <a:lumMod val="50000"/>
                  </a:schemeClr>
                </a:solidFill>
              </a:rPr>
              <a:t>slova</a:t>
            </a:r>
            <a:r>
              <a:rPr lang="en-US" sz="220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200" err="1">
                <a:solidFill>
                  <a:schemeClr val="bg1">
                    <a:lumMod val="50000"/>
                  </a:schemeClr>
                </a:solidFill>
              </a:rPr>
              <a:t>hrvatske</a:t>
            </a:r>
            <a:r>
              <a:rPr lang="en-US" sz="220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200" err="1">
                <a:solidFill>
                  <a:schemeClr val="bg1">
                    <a:lumMod val="50000"/>
                  </a:schemeClr>
                </a:solidFill>
              </a:rPr>
              <a:t>abecede</a:t>
            </a:r>
            <a:r>
              <a:rPr lang="en-US" sz="2200">
                <a:solidFill>
                  <a:schemeClr val="bg1">
                    <a:lumMod val="50000"/>
                  </a:schemeClr>
                </a:solidFill>
              </a:rPr>
              <a:t>, </a:t>
            </a:r>
            <a:r>
              <a:rPr lang="en-US" sz="2200" err="1">
                <a:solidFill>
                  <a:schemeClr val="bg1">
                    <a:lumMod val="50000"/>
                  </a:schemeClr>
                </a:solidFill>
              </a:rPr>
              <a:t>barem</a:t>
            </a:r>
            <a:r>
              <a:rPr lang="en-US" sz="220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200" err="1">
                <a:solidFill>
                  <a:schemeClr val="bg1">
                    <a:lumMod val="50000"/>
                  </a:schemeClr>
                </a:solidFill>
              </a:rPr>
              <a:t>jednog</a:t>
            </a:r>
            <a:r>
              <a:rPr lang="en-US" sz="220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200" err="1">
                <a:solidFill>
                  <a:schemeClr val="bg1">
                    <a:lumMod val="50000"/>
                  </a:schemeClr>
                </a:solidFill>
              </a:rPr>
              <a:t>broja</a:t>
            </a:r>
            <a:r>
              <a:rPr lang="en-US" sz="220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200" err="1">
                <a:solidFill>
                  <a:schemeClr val="bg1">
                    <a:lumMod val="50000"/>
                  </a:schemeClr>
                </a:solidFill>
              </a:rPr>
              <a:t>i</a:t>
            </a:r>
            <a:r>
              <a:rPr lang="en-US" sz="220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200" err="1">
                <a:solidFill>
                  <a:schemeClr val="bg1">
                    <a:lumMod val="50000"/>
                  </a:schemeClr>
                </a:solidFill>
              </a:rPr>
              <a:t>barem</a:t>
            </a:r>
            <a:r>
              <a:rPr lang="en-US" sz="220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200" err="1">
                <a:solidFill>
                  <a:schemeClr val="bg1">
                    <a:lumMod val="50000"/>
                  </a:schemeClr>
                </a:solidFill>
              </a:rPr>
              <a:t>jednog</a:t>
            </a:r>
            <a:r>
              <a:rPr lang="en-US" sz="220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200" err="1">
                <a:solidFill>
                  <a:schemeClr val="bg1">
                    <a:lumMod val="50000"/>
                  </a:schemeClr>
                </a:solidFill>
              </a:rPr>
              <a:t>specijalnog</a:t>
            </a:r>
            <a:r>
              <a:rPr lang="en-US" sz="220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200" err="1">
                <a:solidFill>
                  <a:schemeClr val="bg1">
                    <a:lumMod val="50000"/>
                  </a:schemeClr>
                </a:solidFill>
              </a:rPr>
              <a:t>znaka</a:t>
            </a:r>
            <a:r>
              <a:rPr lang="en-US" sz="2200">
                <a:solidFill>
                  <a:schemeClr val="bg1">
                    <a:lumMod val="50000"/>
                  </a:schemeClr>
                </a:solidFill>
              </a:rPr>
              <a:t>. </a:t>
            </a:r>
            <a:endParaRPr lang="hr-BA" sz="2200">
              <a:solidFill>
                <a:schemeClr val="bg1">
                  <a:lumMod val="50000"/>
                </a:schemeClr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400" err="1">
                <a:solidFill>
                  <a:schemeClr val="bg1">
                    <a:lumMod val="50000"/>
                  </a:schemeClr>
                </a:solidFill>
              </a:rPr>
              <a:t>otvorite</a:t>
            </a:r>
            <a:r>
              <a:rPr lang="en-US" sz="240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400" err="1">
                <a:solidFill>
                  <a:schemeClr val="bg1">
                    <a:lumMod val="50000"/>
                  </a:schemeClr>
                </a:solidFill>
              </a:rPr>
              <a:t>stranicu</a:t>
            </a:r>
            <a:r>
              <a:rPr lang="en-US" sz="2400">
                <a:solidFill>
                  <a:schemeClr val="bg1">
                    <a:lumMod val="50000"/>
                  </a:schemeClr>
                </a:solidFill>
              </a:rPr>
              <a:t> m</a:t>
            </a:r>
            <a:r>
              <a:rPr lang="hr-BA" sz="2400">
                <a:solidFill>
                  <a:schemeClr val="bg1">
                    <a:lumMod val="50000"/>
                  </a:schemeClr>
                </a:solidFill>
              </a:rPr>
              <a:t>oj </a:t>
            </a:r>
            <a:r>
              <a:rPr lang="hr-BA" sz="2400" err="1">
                <a:solidFill>
                  <a:schemeClr val="bg1">
                    <a:lumMod val="50000"/>
                  </a:schemeClr>
                </a:solidFill>
              </a:rPr>
              <a:t>Edutorij</a:t>
            </a:r>
          </a:p>
          <a:p>
            <a:pPr marL="285750" indent="-285750">
              <a:buFont typeface="Arial" charset="0"/>
              <a:buChar char="•"/>
            </a:pPr>
            <a:endParaRPr lang="en-US" sz="180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92746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BA"/>
              <a:t>Moj profil (10 min)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5387" y="2161671"/>
            <a:ext cx="10515600" cy="3113714"/>
          </a:xfrm>
        </p:spPr>
        <p:txBody>
          <a:bodyPr vert="horz" lIns="91440" tIns="45720" rIns="91440" bIns="45720" rtlCol="0" anchor="t">
            <a:normAutofit fontScale="85000" lnSpcReduction="20000"/>
          </a:bodyPr>
          <a:lstStyle/>
          <a:p>
            <a:pPr marL="285750" indent="-285750">
              <a:buFont typeface="Arial" charset="0"/>
              <a:buChar char="•"/>
            </a:pPr>
            <a:r>
              <a:rPr lang="en-US" sz="1800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p</a:t>
            </a:r>
            <a:r>
              <a:rPr lang="hr-HR" sz="1800" err="1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rofil</a:t>
            </a:r>
            <a:r>
              <a:rPr lang="hr-HR" sz="1800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, moji materijali, moji zadaci, korisnici koje pratim i koji me prate, kolekcije i zajednice</a:t>
            </a:r>
          </a:p>
          <a:p>
            <a:endParaRPr lang="hr-HR" sz="1800">
              <a:solidFill>
                <a:schemeClr val="bg1">
                  <a:lumMod val="50000"/>
                </a:schemeClr>
              </a:solidFill>
              <a:latin typeface="Arial" charset="0"/>
              <a:ea typeface="Arial" charset="0"/>
              <a:cs typeface="Arial" charset="0"/>
            </a:endParaRPr>
          </a:p>
          <a:p>
            <a:r>
              <a:rPr lang="en-US" sz="1800" b="1" err="1">
                <a:solidFill>
                  <a:srgbClr val="7030A0"/>
                </a:solidFill>
                <a:latin typeface="Arial" charset="0"/>
                <a:ea typeface="Arial" charset="0"/>
                <a:cs typeface="Arial" charset="0"/>
              </a:rPr>
              <a:t>Aktivnosti</a:t>
            </a:r>
            <a:r>
              <a:rPr lang="en-US" sz="1800" b="1">
                <a:solidFill>
                  <a:srgbClr val="7030A0"/>
                </a:solidFill>
                <a:latin typeface="Arial" charset="0"/>
                <a:ea typeface="Arial" charset="0"/>
                <a:cs typeface="Arial" charset="0"/>
              </a:rPr>
              <a:t>! </a:t>
            </a:r>
          </a:p>
          <a:p>
            <a:pPr marL="285750" indent="-285750">
              <a:buFont typeface="Arial" charset="0"/>
              <a:buChar char="•"/>
            </a:pPr>
            <a:r>
              <a:rPr lang="en-US" sz="1800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u</a:t>
            </a:r>
            <a:r>
              <a:rPr lang="hr-HR" sz="1800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redite profil </a:t>
            </a:r>
          </a:p>
          <a:p>
            <a:pPr marL="800100" lvl="1" indent="-342900">
              <a:buFont typeface="+mj-lt"/>
              <a:buAutoNum type="arabicPeriod"/>
            </a:pPr>
            <a:r>
              <a:rPr lang="hr-HR" sz="1800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unesite fotografije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1800" err="1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unesite</a:t>
            </a:r>
            <a:r>
              <a:rPr lang="en-US" sz="1800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 k</a:t>
            </a:r>
            <a:r>
              <a:rPr lang="hr-HR" sz="1800" err="1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ontakt</a:t>
            </a:r>
            <a:r>
              <a:rPr lang="hr-HR" sz="1800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 podatke ukoliko želite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1800" err="1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uredite</a:t>
            </a:r>
            <a:r>
              <a:rPr lang="en-US" sz="1800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 p</a:t>
            </a:r>
            <a:r>
              <a:rPr lang="hr-HR" sz="1800" err="1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rofesionalne</a:t>
            </a:r>
            <a:r>
              <a:rPr lang="hr-HR" sz="1800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 podatke (zvanje / zanimanje, predmeti</a:t>
            </a:r>
            <a:r>
              <a:rPr lang="mr-IN" sz="1800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…</a:t>
            </a:r>
            <a:r>
              <a:rPr lang="hr-HR" sz="1800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)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1800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s</a:t>
            </a:r>
            <a:r>
              <a:rPr lang="hr-HR" sz="1800" err="1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premite</a:t>
            </a:r>
            <a:r>
              <a:rPr lang="hr-HR" sz="1800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 promjene</a:t>
            </a:r>
          </a:p>
          <a:p>
            <a:pPr marL="285750" indent="-285750">
              <a:buFont typeface="Arial" charset="0"/>
              <a:buChar char="•"/>
            </a:pPr>
            <a:r>
              <a:rPr lang="en-US" sz="1800" err="1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počnite</a:t>
            </a:r>
            <a:r>
              <a:rPr lang="en-US" sz="1800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800" err="1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pratiti</a:t>
            </a:r>
            <a:r>
              <a:rPr lang="en-US" sz="1800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800" err="1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nekog</a:t>
            </a:r>
            <a:r>
              <a:rPr lang="en-US" sz="1800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800" err="1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korisnika</a:t>
            </a:r>
            <a:endParaRPr lang="en-US" sz="1800">
              <a:solidFill>
                <a:schemeClr val="bg1">
                  <a:lumMod val="50000"/>
                </a:schemeClr>
              </a:solidFill>
              <a:latin typeface="Arial" charset="0"/>
              <a:ea typeface="Arial" charset="0"/>
              <a:cs typeface="Arial" charset="0"/>
            </a:endParaRPr>
          </a:p>
          <a:p>
            <a:pPr marL="800100" lvl="1" indent="-342900">
              <a:buFont typeface="+mj-lt"/>
              <a:buAutoNum type="arabicPeriod"/>
            </a:pPr>
            <a:r>
              <a:rPr lang="en-US" sz="1800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k</a:t>
            </a:r>
            <a:r>
              <a:rPr lang="hr-HR" sz="1800" err="1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orisnici</a:t>
            </a:r>
            <a:r>
              <a:rPr lang="hr-HR" sz="1800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 koje pratim 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1800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v</a:t>
            </a:r>
            <a:r>
              <a:rPr lang="hr-HR" sz="1800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idite koje korisnike vam sustav nudi </a:t>
            </a:r>
          </a:p>
          <a:p>
            <a:pPr marL="800100" lvl="1" indent="-342900">
              <a:buFont typeface="+mj-lt"/>
              <a:buAutoNum type="arabicPeriod"/>
            </a:pPr>
            <a:r>
              <a:rPr lang="hr-HR" sz="1800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možete počet pratiti nekoga</a:t>
            </a:r>
            <a:endParaRPr lang="hr-BA" sz="1800">
              <a:solidFill>
                <a:schemeClr val="bg1">
                  <a:lumMod val="50000"/>
                </a:schemeClr>
              </a:solidFill>
              <a:latin typeface="Arial" charset="0"/>
              <a:ea typeface="Arial" charset="0"/>
              <a:cs typeface="Arial" charset="0"/>
            </a:endParaRPr>
          </a:p>
          <a:p>
            <a:pPr marL="285750" indent="-285750">
              <a:buFont typeface="Arial" charset="0"/>
              <a:buChar char="•"/>
            </a:pPr>
            <a:endParaRPr lang="en-US" sz="1800">
              <a:solidFill>
                <a:schemeClr val="bg1">
                  <a:lumMod val="50000"/>
                </a:schemeClr>
              </a:solidFill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31639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BA"/>
              <a:t>Unos materijala (20 min)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7802" y="2161671"/>
            <a:ext cx="7486290" cy="3060960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b="1" err="1">
                <a:solidFill>
                  <a:srgbClr val="7030A0"/>
                </a:solidFill>
                <a:latin typeface="Arial" charset="0"/>
                <a:ea typeface="Arial" charset="0"/>
                <a:cs typeface="Arial" charset="0"/>
              </a:rPr>
              <a:t>Aktivnosti</a:t>
            </a:r>
            <a:r>
              <a:rPr lang="en-US" b="1">
                <a:solidFill>
                  <a:srgbClr val="7030A0"/>
                </a:solidFill>
                <a:latin typeface="Arial" charset="0"/>
                <a:ea typeface="Arial" charset="0"/>
                <a:cs typeface="Arial" charset="0"/>
              </a:rPr>
              <a:t>! </a:t>
            </a:r>
            <a:endParaRPr lang="en-US" b="1">
              <a:solidFill>
                <a:srgbClr val="B43D88"/>
              </a:solidFill>
              <a:latin typeface="Arial" charset="0"/>
              <a:ea typeface="Arial" charset="0"/>
              <a:cs typeface="Arial" charset="0"/>
            </a:endParaRPr>
          </a:p>
          <a:p>
            <a:r>
              <a:rPr lang="en-US" b="1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1.</a:t>
            </a:r>
            <a:r>
              <a:rPr lang="en-US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err="1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na</a:t>
            </a:r>
            <a:r>
              <a:rPr lang="en-US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err="1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računalo</a:t>
            </a:r>
            <a:r>
              <a:rPr lang="en-US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 (desktop) </a:t>
            </a:r>
            <a:r>
              <a:rPr lang="en-US" err="1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spremite</a:t>
            </a:r>
            <a:r>
              <a:rPr lang="en-US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err="1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datoteku</a:t>
            </a:r>
            <a:r>
              <a:rPr lang="en-US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err="1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koju</a:t>
            </a:r>
            <a:r>
              <a:rPr lang="en-US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err="1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ste</a:t>
            </a:r>
            <a:r>
              <a:rPr lang="en-US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err="1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si</a:t>
            </a:r>
            <a:r>
              <a:rPr lang="en-US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err="1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pripremili</a:t>
            </a:r>
            <a:endParaRPr lang="en-US">
              <a:solidFill>
                <a:schemeClr val="bg1">
                  <a:lumMod val="50000"/>
                </a:schemeClr>
              </a:solidFill>
              <a:latin typeface="Arial" charset="0"/>
              <a:ea typeface="Arial" charset="0"/>
              <a:cs typeface="Arial" charset="0"/>
            </a:endParaRPr>
          </a:p>
          <a:p>
            <a:endParaRPr lang="en-US" b="1">
              <a:solidFill>
                <a:schemeClr val="bg1">
                  <a:lumMod val="50000"/>
                </a:schemeClr>
              </a:solidFill>
              <a:latin typeface="Arial" charset="0"/>
              <a:ea typeface="Arial" charset="0"/>
              <a:cs typeface="Arial" charset="0"/>
            </a:endParaRPr>
          </a:p>
          <a:p>
            <a:r>
              <a:rPr lang="en-US" b="1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2. </a:t>
            </a:r>
            <a:r>
              <a:rPr lang="en-US" b="1" err="1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Unesite</a:t>
            </a:r>
            <a:r>
              <a:rPr lang="en-US" b="1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b="1" err="1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svoj</a:t>
            </a:r>
            <a:r>
              <a:rPr lang="en-US" b="1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b="1" err="1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materijal</a:t>
            </a:r>
            <a:r>
              <a:rPr lang="en-US" b="1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 u tri </a:t>
            </a:r>
            <a:r>
              <a:rPr lang="en-US" b="1" err="1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koraka</a:t>
            </a:r>
            <a:r>
              <a:rPr lang="en-US" b="1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: </a:t>
            </a:r>
          </a:p>
          <a:p>
            <a:pPr marL="285750" indent="-285750">
              <a:buFont typeface="Arial" charset="0"/>
              <a:buChar char="•"/>
            </a:pPr>
            <a:r>
              <a:rPr lang="en-US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k</a:t>
            </a:r>
            <a:r>
              <a:rPr lang="hr-HR" err="1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orak</a:t>
            </a:r>
            <a:r>
              <a:rPr lang="hr-HR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 1</a:t>
            </a:r>
          </a:p>
          <a:p>
            <a:pPr marL="742950" lvl="1" indent="-285750">
              <a:buFont typeface="Arial" charset="0"/>
              <a:buChar char="•"/>
            </a:pPr>
            <a:r>
              <a:rPr lang="en-US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u</a:t>
            </a:r>
            <a:r>
              <a:rPr lang="hr-HR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nos datoteke ili poveznice </a:t>
            </a:r>
          </a:p>
          <a:p>
            <a:pPr marL="742950" lvl="1" indent="-285750">
              <a:buFont typeface="Arial" charset="0"/>
              <a:buChar char="•"/>
            </a:pPr>
            <a:r>
              <a:rPr lang="en-US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o</a:t>
            </a:r>
            <a:r>
              <a:rPr lang="hr-HR" err="1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bavezni</a:t>
            </a:r>
            <a:r>
              <a:rPr lang="hr-HR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 podaci</a:t>
            </a:r>
          </a:p>
          <a:p>
            <a:pPr marL="742950" lvl="1" indent="-285750">
              <a:buFont typeface="Arial" charset="0"/>
              <a:buChar char="•"/>
            </a:pPr>
            <a:r>
              <a:rPr lang="en-US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p</a:t>
            </a:r>
            <a:r>
              <a:rPr lang="hr-HR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redefinirani podaci</a:t>
            </a:r>
          </a:p>
          <a:p>
            <a:pPr marL="742950" lvl="1" indent="-285750">
              <a:buFont typeface="Arial" charset="0"/>
              <a:buChar char="•"/>
            </a:pPr>
            <a:endParaRPr lang="hr-BA">
              <a:solidFill>
                <a:schemeClr val="bg1">
                  <a:lumMod val="50000"/>
                </a:schemeClr>
              </a:solidFill>
              <a:latin typeface="Arial" charset="0"/>
              <a:ea typeface="Arial" charset="0"/>
              <a:cs typeface="Arial" charset="0"/>
            </a:endParaRPr>
          </a:p>
          <a:p>
            <a:pPr marL="742950" lvl="1" indent="-285750">
              <a:buFont typeface="Arial" charset="0"/>
              <a:buChar char="•"/>
            </a:pPr>
            <a:endParaRPr lang="hr-BA">
              <a:solidFill>
                <a:schemeClr val="bg1">
                  <a:lumMod val="50000"/>
                </a:schemeClr>
              </a:solidFill>
              <a:latin typeface="Arial" charset="0"/>
              <a:ea typeface="Arial" charset="0"/>
              <a:cs typeface="Arial" charset="0"/>
            </a:endParaRPr>
          </a:p>
          <a:p>
            <a:pPr marL="285750" indent="-285750">
              <a:buFont typeface="Arial" charset="0"/>
              <a:buChar char="•"/>
            </a:pPr>
            <a:endParaRPr lang="en-US">
              <a:solidFill>
                <a:schemeClr val="bg1">
                  <a:lumMod val="50000"/>
                </a:schemeClr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7" name="Text Placeholder 2"/>
          <p:cNvSpPr txBox="1">
            <a:spLocks/>
          </p:cNvSpPr>
          <p:nvPr/>
        </p:nvSpPr>
        <p:spPr>
          <a:xfrm>
            <a:off x="6456100" y="3481136"/>
            <a:ext cx="4380780" cy="30609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buFont typeface="Arial" charset="0"/>
              <a:buChar char="•"/>
            </a:pPr>
            <a:r>
              <a:rPr lang="en-US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k</a:t>
            </a:r>
            <a:r>
              <a:rPr lang="hr-BA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orak 2</a:t>
            </a:r>
          </a:p>
          <a:p>
            <a:pPr marL="742950" lvl="1" indent="-285750">
              <a:buFont typeface="Arial" charset="0"/>
              <a:buChar char="•"/>
            </a:pPr>
            <a:r>
              <a:rPr lang="en-US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N</a:t>
            </a:r>
            <a:r>
              <a:rPr lang="hr-BA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astavni plan i program</a:t>
            </a:r>
          </a:p>
          <a:p>
            <a:pPr marL="742950" lvl="1" indent="-285750">
              <a:buFont typeface="Arial" charset="0"/>
              <a:buChar char="•"/>
            </a:pPr>
            <a:r>
              <a:rPr lang="en-US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o</a:t>
            </a:r>
            <a:r>
              <a:rPr lang="hr-BA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brazovni detalji</a:t>
            </a:r>
          </a:p>
          <a:p>
            <a:pPr marL="285750" indent="-285750">
              <a:buFont typeface="Arial" charset="0"/>
              <a:buChar char="•"/>
            </a:pPr>
            <a:endParaRPr lang="en-US">
              <a:solidFill>
                <a:schemeClr val="bg1">
                  <a:lumMod val="50000"/>
                </a:schemeClr>
              </a:solidFill>
              <a:latin typeface="Arial" charset="0"/>
              <a:ea typeface="Arial" charset="0"/>
              <a:cs typeface="Arial" charset="0"/>
            </a:endParaRPr>
          </a:p>
          <a:p>
            <a:pPr marL="285750" indent="-285750">
              <a:buFont typeface="Arial" charset="0"/>
              <a:buChar char="•"/>
            </a:pPr>
            <a:r>
              <a:rPr lang="en-US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k</a:t>
            </a:r>
            <a:r>
              <a:rPr lang="hr-BA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orak 3</a:t>
            </a:r>
          </a:p>
          <a:p>
            <a:pPr marL="742950" lvl="1" indent="-285750">
              <a:buFont typeface="Arial" charset="0"/>
              <a:buChar char="•"/>
            </a:pPr>
            <a:r>
              <a:rPr lang="en-US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p</a:t>
            </a:r>
            <a:r>
              <a:rPr lang="hr-BA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ovezanost</a:t>
            </a:r>
          </a:p>
          <a:p>
            <a:pPr marL="742950" lvl="1" indent="-285750">
              <a:buFont typeface="Arial" charset="0"/>
              <a:buChar char="•"/>
            </a:pPr>
            <a:r>
              <a:rPr lang="en-US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t</a:t>
            </a:r>
            <a:r>
              <a:rPr lang="hr-BA">
                <a:solidFill>
                  <a:schemeClr val="bg1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ehničke upute</a:t>
            </a:r>
          </a:p>
          <a:p>
            <a:pPr marL="285750" indent="-285750">
              <a:buFont typeface="Arial" charset="0"/>
              <a:buChar char="•"/>
            </a:pPr>
            <a:endParaRPr lang="en-US" sz="1800">
              <a:solidFill>
                <a:schemeClr val="bg1">
                  <a:lumMod val="50000"/>
                </a:schemeClr>
              </a:solidFill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16784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BA"/>
              <a:t>Pretraživanje materijala (10 min)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5387" y="2161671"/>
            <a:ext cx="10515600" cy="3060960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en-US" b="1" err="1">
                <a:solidFill>
                  <a:srgbClr val="7030A0"/>
                </a:solidFill>
                <a:latin typeface="Arial" charset="0"/>
                <a:ea typeface="Arial" charset="0"/>
                <a:cs typeface="Arial" charset="0"/>
              </a:rPr>
              <a:t>Aktivnost</a:t>
            </a:r>
            <a:r>
              <a:rPr lang="en-US" b="1">
                <a:solidFill>
                  <a:srgbClr val="7030A0"/>
                </a:solidFill>
                <a:latin typeface="Arial" charset="0"/>
                <a:ea typeface="Arial" charset="0"/>
                <a:cs typeface="Arial" charset="0"/>
              </a:rPr>
              <a:t>!</a:t>
            </a:r>
          </a:p>
          <a:p>
            <a:pPr marL="285750" indent="-285750">
              <a:buFont typeface="Arial" charset="0"/>
              <a:buChar char="•"/>
            </a:pPr>
            <a:r>
              <a:rPr lang="en-US" sz="1800" err="1">
                <a:solidFill>
                  <a:schemeClr val="bg1">
                    <a:lumMod val="50000"/>
                  </a:schemeClr>
                </a:solidFill>
              </a:rPr>
              <a:t>otvorite</a:t>
            </a:r>
            <a:r>
              <a:rPr lang="en-US" sz="180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800" err="1">
                <a:solidFill>
                  <a:schemeClr val="bg1">
                    <a:lumMod val="50000"/>
                  </a:schemeClr>
                </a:solidFill>
              </a:rPr>
              <a:t>stranicu</a:t>
            </a:r>
            <a:r>
              <a:rPr lang="en-US" sz="180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800" err="1">
                <a:solidFill>
                  <a:schemeClr val="bg1">
                    <a:lumMod val="50000"/>
                  </a:schemeClr>
                </a:solidFill>
              </a:rPr>
              <a:t>Materijali</a:t>
            </a:r>
            <a:r>
              <a:rPr lang="en-US" sz="180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mr-IN" sz="1800">
                <a:solidFill>
                  <a:schemeClr val="bg1">
                    <a:lumMod val="50000"/>
                  </a:schemeClr>
                </a:solidFill>
              </a:rPr>
              <a:t>–</a:t>
            </a:r>
            <a:r>
              <a:rPr lang="en-US" sz="180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800" err="1">
                <a:solidFill>
                  <a:schemeClr val="bg1">
                    <a:lumMod val="50000"/>
                  </a:schemeClr>
                </a:solidFill>
              </a:rPr>
              <a:t>Svi</a:t>
            </a:r>
            <a:r>
              <a:rPr lang="en-US" sz="180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800" err="1">
                <a:solidFill>
                  <a:schemeClr val="bg1">
                    <a:lumMod val="50000"/>
                  </a:schemeClr>
                </a:solidFill>
              </a:rPr>
              <a:t>materijali</a:t>
            </a:r>
            <a:endParaRPr lang="en-US" sz="1800">
              <a:solidFill>
                <a:schemeClr val="bg1">
                  <a:lumMod val="50000"/>
                </a:schemeClr>
              </a:solidFill>
            </a:endParaRPr>
          </a:p>
          <a:p>
            <a:pPr marL="285750" indent="-285750">
              <a:buFont typeface="Arial" charset="0"/>
              <a:buChar char="•"/>
            </a:pPr>
            <a:r>
              <a:rPr lang="en-US" sz="1800">
                <a:solidFill>
                  <a:schemeClr val="bg1">
                    <a:lumMod val="50000"/>
                  </a:schemeClr>
                </a:solidFill>
              </a:rPr>
              <a:t>s </a:t>
            </a:r>
            <a:r>
              <a:rPr lang="en-US" sz="1800" err="1">
                <a:solidFill>
                  <a:schemeClr val="bg1">
                    <a:lumMod val="50000"/>
                  </a:schemeClr>
                </a:solidFill>
              </a:rPr>
              <a:t>lijeve</a:t>
            </a:r>
            <a:r>
              <a:rPr lang="en-US" sz="180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800" err="1">
                <a:solidFill>
                  <a:schemeClr val="bg1">
                    <a:lumMod val="50000"/>
                  </a:schemeClr>
                </a:solidFill>
              </a:rPr>
              <a:t>strane</a:t>
            </a:r>
            <a:r>
              <a:rPr lang="en-US" sz="180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hr-HR" sz="1800">
                <a:solidFill>
                  <a:schemeClr val="bg1">
                    <a:lumMod val="50000"/>
                  </a:schemeClr>
                </a:solidFill>
              </a:rPr>
              <a:t>(</a:t>
            </a:r>
            <a:r>
              <a:rPr lang="en-US" sz="1800" err="1">
                <a:solidFill>
                  <a:schemeClr val="bg1">
                    <a:lumMod val="50000"/>
                  </a:schemeClr>
                </a:solidFill>
              </a:rPr>
              <a:t>kategorije</a:t>
            </a:r>
            <a:r>
              <a:rPr lang="en-US" sz="180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800" err="1">
                <a:solidFill>
                  <a:schemeClr val="bg1">
                    <a:lumMod val="50000"/>
                  </a:schemeClr>
                </a:solidFill>
              </a:rPr>
              <a:t>materijala</a:t>
            </a:r>
            <a:r>
              <a:rPr lang="en-US" sz="1800">
                <a:solidFill>
                  <a:schemeClr val="bg1">
                    <a:lumMod val="50000"/>
                  </a:schemeClr>
                </a:solidFill>
              </a:rPr>
              <a:t>) </a:t>
            </a:r>
            <a:r>
              <a:rPr lang="en-US" sz="1800" err="1">
                <a:solidFill>
                  <a:schemeClr val="bg1">
                    <a:lumMod val="50000"/>
                  </a:schemeClr>
                </a:solidFill>
              </a:rPr>
              <a:t>pronađite</a:t>
            </a:r>
            <a:r>
              <a:rPr lang="en-US" sz="180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800" err="1">
                <a:solidFill>
                  <a:schemeClr val="bg1">
                    <a:lumMod val="50000"/>
                  </a:schemeClr>
                </a:solidFill>
              </a:rPr>
              <a:t>svoj</a:t>
            </a:r>
            <a:r>
              <a:rPr lang="en-US" sz="180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800" err="1">
                <a:solidFill>
                  <a:schemeClr val="bg1">
                    <a:lumMod val="50000"/>
                  </a:schemeClr>
                </a:solidFill>
              </a:rPr>
              <a:t>materijal</a:t>
            </a:r>
            <a:endParaRPr lang="en-US" sz="1800">
              <a:solidFill>
                <a:schemeClr val="bg1">
                  <a:lumMod val="50000"/>
                </a:schemeClr>
              </a:solidFill>
            </a:endParaRPr>
          </a:p>
          <a:p>
            <a:pPr marL="285750" indent="-285750">
              <a:buFont typeface="Arial" charset="0"/>
              <a:buChar char="•"/>
            </a:pPr>
            <a:r>
              <a:rPr lang="en-US" sz="1800">
                <a:solidFill>
                  <a:schemeClr val="bg1">
                    <a:lumMod val="50000"/>
                  </a:schemeClr>
                </a:solidFill>
              </a:rPr>
              <a:t>u </a:t>
            </a:r>
            <a:r>
              <a:rPr lang="en-US" sz="1800" err="1">
                <a:solidFill>
                  <a:schemeClr val="bg1">
                    <a:lumMod val="50000"/>
                  </a:schemeClr>
                </a:solidFill>
              </a:rPr>
              <a:t>rezultatima</a:t>
            </a:r>
            <a:r>
              <a:rPr lang="en-US" sz="180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800" err="1">
                <a:solidFill>
                  <a:schemeClr val="bg1">
                    <a:lumMod val="50000"/>
                  </a:schemeClr>
                </a:solidFill>
              </a:rPr>
              <a:t>pretraživanja</a:t>
            </a:r>
            <a:r>
              <a:rPr lang="en-US" sz="180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800" err="1">
                <a:solidFill>
                  <a:schemeClr val="bg1">
                    <a:lumMod val="50000"/>
                  </a:schemeClr>
                </a:solidFill>
              </a:rPr>
              <a:t>filtriranjem</a:t>
            </a:r>
            <a:r>
              <a:rPr lang="en-US" sz="180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800" err="1">
                <a:solidFill>
                  <a:schemeClr val="bg1">
                    <a:lumMod val="50000"/>
                  </a:schemeClr>
                </a:solidFill>
              </a:rPr>
              <a:t>i</a:t>
            </a:r>
            <a:r>
              <a:rPr lang="en-US" sz="180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800" err="1">
                <a:solidFill>
                  <a:schemeClr val="bg1">
                    <a:lumMod val="50000"/>
                  </a:schemeClr>
                </a:solidFill>
              </a:rPr>
              <a:t>sortiranjem</a:t>
            </a:r>
            <a:r>
              <a:rPr lang="en-US" sz="180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800" err="1">
                <a:solidFill>
                  <a:schemeClr val="bg1">
                    <a:lumMod val="50000"/>
                  </a:schemeClr>
                </a:solidFill>
              </a:rPr>
              <a:t>pronađite</a:t>
            </a:r>
            <a:r>
              <a:rPr lang="en-US" sz="180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800" err="1">
                <a:solidFill>
                  <a:schemeClr val="bg1">
                    <a:lumMod val="50000"/>
                  </a:schemeClr>
                </a:solidFill>
              </a:rPr>
              <a:t>svoj</a:t>
            </a:r>
            <a:r>
              <a:rPr lang="en-US" sz="180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800" err="1">
                <a:solidFill>
                  <a:schemeClr val="bg1">
                    <a:lumMod val="50000"/>
                  </a:schemeClr>
                </a:solidFill>
              </a:rPr>
              <a:t>materijal</a:t>
            </a:r>
            <a:endParaRPr lang="en-US" sz="1800">
              <a:solidFill>
                <a:schemeClr val="bg1">
                  <a:lumMod val="50000"/>
                </a:schemeClr>
              </a:solidFill>
            </a:endParaRPr>
          </a:p>
          <a:p>
            <a:pPr marL="285750" indent="-285750">
              <a:buFont typeface="Arial" charset="0"/>
              <a:buChar char="•"/>
            </a:pPr>
            <a:endParaRPr lang="en-US" sz="1800">
              <a:solidFill>
                <a:schemeClr val="bg1">
                  <a:lumMod val="50000"/>
                </a:schemeClr>
              </a:solidFill>
            </a:endParaRPr>
          </a:p>
          <a:p>
            <a:pPr marL="285750" indent="-285750">
              <a:buFont typeface="Arial" charset="0"/>
              <a:buChar char="•"/>
            </a:pPr>
            <a:r>
              <a:rPr lang="en-US" sz="1800" b="1" err="1">
                <a:solidFill>
                  <a:schemeClr val="bg1">
                    <a:lumMod val="50000"/>
                  </a:schemeClr>
                </a:solidFill>
              </a:rPr>
              <a:t>Drugi</a:t>
            </a:r>
            <a:r>
              <a:rPr lang="en-US" sz="1800" b="1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800" b="1" err="1">
                <a:solidFill>
                  <a:schemeClr val="bg1">
                    <a:lumMod val="50000"/>
                  </a:schemeClr>
                </a:solidFill>
              </a:rPr>
              <a:t>dostupni</a:t>
            </a:r>
            <a:r>
              <a:rPr lang="en-US" sz="1800" b="1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800" b="1" err="1">
                <a:solidFill>
                  <a:schemeClr val="bg1">
                    <a:lumMod val="50000"/>
                  </a:schemeClr>
                </a:solidFill>
              </a:rPr>
              <a:t>načini</a:t>
            </a:r>
            <a:r>
              <a:rPr lang="en-US" sz="1800" b="1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800" b="1" err="1">
                <a:solidFill>
                  <a:schemeClr val="bg1">
                    <a:lumMod val="50000"/>
                  </a:schemeClr>
                </a:solidFill>
              </a:rPr>
              <a:t>pretraživanja</a:t>
            </a:r>
            <a:r>
              <a:rPr lang="en-US" sz="1800" b="1">
                <a:solidFill>
                  <a:schemeClr val="bg1">
                    <a:lumMod val="50000"/>
                  </a:schemeClr>
                </a:solidFill>
              </a:rPr>
              <a:t>: </a:t>
            </a:r>
          </a:p>
          <a:p>
            <a:pPr marL="742950" lvl="1" indent="-285750">
              <a:buFont typeface="Arial" charset="0"/>
              <a:buChar char="•"/>
            </a:pPr>
            <a:r>
              <a:rPr lang="en-US" sz="1800">
                <a:solidFill>
                  <a:schemeClr val="bg1">
                    <a:lumMod val="50000"/>
                  </a:schemeClr>
                </a:solidFill>
              </a:rPr>
              <a:t>n</a:t>
            </a:r>
            <a:r>
              <a:rPr lang="hr-HR" sz="1800" err="1">
                <a:solidFill>
                  <a:schemeClr val="bg1">
                    <a:lumMod val="50000"/>
                  </a:schemeClr>
                </a:solidFill>
              </a:rPr>
              <a:t>aslovnica</a:t>
            </a:r>
            <a:endParaRPr lang="hr-HR" sz="1800">
              <a:solidFill>
                <a:schemeClr val="bg1">
                  <a:lumMod val="50000"/>
                </a:schemeClr>
              </a:solidFill>
            </a:endParaRPr>
          </a:p>
          <a:p>
            <a:pPr marL="742950" lvl="1" indent="-285750">
              <a:buFont typeface="Arial" charset="0"/>
              <a:buChar char="•"/>
            </a:pPr>
            <a:r>
              <a:rPr lang="en-US" sz="1800">
                <a:solidFill>
                  <a:schemeClr val="bg1">
                    <a:lumMod val="50000"/>
                  </a:schemeClr>
                </a:solidFill>
              </a:rPr>
              <a:t>j</a:t>
            </a:r>
            <a:r>
              <a:rPr lang="hr-HR" sz="1800" err="1">
                <a:solidFill>
                  <a:schemeClr val="bg1">
                    <a:lumMod val="50000"/>
                  </a:schemeClr>
                </a:solidFill>
              </a:rPr>
              <a:t>ednostavna</a:t>
            </a:r>
            <a:r>
              <a:rPr lang="hr-HR" sz="1800">
                <a:solidFill>
                  <a:schemeClr val="bg1">
                    <a:lumMod val="50000"/>
                  </a:schemeClr>
                </a:solidFill>
              </a:rPr>
              <a:t> tražilica</a:t>
            </a:r>
          </a:p>
          <a:p>
            <a:pPr marL="742950" lvl="1" indent="-285750">
              <a:buFont typeface="Arial" charset="0"/>
              <a:buChar char="•"/>
            </a:pPr>
            <a:r>
              <a:rPr lang="en-US" sz="1800">
                <a:solidFill>
                  <a:schemeClr val="bg1">
                    <a:lumMod val="50000"/>
                  </a:schemeClr>
                </a:solidFill>
              </a:rPr>
              <a:t>n</a:t>
            </a:r>
            <a:r>
              <a:rPr lang="hr-HR" sz="1800" err="1">
                <a:solidFill>
                  <a:schemeClr val="bg1">
                    <a:lumMod val="50000"/>
                  </a:schemeClr>
                </a:solidFill>
              </a:rPr>
              <a:t>apredno</a:t>
            </a:r>
            <a:r>
              <a:rPr lang="hr-HR" sz="1800">
                <a:solidFill>
                  <a:schemeClr val="bg1">
                    <a:lumMod val="50000"/>
                  </a:schemeClr>
                </a:solidFill>
              </a:rPr>
              <a:t> pretraživanje</a:t>
            </a:r>
          </a:p>
          <a:p>
            <a:pPr marL="285750" indent="-285750">
              <a:buFont typeface="Arial" charset="0"/>
              <a:buChar char="•"/>
            </a:pPr>
            <a:endParaRPr lang="hr-BA" sz="1800">
              <a:solidFill>
                <a:schemeClr val="bg1">
                  <a:lumMod val="50000"/>
                </a:schemeClr>
              </a:solidFill>
            </a:endParaRPr>
          </a:p>
          <a:p>
            <a:pPr marL="742950" lvl="1" indent="-285750">
              <a:buFont typeface="Arial" charset="0"/>
              <a:buChar char="•"/>
            </a:pPr>
            <a:endParaRPr lang="hr-BA" sz="1800">
              <a:solidFill>
                <a:schemeClr val="bg1">
                  <a:lumMod val="50000"/>
                </a:schemeClr>
              </a:solidFill>
            </a:endParaRPr>
          </a:p>
          <a:p>
            <a:pPr marL="742950" lvl="1" indent="-285750">
              <a:buFont typeface="Arial" charset="0"/>
              <a:buChar char="•"/>
            </a:pPr>
            <a:endParaRPr lang="hr-BA" sz="1800">
              <a:solidFill>
                <a:schemeClr val="bg1">
                  <a:lumMod val="50000"/>
                </a:schemeClr>
              </a:solidFill>
            </a:endParaRPr>
          </a:p>
          <a:p>
            <a:pPr marL="285750" indent="-285750">
              <a:buFont typeface="Arial" charset="0"/>
              <a:buChar char="•"/>
            </a:pPr>
            <a:endParaRPr lang="en-US" sz="180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96631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06769" y="2022231"/>
            <a:ext cx="9764217" cy="3903783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pPr marL="285750" indent="-285750">
              <a:buFont typeface="Arial" charset="0"/>
              <a:buChar char="•"/>
            </a:pPr>
            <a:r>
              <a:rPr lang="en-US" sz="1800" err="1"/>
              <a:t>kolekcije</a:t>
            </a:r>
            <a:r>
              <a:rPr lang="en-US" sz="1800"/>
              <a:t> </a:t>
            </a:r>
            <a:r>
              <a:rPr lang="en-US" sz="1800" err="1"/>
              <a:t>omogućuju</a:t>
            </a:r>
            <a:r>
              <a:rPr lang="en-US" sz="1800"/>
              <a:t> </a:t>
            </a:r>
            <a:r>
              <a:rPr lang="en-US" sz="1800" err="1"/>
              <a:t>grupiranje</a:t>
            </a:r>
            <a:r>
              <a:rPr lang="en-US" sz="1800"/>
              <a:t> </a:t>
            </a:r>
            <a:r>
              <a:rPr lang="en-US" sz="1800" err="1"/>
              <a:t>sadržaja</a:t>
            </a:r>
            <a:r>
              <a:rPr lang="en-US" sz="1800"/>
              <a:t> </a:t>
            </a:r>
            <a:r>
              <a:rPr lang="en-US" sz="1800" err="1"/>
              <a:t>prema</a:t>
            </a:r>
            <a:r>
              <a:rPr lang="en-US" sz="1800"/>
              <a:t> </a:t>
            </a:r>
            <a:r>
              <a:rPr lang="en-US" sz="1800" err="1"/>
              <a:t>osobnim</a:t>
            </a:r>
            <a:r>
              <a:rPr lang="en-US" sz="1800"/>
              <a:t> </a:t>
            </a:r>
            <a:r>
              <a:rPr lang="en-US" sz="1800" err="1"/>
              <a:t>preferencama</a:t>
            </a:r>
            <a:endParaRPr lang="en-US" sz="1800" b="1">
              <a:solidFill>
                <a:srgbClr val="B43D88"/>
              </a:solidFill>
              <a:latin typeface="Arial" charset="0"/>
              <a:ea typeface="Arial" charset="0"/>
              <a:cs typeface="Arial" charset="0"/>
            </a:endParaRPr>
          </a:p>
          <a:p>
            <a:r>
              <a:rPr lang="en-US" sz="1800" b="1" err="1">
                <a:solidFill>
                  <a:srgbClr val="7030A0"/>
                </a:solidFill>
                <a:latin typeface="Arial" charset="0"/>
                <a:ea typeface="Arial" charset="0"/>
                <a:cs typeface="Arial" charset="0"/>
              </a:rPr>
              <a:t>Aktivnost</a:t>
            </a:r>
            <a:r>
              <a:rPr lang="en-US" sz="1800" b="1">
                <a:solidFill>
                  <a:srgbClr val="7030A0"/>
                </a:solidFill>
                <a:latin typeface="Arial" charset="0"/>
                <a:ea typeface="Arial" charset="0"/>
                <a:cs typeface="Arial" charset="0"/>
              </a:rPr>
              <a:t>!</a:t>
            </a:r>
            <a:endParaRPr lang="en-US" sz="1800">
              <a:solidFill>
                <a:srgbClr val="7030A0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1800">
                <a:solidFill>
                  <a:schemeClr val="bg1">
                    <a:lumMod val="50000"/>
                  </a:schemeClr>
                </a:solidFill>
              </a:rPr>
              <a:t>o</a:t>
            </a:r>
            <a:r>
              <a:rPr lang="hr-HR" sz="1800">
                <a:solidFill>
                  <a:schemeClr val="bg1">
                    <a:lumMod val="50000"/>
                  </a:schemeClr>
                </a:solidFill>
              </a:rPr>
              <a:t>tvorite stranicu Materijali </a:t>
            </a:r>
            <a:r>
              <a:rPr lang="mr-IN" sz="1800">
                <a:solidFill>
                  <a:schemeClr val="bg1">
                    <a:lumMod val="50000"/>
                  </a:schemeClr>
                </a:solidFill>
              </a:rPr>
              <a:t>–</a:t>
            </a:r>
            <a:r>
              <a:rPr lang="hr-HR" sz="1800">
                <a:solidFill>
                  <a:schemeClr val="bg1">
                    <a:lumMod val="50000"/>
                  </a:schemeClr>
                </a:solidFill>
              </a:rPr>
              <a:t> Kolekcije</a:t>
            </a:r>
            <a:endParaRPr lang="en-US" sz="1800">
              <a:solidFill>
                <a:schemeClr val="bg1">
                  <a:lumMod val="50000"/>
                </a:schemeClr>
              </a:solidFill>
            </a:endParaRPr>
          </a:p>
          <a:p>
            <a:pPr marL="342900" indent="-342900">
              <a:buAutoNum type="arabicPeriod"/>
            </a:pPr>
            <a:r>
              <a:rPr lang="en-US" sz="1800" err="1">
                <a:solidFill>
                  <a:schemeClr val="bg1">
                    <a:lumMod val="50000"/>
                  </a:schemeClr>
                </a:solidFill>
              </a:rPr>
              <a:t>pridružite</a:t>
            </a:r>
            <a:r>
              <a:rPr lang="en-US" sz="1800">
                <a:solidFill>
                  <a:schemeClr val="bg1">
                    <a:lumMod val="50000"/>
                  </a:schemeClr>
                </a:solidFill>
              </a:rPr>
              <a:t> se u </a:t>
            </a:r>
            <a:r>
              <a:rPr lang="en-US" sz="1800" err="1">
                <a:solidFill>
                  <a:schemeClr val="bg1">
                    <a:lumMod val="50000"/>
                  </a:schemeClr>
                </a:solidFill>
              </a:rPr>
              <a:t>kolekciju</a:t>
            </a:r>
            <a:r>
              <a:rPr lang="en-US" sz="1800">
                <a:solidFill>
                  <a:schemeClr val="bg1">
                    <a:lumMod val="50000"/>
                  </a:schemeClr>
                </a:solidFill>
              </a:rPr>
              <a:t> "CUC 2017 </a:t>
            </a:r>
            <a:r>
              <a:rPr lang="en-US" sz="1800" err="1">
                <a:solidFill>
                  <a:schemeClr val="bg1">
                    <a:lumMod val="50000"/>
                  </a:schemeClr>
                </a:solidFill>
              </a:rPr>
              <a:t>Edutorij</a:t>
            </a:r>
            <a:r>
              <a:rPr lang="en-US" sz="180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800" err="1">
                <a:solidFill>
                  <a:schemeClr val="bg1">
                    <a:lumMod val="50000"/>
                  </a:schemeClr>
                </a:solidFill>
              </a:rPr>
              <a:t>radionica</a:t>
            </a:r>
            <a:r>
              <a:rPr lang="en-US" sz="1800">
                <a:solidFill>
                  <a:schemeClr val="bg1">
                    <a:lumMod val="50000"/>
                  </a:schemeClr>
                </a:solidFill>
              </a:rPr>
              <a:t>“</a:t>
            </a:r>
            <a:endParaRPr lang="en-US">
              <a:solidFill>
                <a:schemeClr val="tx1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1800">
                <a:solidFill>
                  <a:schemeClr val="bg1">
                    <a:lumMod val="50000"/>
                  </a:schemeClr>
                </a:solidFill>
              </a:rPr>
              <a:t>o</a:t>
            </a:r>
            <a:r>
              <a:rPr lang="hr-HR" sz="1800" err="1">
                <a:solidFill>
                  <a:schemeClr val="bg1">
                    <a:lumMod val="50000"/>
                  </a:schemeClr>
                </a:solidFill>
              </a:rPr>
              <a:t>daberite</a:t>
            </a:r>
            <a:r>
              <a:rPr lang="hr-HR" sz="1800">
                <a:solidFill>
                  <a:schemeClr val="bg1">
                    <a:lumMod val="50000"/>
                  </a:schemeClr>
                </a:solidFill>
              </a:rPr>
              <a:t> “Kreirajte kolekciju“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800">
                <a:solidFill>
                  <a:schemeClr val="bg1">
                    <a:lumMod val="50000"/>
                  </a:schemeClr>
                </a:solidFill>
              </a:rPr>
              <a:t>u</a:t>
            </a:r>
            <a:r>
              <a:rPr lang="hr-HR" sz="1800">
                <a:solidFill>
                  <a:schemeClr val="bg1">
                    <a:lumMod val="50000"/>
                  </a:schemeClr>
                </a:solidFill>
              </a:rPr>
              <a:t>nesite naziv i opis kolekcije (npr. “Pripreme za nastavu – 7. razred“)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800">
                <a:solidFill>
                  <a:schemeClr val="bg1">
                    <a:lumMod val="50000"/>
                  </a:schemeClr>
                </a:solidFill>
              </a:rPr>
              <a:t>o</a:t>
            </a:r>
            <a:r>
              <a:rPr lang="hr-HR" sz="1800" err="1">
                <a:solidFill>
                  <a:schemeClr val="bg1">
                    <a:lumMod val="50000"/>
                  </a:schemeClr>
                </a:solidFill>
              </a:rPr>
              <a:t>daberite</a:t>
            </a:r>
            <a:r>
              <a:rPr lang="hr-HR" sz="1800">
                <a:solidFill>
                  <a:schemeClr val="bg1">
                    <a:lumMod val="50000"/>
                  </a:schemeClr>
                </a:solidFill>
              </a:rPr>
              <a:t> otvorenost kolekcije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800">
                <a:solidFill>
                  <a:schemeClr val="bg1">
                    <a:lumMod val="50000"/>
                  </a:schemeClr>
                </a:solidFill>
              </a:rPr>
              <a:t>p</a:t>
            </a:r>
            <a:r>
              <a:rPr lang="hr-HR" sz="1800" err="1">
                <a:solidFill>
                  <a:schemeClr val="bg1">
                    <a:lumMod val="50000"/>
                  </a:schemeClr>
                </a:solidFill>
              </a:rPr>
              <a:t>ozovite</a:t>
            </a:r>
            <a:r>
              <a:rPr lang="hr-HR" sz="1800">
                <a:solidFill>
                  <a:schemeClr val="bg1">
                    <a:lumMod val="50000"/>
                  </a:schemeClr>
                </a:solidFill>
              </a:rPr>
              <a:t> nekoga u svoju kolekciju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800">
                <a:solidFill>
                  <a:schemeClr val="bg1">
                    <a:lumMod val="50000"/>
                  </a:schemeClr>
                </a:solidFill>
              </a:rPr>
              <a:t>o</a:t>
            </a:r>
            <a:r>
              <a:rPr lang="hr-HR" sz="1800">
                <a:solidFill>
                  <a:schemeClr val="bg1">
                    <a:lumMod val="50000"/>
                  </a:schemeClr>
                </a:solidFill>
              </a:rPr>
              <a:t>tvorite stranicu svog materijala i stavite ga u kolekciju</a:t>
            </a:r>
          </a:p>
          <a:p>
            <a:pPr marL="1714500" lvl="3" indent="-342900">
              <a:buFont typeface="+mj-lt"/>
              <a:buAutoNum type="arabicPeriod"/>
            </a:pPr>
            <a:r>
              <a:rPr lang="en-US" sz="1800">
                <a:solidFill>
                  <a:schemeClr val="bg1">
                    <a:lumMod val="50000"/>
                  </a:schemeClr>
                </a:solidFill>
              </a:rPr>
              <a:t>a</a:t>
            </a:r>
            <a:r>
              <a:rPr lang="hr-HR" sz="1800" err="1">
                <a:solidFill>
                  <a:schemeClr val="bg1">
                    <a:lumMod val="50000"/>
                  </a:schemeClr>
                </a:solidFill>
              </a:rPr>
              <a:t>kcije</a:t>
            </a:r>
            <a:endParaRPr lang="hr-HR" sz="1800">
              <a:solidFill>
                <a:schemeClr val="bg1">
                  <a:lumMod val="50000"/>
                </a:schemeClr>
              </a:solidFill>
            </a:endParaRPr>
          </a:p>
          <a:p>
            <a:pPr marL="1714500" lvl="3" indent="-342900">
              <a:buFont typeface="+mj-lt"/>
              <a:buAutoNum type="arabicPeriod"/>
            </a:pPr>
            <a:r>
              <a:rPr lang="en-US" sz="1800">
                <a:solidFill>
                  <a:schemeClr val="bg1">
                    <a:lumMod val="50000"/>
                  </a:schemeClr>
                </a:solidFill>
              </a:rPr>
              <a:t>d</a:t>
            </a:r>
            <a:r>
              <a:rPr lang="hr-HR" sz="1800">
                <a:solidFill>
                  <a:schemeClr val="bg1">
                    <a:lumMod val="50000"/>
                  </a:schemeClr>
                </a:solidFill>
              </a:rPr>
              <a:t>odaj u kolekciju</a:t>
            </a:r>
          </a:p>
          <a:p>
            <a:endParaRPr lang="hr-BA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406769" y="1360690"/>
            <a:ext cx="10515600" cy="528136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rgbClr val="009FE3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hr-BA"/>
              <a:t>Kolekcije (10 min) </a:t>
            </a:r>
          </a:p>
        </p:txBody>
      </p:sp>
    </p:spTree>
    <p:extLst>
      <p:ext uri="{BB962C8B-B14F-4D97-AF65-F5344CB8AC3E}">
        <p14:creationId xmlns:p14="http://schemas.microsoft.com/office/powerpoint/2010/main" val="4510314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7BDB1BCE86A4A4CA5D9485A5B313AE8" ma:contentTypeVersion="7" ma:contentTypeDescription="Create a new document." ma:contentTypeScope="" ma:versionID="99cdbe1ea0cdde0641b119507d98774a">
  <xsd:schema xmlns:xsd="http://www.w3.org/2001/XMLSchema" xmlns:xs="http://www.w3.org/2001/XMLSchema" xmlns:p="http://schemas.microsoft.com/office/2006/metadata/properties" xmlns:ns2="5caf1946-a135-4e8d-9130-59f3c545453d" xmlns:ns3="3361caf2-bb6e-4f08-b3f1-c6f05d7f733f" targetNamespace="http://schemas.microsoft.com/office/2006/metadata/properties" ma:root="true" ma:fieldsID="cf240409491cb5c37b49685b841d4bb8" ns2:_="" ns3:_="">
    <xsd:import namespace="5caf1946-a135-4e8d-9130-59f3c545453d"/>
    <xsd:import namespace="3361caf2-bb6e-4f08-b3f1-c6f05d7f733f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DateTaken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caf1946-a135-4e8d-9130-59f3c545453d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361caf2-bb6e-4f08-b3f1-c6f05d7f733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MediaServiceAutoTags" ma:description="" ma:internalName="MediaServiceAutoTags" ma:readOnly="true">
      <xsd:simpleType>
        <xsd:restriction base="dms:Text"/>
      </xsd:simpleType>
    </xsd:element>
    <xsd:element name="MediaServiceDateTaken" ma:index="13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Location" ma:index="14" nillable="true" ma:displayName="MediaServiceLocation" ma:description="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8A8AA48-0B66-46CE-986E-9F971731C90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caf1946-a135-4e8d-9130-59f3c545453d"/>
    <ds:schemaRef ds:uri="3361caf2-bb6e-4f08-b3f1-c6f05d7f733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EF3B853-C798-49E1-AE5B-9BFFDC2A42D4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25F2070C-7869-4988-A843-1D7CD85FDEF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14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PowerPoint Presentation</vt:lpstr>
      <vt:lpstr>Radionica: Objava sadržaja i suradnja putem Edutorija CARNetova korisnička konferencija – CUC 2017 Dubrovnik, 9.11.2017.   Jurica Vratarić, Renata Šimunko</vt:lpstr>
      <vt:lpstr>Edutorij</vt:lpstr>
      <vt:lpstr>Mogućnosti Edutorija</vt:lpstr>
      <vt:lpstr>Prijava u sustav (5 min)</vt:lpstr>
      <vt:lpstr>Moj profil (10 min)</vt:lpstr>
      <vt:lpstr>Unos materijala (20 min)</vt:lpstr>
      <vt:lpstr>Pretraživanje materijala (10 min)</vt:lpstr>
      <vt:lpstr>PowerPoint Presentation</vt:lpstr>
      <vt:lpstr>Uređivanje metapodataka (10 min)</vt:lpstr>
      <vt:lpstr>Zajednice (10 min) </vt:lpstr>
      <vt:lpstr>PowerPoint Presentation</vt:lpstr>
      <vt:lpstr>http://edutorij.e-skole.hr  edutorij@carnet.hr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revision>2</cp:revision>
  <dcterms:modified xsi:type="dcterms:W3CDTF">2017-11-14T13:24:42Z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0x010100E7BDB1BCE86A4A4CA5D9485A5B313AE8</vt:lpwstr>
  </property>
</Properties>
</file>