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1" r:id="rId3"/>
    <p:sldId id="259" r:id="rId4"/>
    <p:sldId id="260" r:id="rId5"/>
    <p:sldId id="261" r:id="rId6"/>
    <p:sldId id="275" r:id="rId7"/>
    <p:sldId id="263" r:id="rId8"/>
    <p:sldId id="264" r:id="rId9"/>
    <p:sldId id="265" r:id="rId10"/>
    <p:sldId id="266" r:id="rId11"/>
    <p:sldId id="272" r:id="rId12"/>
    <p:sldId id="267" r:id="rId13"/>
    <p:sldId id="268" r:id="rId14"/>
    <p:sldId id="269" r:id="rId15"/>
    <p:sldId id="273" r:id="rId16"/>
    <p:sldId id="274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6B345-67E0-43C2-B298-14387B533C4A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3B187-027D-47F3-B0DE-1109EC86D3FC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0" tIns="91420" rIns="91420" bIns="91420" anchor="t" anchorCtr="0">
            <a:noAutofit/>
          </a:bodyPr>
          <a:lstStyle/>
          <a:p>
            <a:pPr>
              <a:buClr>
                <a:schemeClr val="dk1"/>
              </a:buClr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816" y="6542567"/>
            <a:ext cx="8598197" cy="281415"/>
          </a:xfrm>
          <a:prstGeom prst="rect">
            <a:avLst/>
          </a:prstGeom>
        </p:spPr>
        <p:txBody>
          <a:bodyPr/>
          <a:lstStyle>
            <a:lvl1pPr>
              <a:defRPr lang="de-DE" sz="800" baseline="0" smtClean="0"/>
            </a:lvl1pPr>
          </a:lstStyle>
          <a:p>
            <a:r>
              <a:rPr lang="de-DE" dirty="0"/>
              <a:t>This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received</a:t>
            </a:r>
            <a:r>
              <a:rPr lang="de-DE" dirty="0"/>
              <a:t> </a:t>
            </a:r>
            <a:r>
              <a:rPr lang="de-DE" dirty="0" err="1"/>
              <a:t>funding</a:t>
            </a:r>
            <a:r>
              <a:rPr lang="de-DE" dirty="0"/>
              <a:t> 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European </a:t>
            </a:r>
            <a:r>
              <a:rPr lang="de-DE" dirty="0" err="1"/>
              <a:t>Union's</a:t>
            </a:r>
            <a:r>
              <a:rPr lang="de-DE" dirty="0"/>
              <a:t> </a:t>
            </a:r>
            <a:r>
              <a:rPr lang="de-DE" dirty="0" err="1"/>
              <a:t>Horizon</a:t>
            </a:r>
            <a:r>
              <a:rPr lang="de-DE" dirty="0"/>
              <a:t> 2020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innovation</a:t>
            </a:r>
            <a:r>
              <a:rPr lang="de-DE" dirty="0"/>
              <a:t> </a:t>
            </a:r>
            <a:r>
              <a:rPr lang="de-DE" dirty="0" err="1"/>
              <a:t>programme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grant</a:t>
            </a:r>
            <a:r>
              <a:rPr lang="de-DE" dirty="0"/>
              <a:t> </a:t>
            </a:r>
            <a:r>
              <a:rPr lang="de-DE" dirty="0" err="1"/>
              <a:t>agreement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731685.</a:t>
            </a:r>
          </a:p>
        </p:txBody>
      </p:sp>
    </p:spTree>
    <p:extLst>
      <p:ext uri="{BB962C8B-B14F-4D97-AF65-F5344CB8AC3E}">
        <p14:creationId xmlns:p14="http://schemas.microsoft.com/office/powerpoint/2010/main" val="695794043"/>
      </p:ext>
    </p:extLst>
  </p:cSld>
  <p:clrMapOvr>
    <a:masterClrMapping/>
  </p:clrMapOvr>
  <p:transition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schnittsüberschrift">
    <p:bg>
      <p:bgPr>
        <a:blipFill rotWithShape="1">
          <a:blip r:embed="rId2" cstate="print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531738" y="2231824"/>
            <a:ext cx="7258200" cy="1808400"/>
          </a:xfrm>
          <a:prstGeom prst="rect">
            <a:avLst/>
          </a:prstGeom>
          <a:noFill/>
          <a:ln>
            <a:noFill/>
          </a:ln>
        </p:spPr>
        <p:txBody>
          <a:bodyPr lIns="68567" tIns="68567" rIns="68567" bIns="68567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attrocento Sans"/>
              <a:buNone/>
              <a:defRPr sz="26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400"/>
            </a:lvl2pPr>
            <a:lvl3pPr lvl="2" indent="0" rtl="0">
              <a:spcBef>
                <a:spcPts val="0"/>
              </a:spcBef>
              <a:buFont typeface="Arial"/>
              <a:buNone/>
              <a:defRPr sz="1400"/>
            </a:lvl3pPr>
            <a:lvl4pPr lvl="3" indent="0" rtl="0">
              <a:spcBef>
                <a:spcPts val="0"/>
              </a:spcBef>
              <a:buFont typeface="Arial"/>
              <a:buNone/>
              <a:defRPr sz="1400"/>
            </a:lvl4pPr>
            <a:lvl5pPr lvl="4" indent="0" rtl="0">
              <a:spcBef>
                <a:spcPts val="0"/>
              </a:spcBef>
              <a:buFont typeface="Arial"/>
              <a:buNone/>
              <a:defRPr sz="1400"/>
            </a:lvl5pPr>
            <a:lvl6pPr lvl="5" indent="0" rtl="0">
              <a:spcBef>
                <a:spcPts val="0"/>
              </a:spcBef>
              <a:buFont typeface="Arial"/>
              <a:buNone/>
              <a:defRPr sz="1400"/>
            </a:lvl6pPr>
            <a:lvl7pPr lvl="6" indent="0" rtl="0">
              <a:spcBef>
                <a:spcPts val="0"/>
              </a:spcBef>
              <a:buFont typeface="Arial"/>
              <a:buNone/>
              <a:defRPr sz="1400"/>
            </a:lvl7pPr>
            <a:lvl8pPr lvl="7" indent="0" rtl="0">
              <a:spcBef>
                <a:spcPts val="0"/>
              </a:spcBef>
              <a:buFont typeface="Arial"/>
              <a:buNone/>
              <a:defRPr sz="1400"/>
            </a:lvl8pPr>
            <a:lvl9pPr lvl="8" indent="0" rtl="0">
              <a:spcBef>
                <a:spcPts val="0"/>
              </a:spcBef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EB64-81B7-4F42-9D7F-716EFFEA0465}" type="datetimeFigureOut">
              <a:rPr lang="hr-HR" smtClean="0"/>
              <a:pPr/>
              <a:t>8.11.2017.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BDED-5636-48B0-8D01-104A7C7A877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het.colorado.edu/en/simulation/wave-on-a-stri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file:///C:\Users\CUC2017\Desktop\President%20-%20Momenti\Ogledni%20sat_6-Ivana%20Gugi&#263;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labz.eu/ils/valovi-waves" TargetMode="External"/><Relationship Id="rId2" Type="http://schemas.openxmlformats.org/officeDocument/2006/relationships/hyperlink" Target="http://graasp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://graasp.eu/ils/58ce643816d1ef2147528539/?lang=e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9815" y="6542565"/>
            <a:ext cx="8598000" cy="281200"/>
          </a:xfrm>
          <a:prstGeom prst="rect">
            <a:avLst/>
          </a:prstGeom>
          <a:noFill/>
          <a:ln>
            <a:noFill/>
          </a:ln>
        </p:spPr>
        <p:txBody>
          <a:bodyPr lIns="91420" tIns="45698" rIns="91420" bIns="45698" anchor="ctr" anchorCtr="0">
            <a:noAutofit/>
          </a:bodyPr>
          <a:lstStyle/>
          <a:p>
            <a:pPr>
              <a:buSzPct val="25000"/>
            </a:pPr>
            <a:r>
              <a:rPr lang="sr" dirty="0"/>
              <a:t>This project has received funding  from the European Union's Horizon 2020 research and innovation programme under grant agreement No 731685.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51520" y="332656"/>
            <a:ext cx="3168352" cy="54494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67544" y="1556792"/>
            <a:ext cx="8334600" cy="2448272"/>
          </a:xfrm>
          <a:prstGeom prst="rect">
            <a:avLst/>
          </a:prstGeom>
          <a:noFill/>
          <a:ln>
            <a:noFill/>
          </a:ln>
        </p:spPr>
        <p:txBody>
          <a:bodyPr lIns="91420" tIns="45698" rIns="91420" bIns="45698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AAE1"/>
              </a:buClr>
              <a:buSzPct val="25000"/>
            </a:pPr>
            <a:r>
              <a:rPr lang="sr" sz="4400" dirty="0">
                <a:solidFill>
                  <a:srgbClr val="00AAE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Ogledni sat:</a:t>
            </a:r>
          </a:p>
          <a:p>
            <a:pPr algn="ctr">
              <a:lnSpc>
                <a:spcPct val="90000"/>
              </a:lnSpc>
              <a:buClr>
                <a:srgbClr val="00AAE1"/>
              </a:buClr>
              <a:buSzPct val="25000"/>
            </a:pPr>
            <a:r>
              <a:rPr lang="sr" sz="4400" b="1" i="1" dirty="0">
                <a:solidFill>
                  <a:srgbClr val="00AAE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Primjena istraživačke metode i metode”obrnute učionice” u nastavi </a:t>
            </a:r>
          </a:p>
          <a:p>
            <a:pPr algn="ctr">
              <a:lnSpc>
                <a:spcPct val="90000"/>
              </a:lnSpc>
              <a:buClr>
                <a:srgbClr val="00AAE1"/>
              </a:buClr>
              <a:buSzPct val="25000"/>
            </a:pPr>
            <a:r>
              <a:rPr lang="sr" sz="2400" b="1" dirty="0">
                <a:solidFill>
                  <a:srgbClr val="00AAE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CUC,</a:t>
            </a:r>
          </a:p>
          <a:p>
            <a:pPr algn="ctr">
              <a:lnSpc>
                <a:spcPct val="90000"/>
              </a:lnSpc>
              <a:buClr>
                <a:srgbClr val="00AAE1"/>
              </a:buClr>
              <a:buSzPct val="25000"/>
            </a:pPr>
            <a:r>
              <a:rPr lang="sr" sz="2400" b="1" dirty="0">
                <a:solidFill>
                  <a:srgbClr val="00AAE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Dubrovnik, 8.-10.11. 2017.</a:t>
            </a:r>
          </a:p>
          <a:p>
            <a:pPr algn="ctr">
              <a:lnSpc>
                <a:spcPct val="90000"/>
              </a:lnSpc>
              <a:buClr>
                <a:srgbClr val="00AAE1"/>
              </a:buClr>
            </a:pPr>
            <a:endParaRPr sz="4400" b="1" dirty="0">
              <a:solidFill>
                <a:srgbClr val="00AAE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539553" y="5445224"/>
            <a:ext cx="4248472" cy="957200"/>
          </a:xfrm>
          <a:prstGeom prst="rect">
            <a:avLst/>
          </a:prstGeom>
          <a:noFill/>
          <a:ln>
            <a:noFill/>
          </a:ln>
        </p:spPr>
        <p:txBody>
          <a:bodyPr lIns="91420" tIns="45698" rIns="91420" bIns="45698" anchor="t" anchorCtr="0">
            <a:noAutofit/>
          </a:bodyPr>
          <a:lstStyle/>
          <a:p>
            <a:pPr marL="2505757" lvl="1">
              <a:lnSpc>
                <a:spcPct val="80000"/>
              </a:lnSpc>
              <a:buClr>
                <a:schemeClr val="dk1"/>
              </a:buClr>
              <a:buSzPct val="25000"/>
            </a:pPr>
            <a:endParaRPr lang="sr" sz="15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67544" y="5445224"/>
            <a:ext cx="136815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 descr="Go-Lab_Logo.pn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812360" y="5013176"/>
            <a:ext cx="1162218" cy="13936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555776" y="5373216"/>
            <a:ext cx="4572000" cy="898708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/>
          <a:p>
            <a:pPr lvl="0" algn="ctr">
              <a:lnSpc>
                <a:spcPct val="90000"/>
              </a:lnSpc>
              <a:buClr>
                <a:srgbClr val="5050D2"/>
              </a:buClr>
              <a:buSzPct val="25000"/>
            </a:pPr>
            <a:r>
              <a:rPr lang="sr" b="1" dirty="0">
                <a:solidFill>
                  <a:srgbClr val="5050D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Ivana Gugić</a:t>
            </a:r>
          </a:p>
          <a:p>
            <a:pPr lvl="0" algn="ctr">
              <a:lnSpc>
                <a:spcPct val="90000"/>
              </a:lnSpc>
              <a:buClr>
                <a:srgbClr val="5050D2"/>
              </a:buClr>
              <a:buSzPct val="25000"/>
            </a:pPr>
            <a:r>
              <a:rPr lang="sr" b="1" dirty="0">
                <a:solidFill>
                  <a:srgbClr val="5050D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Go-Lab ambasador</a:t>
            </a:r>
          </a:p>
          <a:p>
            <a:pPr lvl="0" algn="ctr">
              <a:lnSpc>
                <a:spcPct val="90000"/>
              </a:lnSpc>
              <a:buClr>
                <a:srgbClr val="5050D2"/>
              </a:buClr>
              <a:buSzPct val="25000"/>
            </a:pPr>
            <a:r>
              <a:rPr lang="hr-HR" b="1" dirty="0">
                <a:solidFill>
                  <a:srgbClr val="5050D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</a:t>
            </a:r>
            <a:r>
              <a:rPr lang="sr" b="1" dirty="0">
                <a:solidFill>
                  <a:srgbClr val="5050D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vana.gugic1@skole.hr</a:t>
            </a:r>
          </a:p>
        </p:txBody>
      </p:sp>
    </p:spTree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700" b="1" dirty="0"/>
              <a:t/>
            </a:r>
            <a:br>
              <a:rPr lang="hr-HR" sz="2700" b="1" dirty="0"/>
            </a:br>
            <a:r>
              <a:rPr lang="hr-HR" sz="3100" b="1" dirty="0"/>
              <a:t>Aktivnost 4. - istraživanje valova uz pomoć platoforme Graasp (uporaba Inquiry learning space)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Učenici istražuju o teorijskom sadržaju koristeći se interaktivnom aplikacijom (phET simulations) i s pomoću platforme </a:t>
            </a:r>
            <a:r>
              <a:rPr lang="hr-HR" i="1" dirty="0" err="1"/>
              <a:t>Graasp</a:t>
            </a:r>
            <a:r>
              <a:rPr lang="hr-HR" i="1" dirty="0"/>
              <a:t> </a:t>
            </a:r>
            <a:r>
              <a:rPr lang="hr-HR" dirty="0"/>
              <a:t>: </a:t>
            </a:r>
          </a:p>
          <a:p>
            <a:pPr>
              <a:buNone/>
            </a:pPr>
            <a:r>
              <a:rPr lang="hr-HR" u="sng" dirty="0">
                <a:hlinkClick r:id="rId2"/>
              </a:rPr>
              <a:t> https://phet.colorado.edu/en/simulation/wave-on-a-string</a:t>
            </a:r>
            <a:endParaRPr lang="hr-HR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2059" r="13660" b="9722"/>
          <a:stretch>
            <a:fillRect/>
          </a:stretch>
        </p:blipFill>
        <p:spPr bwMode="auto">
          <a:xfrm>
            <a:off x="4067944" y="1628800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 118" descr="Go-Lab_Logo.pn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668344" y="5661248"/>
            <a:ext cx="1008112" cy="96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Funded by the EU (Horizon 2020 Programme)  | NEXT-LAB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C240B-9797-1646-A227-4A5A1A6FA218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1433" t="11355" r="27618" b="3248"/>
          <a:stretch>
            <a:fillRect/>
          </a:stretch>
        </p:blipFill>
        <p:spPr bwMode="auto">
          <a:xfrm>
            <a:off x="0" y="404664"/>
            <a:ext cx="3049172" cy="54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30222" t="11611" r="31451" b="4977"/>
          <a:stretch>
            <a:fillRect/>
          </a:stretch>
        </p:blipFill>
        <p:spPr bwMode="auto">
          <a:xfrm>
            <a:off x="3059832" y="404664"/>
            <a:ext cx="2955351" cy="5416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4" cstate="print"/>
          <a:srcRect l="29426" t="11348" r="31330" b="4963"/>
          <a:stretch>
            <a:fillRect/>
          </a:stretch>
        </p:blipFill>
        <p:spPr bwMode="auto">
          <a:xfrm>
            <a:off x="6140548" y="404664"/>
            <a:ext cx="3003452" cy="54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hape 118" descr="Go-Lab_Logo.pn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956376" y="5949280"/>
            <a:ext cx="971600" cy="90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14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5004048" y="6309320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Aktivnost 5. - "Slatki val"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/>
          <a:lstStyle/>
          <a:p>
            <a:r>
              <a:rPr lang="hr-HR" dirty="0"/>
              <a:t>Učenici uz pomoć štapića za ražnjiće i gumenih bombona u grupama prave svoje valove.</a:t>
            </a:r>
          </a:p>
          <a:p>
            <a:endParaRPr lang="hr-HR" dirty="0"/>
          </a:p>
        </p:txBody>
      </p:sp>
      <p:pic>
        <p:nvPicPr>
          <p:cNvPr id="6" name="Picture 5" descr="C:\Users\Ivana\Desktop\ŠKOLA-14.12.2014\festival znanosti\WFT_Downloaded_Files_7-3-2014_17-31-29\dečki-v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Ivana\Desktop\ŠKOLA-14.12.2014\festival znanosti\WFT_Downloaded_Files_7-3-2014_17-31-29\val-dečki\Snapshot 1 (7.3.2014. 17-53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17646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hape 118" descr="Go-Lab_Logo.pn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7884368" y="5661248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1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323528" y="6237312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U završnom dijelu istraživačke metode </a:t>
            </a:r>
          </a:p>
          <a:p>
            <a:pPr>
              <a:buNone/>
            </a:pPr>
            <a:r>
              <a:rPr lang="hr-HR" dirty="0"/>
              <a:t>    učenici prezentiraju s pomoću npr. PowerPoint</a:t>
            </a:r>
          </a:p>
          <a:p>
            <a:pPr>
              <a:buNone/>
            </a:pPr>
            <a:r>
              <a:rPr lang="hr-HR" dirty="0"/>
              <a:t>    prezentacije svoje zaključke i tvrdnje.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C:\Users\Ivana\Desktop\slike za natjecanje\20150407_124635.jpg"/>
          <p:cNvPicPr/>
          <p:nvPr/>
        </p:nvPicPr>
        <p:blipFill>
          <a:blip r:embed="rId2" cstate="print"/>
          <a:srcRect r="23556" b="34868"/>
          <a:stretch>
            <a:fillRect/>
          </a:stretch>
        </p:blipFill>
        <p:spPr bwMode="auto">
          <a:xfrm>
            <a:off x="4211960" y="1772816"/>
            <a:ext cx="446449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 118" descr="Go-Lab_Logo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596336" y="5517232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67544" y="6165304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Provjera znanja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Kako bi se provjerila usvojenost sadržaja o zadanoj temi, učenicima se na platformi </a:t>
            </a:r>
            <a:r>
              <a:rPr lang="hr-HR" i="1" dirty="0"/>
              <a:t>Graasp</a:t>
            </a:r>
            <a:r>
              <a:rPr lang="hr-HR" dirty="0"/>
              <a:t> mogu zadati zadatci za provjeru znanja, kreirati kvizovi koje rješavaju na nastavnom satu uz pomoć računala, a što učenje i usvajanje sadržaja čini zanimljivijim.</a:t>
            </a:r>
          </a:p>
          <a:p>
            <a:endParaRPr lang="hr-HR" dirty="0"/>
          </a:p>
        </p:txBody>
      </p:sp>
      <p:pic>
        <p:nvPicPr>
          <p:cNvPr id="4" name="Shape 118" descr="Go-Lab_Logo.pn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812360" y="5589240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23528" y="6309320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Mišljenje učenika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856936"/>
            <a:ext cx="8201025" cy="2631938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/>
              <a:t>U razgovoru s učenicima pokazalo se da je ovakav način učenja i vježbanja kroz projektnu i istraživačku nastavu  njima zanimljiviji i zabavniji, motiviraniji su </a:t>
            </a:r>
            <a:r>
              <a:rPr lang="hr-HR" sz="3200"/>
              <a:t>za rad.</a:t>
            </a:r>
            <a:endParaRPr lang="hr-HR" sz="3200" dirty="0"/>
          </a:p>
          <a:p>
            <a:r>
              <a:rPr lang="hr-HR" sz="3200" dirty="0"/>
              <a:t>Uspješniji su i učenici koji nastavu pohađaju po posebnim nastavnim programima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Funded by the EU (Horizon 2020 Programme)  | NEXT-LAB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C240B-9797-1646-A227-4A5A1A6FA218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Shape 1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516216" y="6309320"/>
            <a:ext cx="2088232" cy="32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8" descr="Go-Lab_Logo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79512" y="260648"/>
            <a:ext cx="1008112" cy="96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3600" dirty="0"/>
              <a:t/>
            </a:r>
            <a:br>
              <a:rPr lang="hr-HR" sz="3600" dirty="0"/>
            </a:br>
            <a:r>
              <a:rPr lang="hr-HR" sz="3600" dirty="0"/>
              <a:t>     </a:t>
            </a:r>
            <a:r>
              <a:rPr lang="hr-HR" sz="4800" dirty="0"/>
              <a:t>Hvala na pažnji! </a:t>
            </a:r>
            <a:r>
              <a:rPr lang="hr-HR" sz="4400" dirty="0">
                <a:sym typeface="Wingdings" pitchFamily="2" charset="2"/>
              </a:rPr>
              <a:t>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4380731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Ciljevi primjene istraživačke metode u nastavi</a:t>
            </a:r>
            <a:endParaRPr lang="hr-H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0405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hr-HR" b="1" dirty="0"/>
              <a:t>  </a:t>
            </a:r>
          </a:p>
          <a:p>
            <a:pPr>
              <a:buFont typeface="Wingdings" pitchFamily="2" charset="2"/>
              <a:buChar char="Ø"/>
            </a:pPr>
            <a:r>
              <a:rPr lang="hr-HR" sz="2000" dirty="0"/>
              <a:t> </a:t>
            </a:r>
            <a:r>
              <a:rPr lang="hr-HR" sz="3800" dirty="0"/>
              <a:t>stvoriti kod učenika naviku na interdisciplinarni rad i na usvajanje metoda  znanstveno- istraživačkog rada</a:t>
            </a:r>
          </a:p>
          <a:p>
            <a:pPr>
              <a:buFont typeface="Wingdings" pitchFamily="2" charset="2"/>
              <a:buChar char="Ø"/>
            </a:pPr>
            <a:r>
              <a:rPr lang="hr-HR" sz="3800" dirty="0"/>
              <a:t> poticati razvoj komunikacijskih, organizacijskih, kritičkih sposobnosti i mišljenja učenika, matematičko-logičkog mišljenja i razmišljanja, te njegovati timski rad</a:t>
            </a:r>
          </a:p>
          <a:p>
            <a:pPr>
              <a:buFont typeface="Wingdings" pitchFamily="2" charset="2"/>
              <a:buChar char="Ø"/>
            </a:pPr>
            <a:r>
              <a:rPr lang="hr-HR" sz="3800" dirty="0"/>
              <a:t> razvijati digitalnu kompetenciju kod učenika češćom uporabom IKTa na nastavnom satu</a:t>
            </a:r>
          </a:p>
          <a:p>
            <a:pPr>
              <a:buFont typeface="Wingdings" pitchFamily="2" charset="2"/>
              <a:buChar char="Ø"/>
            </a:pPr>
            <a:r>
              <a:rPr lang="hr-HR" sz="3800" dirty="0"/>
              <a:t>unaprijediti proces učenja i poučavanja novim didaktičko –metodičkim pristupima, primjenom e-učenja</a:t>
            </a:r>
          </a:p>
          <a:p>
            <a:endParaRPr lang="hr-HR" dirty="0"/>
          </a:p>
        </p:txBody>
      </p:sp>
      <p:pic>
        <p:nvPicPr>
          <p:cNvPr id="1027" name="Picture 3" descr="C:\Users\dgugic\Desktop\thinkingcapwhoa_color-259x300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4150" y="1484784"/>
            <a:ext cx="3792181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0C0"/>
                </a:solidFill>
              </a:rPr>
              <a:t>Metoda “Obrnute učionice” </a:t>
            </a:r>
            <a:br>
              <a:rPr lang="hr-HR" dirty="0">
                <a:solidFill>
                  <a:srgbClr val="0070C0"/>
                </a:solidFill>
              </a:rPr>
            </a:br>
            <a:r>
              <a:rPr lang="hr-HR" dirty="0">
                <a:solidFill>
                  <a:srgbClr val="0070C0"/>
                </a:solidFill>
              </a:rPr>
              <a:t>(</a:t>
            </a:r>
            <a:r>
              <a:rPr lang="hr-HR" b="1" i="1" dirty="0">
                <a:solidFill>
                  <a:srgbClr val="0070C0"/>
                </a:solidFill>
              </a:rPr>
              <a:t>Flipped classroom</a:t>
            </a:r>
            <a:r>
              <a:rPr lang="hr-HR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826768" cy="5040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r-HR" sz="1900" b="1" dirty="0"/>
              <a:t>  </a:t>
            </a:r>
            <a:r>
              <a:rPr lang="hr-HR" sz="1900" b="1" dirty="0">
                <a:solidFill>
                  <a:srgbClr val="0070C0"/>
                </a:solidFill>
              </a:rPr>
              <a:t>Učenici unaprijed:</a:t>
            </a:r>
          </a:p>
          <a:p>
            <a:pPr>
              <a:buFont typeface="Wingdings" pitchFamily="2" charset="2"/>
              <a:buChar char="Ø"/>
            </a:pPr>
            <a:r>
              <a:rPr lang="hr-HR" sz="1900" i="1" dirty="0"/>
              <a:t>otkrivaju i pronalaze prirodoslovno- matematičke činjenice</a:t>
            </a:r>
          </a:p>
          <a:p>
            <a:pPr>
              <a:buFont typeface="Wingdings" pitchFamily="2" charset="2"/>
              <a:buChar char="Ø"/>
            </a:pPr>
            <a:r>
              <a:rPr lang="hr-HR" sz="1900" i="1" dirty="0"/>
              <a:t>stvaraju određeno teorijsko predznanje</a:t>
            </a:r>
          </a:p>
          <a:p>
            <a:pPr>
              <a:buFont typeface="Wingdings" pitchFamily="2" charset="2"/>
              <a:buChar char="Ø"/>
            </a:pPr>
            <a:r>
              <a:rPr lang="hr-HR" sz="1900" i="1" dirty="0"/>
              <a:t>stvaraju određene jednostavne pretpostavke i hipoteze</a:t>
            </a:r>
          </a:p>
          <a:p>
            <a:pPr>
              <a:buNone/>
            </a:pPr>
            <a:r>
              <a:rPr lang="hr-HR" sz="1900" dirty="0"/>
              <a:t> Dolaskom na nastavni sat učenici svoje pretpostavke i hipoteze provjeravaju primjenom istraživačke znanstvene metode kroz različite aktivnosti, jednostavne pokuse, a koje mogu osmisliti sami ili ih unaprijed osmišljava nastavnik.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Funded by the EU (Horizon 2020 </a:t>
            </a:r>
            <a:r>
              <a:rPr lang="en-US" noProof="0" dirty="0" err="1"/>
              <a:t>Programme</a:t>
            </a:r>
            <a:r>
              <a:rPr lang="en-US" noProof="0" dirty="0"/>
              <a:t>)  | NEXT-LAB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C240B-9797-1646-A227-4A5A1A6FA218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6" name="Shape 1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732240" y="6309320"/>
            <a:ext cx="2088232" cy="32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8" descr="Go-Lab_Logo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028384" y="404664"/>
            <a:ext cx="72008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3837" y="1628800"/>
            <a:ext cx="455133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Primjer oglednog sata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038600" cy="4813995"/>
          </a:xfrm>
        </p:spPr>
        <p:txBody>
          <a:bodyPr>
            <a:normAutofit fontScale="40000" lnSpcReduction="20000"/>
          </a:bodyPr>
          <a:lstStyle/>
          <a:p>
            <a:r>
              <a:rPr lang="hr-HR" sz="5000" b="1" dirty="0"/>
              <a:t>Predmet:</a:t>
            </a:r>
            <a:r>
              <a:rPr lang="hr-HR" sz="5000" dirty="0"/>
              <a:t>  </a:t>
            </a:r>
            <a:r>
              <a:rPr lang="hr-HR" sz="5000" b="1" dirty="0"/>
              <a:t>Fizika</a:t>
            </a:r>
            <a:endParaRPr lang="hr-HR" sz="5000" dirty="0"/>
          </a:p>
          <a:p>
            <a:r>
              <a:rPr lang="hr-HR" sz="5000" i="1" dirty="0"/>
              <a:t>Nastavna cjelina:</a:t>
            </a:r>
            <a:r>
              <a:rPr lang="hr-HR" sz="5000" dirty="0"/>
              <a:t> </a:t>
            </a:r>
            <a:r>
              <a:rPr lang="hr-HR" sz="5000" dirty="0">
                <a:solidFill>
                  <a:srgbClr val="0070C0"/>
                </a:solidFill>
              </a:rPr>
              <a:t>Valovi i svjetlost   </a:t>
            </a:r>
          </a:p>
          <a:p>
            <a:r>
              <a:rPr lang="hr-HR" sz="5000" i="1" dirty="0"/>
              <a:t>Nastavna jedinica:</a:t>
            </a:r>
            <a:r>
              <a:rPr lang="hr-HR" sz="5000" dirty="0"/>
              <a:t>    </a:t>
            </a:r>
            <a:r>
              <a:rPr lang="hr-HR" sz="5000" b="1" dirty="0"/>
              <a:t>VALOVI</a:t>
            </a:r>
            <a:endParaRPr lang="hr-HR" sz="5000" dirty="0"/>
          </a:p>
          <a:p>
            <a:r>
              <a:rPr lang="hr-HR" sz="5000" dirty="0"/>
              <a:t> </a:t>
            </a:r>
            <a:r>
              <a:rPr lang="hr-HR" sz="5000" i="1" dirty="0"/>
              <a:t>Ciljna skupina</a:t>
            </a:r>
            <a:r>
              <a:rPr lang="hr-HR" sz="5000" dirty="0"/>
              <a:t>: </a:t>
            </a:r>
          </a:p>
          <a:p>
            <a:pPr>
              <a:buNone/>
            </a:pPr>
            <a:r>
              <a:rPr lang="hr-HR" sz="5000" dirty="0"/>
              <a:t>       Redovna nastava fizike;   </a:t>
            </a:r>
          </a:p>
          <a:p>
            <a:pPr>
              <a:buNone/>
            </a:pPr>
            <a:r>
              <a:rPr lang="hr-HR" sz="5000" dirty="0"/>
              <a:t>      Razred: </a:t>
            </a:r>
            <a:r>
              <a:rPr lang="hr-HR" sz="5000" b="1" dirty="0"/>
              <a:t>8</a:t>
            </a:r>
            <a:r>
              <a:rPr lang="hr-HR" sz="5000" dirty="0"/>
              <a:t>.    </a:t>
            </a:r>
          </a:p>
          <a:p>
            <a:r>
              <a:rPr lang="hr-HR" sz="5000" i="1" dirty="0"/>
              <a:t>Ključni pojmovi:</a:t>
            </a:r>
            <a:r>
              <a:rPr lang="hr-HR" sz="5000" dirty="0"/>
              <a:t>  puls, val, period, valna fronta, transverzalni i longitudinalni valovi, amplituda, frekvencija</a:t>
            </a:r>
          </a:p>
          <a:p>
            <a:r>
              <a:rPr lang="hr-HR" sz="5000" i="1" dirty="0"/>
              <a:t>Obrazovni ishodi:  </a:t>
            </a:r>
            <a:endParaRPr lang="hr-HR" sz="5000" dirty="0"/>
          </a:p>
          <a:p>
            <a:pPr>
              <a:buNone/>
            </a:pPr>
            <a:r>
              <a:rPr lang="hr-HR" sz="5000" dirty="0"/>
              <a:t>     Učenici će moći: objasniti pojam vala, objasniti razliku transverzalnog i longitudinalnog vala, objasniti pojmove amplituda vala i frekvencija vala</a:t>
            </a:r>
          </a:p>
          <a:p>
            <a:endParaRPr lang="hr-HR" dirty="0"/>
          </a:p>
        </p:txBody>
      </p:sp>
      <p:pic>
        <p:nvPicPr>
          <p:cNvPr id="4" name="Shape 118" descr="Go-Lab_Logo.pn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308304" y="5661248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23528" y="6309320"/>
            <a:ext cx="2088232" cy="328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dgugic\Desktop\sm-dubrovnikbura.jpg">
            <a:hlinkHover r:id="rId4" action="ppaction://hlinkfile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844824"/>
            <a:ext cx="4613789" cy="307704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Prije same izvedbe nastavnog sata, nastavnik kreira istraživačku vježbu (</a:t>
            </a:r>
            <a:r>
              <a:rPr lang="hr-HR" i="1" dirty="0"/>
              <a:t>Inquiry space</a:t>
            </a:r>
            <a:r>
              <a:rPr lang="hr-HR" dirty="0"/>
              <a:t>) s pomoću platforme za nastavnike </a:t>
            </a:r>
            <a:r>
              <a:rPr lang="hr-HR" i="1" dirty="0"/>
              <a:t>Graasp </a:t>
            </a:r>
            <a:r>
              <a:rPr lang="hr-HR" dirty="0"/>
              <a:t>(</a:t>
            </a:r>
            <a:r>
              <a:rPr lang="hr-HR" dirty="0">
                <a:hlinkClick r:id="rId2"/>
              </a:rPr>
              <a:t>http://graasp.eu/</a:t>
            </a:r>
            <a:r>
              <a:rPr lang="hr-HR" dirty="0"/>
              <a:t> koja omogućuje nastavnicima jednostavnije pisanje pripreme nastavnog sata za primjenu istraživačke znanstvene metode. </a:t>
            </a:r>
          </a:p>
          <a:p>
            <a:r>
              <a:rPr lang="hr-HR" dirty="0"/>
              <a:t>Pri obradi ove nastavne jedinice učenici se na satu koriste web stranicama:</a:t>
            </a:r>
          </a:p>
          <a:p>
            <a:pPr>
              <a:buNone/>
            </a:pPr>
            <a:r>
              <a:rPr lang="hr-HR" dirty="0">
                <a:hlinkClick r:id="rId3"/>
              </a:rPr>
              <a:t>http://www.golabz.eu/ils/valovi-waves</a:t>
            </a:r>
            <a:r>
              <a:rPr lang="hr-HR" u="sng" dirty="0">
                <a:hlinkClick r:id="rId3"/>
              </a:rPr>
              <a:t>  </a:t>
            </a:r>
            <a:endParaRPr lang="hr-HR" u="sng" dirty="0"/>
          </a:p>
          <a:p>
            <a:pPr>
              <a:buNone/>
            </a:pPr>
            <a:r>
              <a:rPr lang="hr-HR" u="sng" dirty="0">
                <a:hlinkClick r:id="rId4"/>
              </a:rPr>
              <a:t>http://graasp.eu/ils/58ce643816d1ef2147528539/?lang=en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hape 118" descr="Go-Lab_Logo.png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7452320" y="5733256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4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67544" y="6309320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Obrada nastavnog sadržaja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hr-HR" b="1" dirty="0"/>
              <a:t>Prije početka izvedbi aktivnosti kao dio istraživanja učenici s pomoću bilješki koje su napravili kod kuće, ponavljaju osnovno znanje o zadanoj temi.</a:t>
            </a:r>
          </a:p>
          <a:p>
            <a:r>
              <a:rPr lang="hr-HR" b="1" dirty="0"/>
              <a:t>Pitanja koja se postavljaju učenicima usmjerena su na njihovo svakodnevno iskustvo o danoj temi, a ne na stručnoj terminologiji</a:t>
            </a:r>
            <a:r>
              <a:rPr lang="hr-HR" dirty="0"/>
              <a:t> </a:t>
            </a:r>
            <a:r>
              <a:rPr lang="hr-HR" i="1" dirty="0"/>
              <a:t>(npr. kakve valove poznaju, kako se valovi mogu "napraviti", jesu li svi valovi jednaki, možemo li vidjeti i čuti svaki val?...).  </a:t>
            </a:r>
          </a:p>
          <a:p>
            <a:r>
              <a:rPr lang="hr-HR" dirty="0"/>
              <a:t>Prije primjene IKT-a učenici kroz nekoliko aktivnosti istražuju o prethodno usvojenom teorijskom predznanju o osnovnim pojmovima valova</a:t>
            </a:r>
          </a:p>
          <a:p>
            <a:endParaRPr lang="hr-HR" dirty="0"/>
          </a:p>
        </p:txBody>
      </p:sp>
      <p:pic>
        <p:nvPicPr>
          <p:cNvPr id="4" name="Shape 118" descr="Go-Lab_Logo.png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7596336" y="5517232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67544" y="6237312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/>
              <a:t> </a:t>
            </a:r>
            <a:r>
              <a:rPr lang="hr-HR" dirty="0"/>
              <a:t/>
            </a:r>
            <a:br>
              <a:rPr lang="hr-HR" dirty="0"/>
            </a:br>
            <a:r>
              <a:rPr lang="hr-HR" b="1" dirty="0"/>
              <a:t> Aktivnost 1. -učenički val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ovoj aktivnosti učenici držeći se za ruke rade valove podižući i spuštajući ruke.</a:t>
            </a:r>
          </a:p>
          <a:p>
            <a:endParaRPr lang="hr-HR" dirty="0"/>
          </a:p>
        </p:txBody>
      </p:sp>
      <p:pic>
        <p:nvPicPr>
          <p:cNvPr id="4" name="Picture 3" descr="C:\Users\Ivana\Desktop\slike za natjecanje\20150407_1234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8326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 118" descr="Go-Lab_Logo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51520" y="5661248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79512" y="188640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hr-HR" b="1" dirty="0"/>
              <a:t/>
            </a:r>
            <a:br>
              <a:rPr lang="hr-HR" b="1" dirty="0"/>
            </a:br>
            <a:r>
              <a:rPr lang="hr-HR" b="1" dirty="0"/>
              <a:t>Aktivnost 2.  - demonstracija vala uz pomoć opruge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 ovoj aktivnosi učenici uz pomoć dječije igračke oblika opruge demonstriraju osnovne vrste valova.</a:t>
            </a:r>
          </a:p>
          <a:p>
            <a:endParaRPr lang="hr-HR" dirty="0"/>
          </a:p>
        </p:txBody>
      </p:sp>
      <p:pic>
        <p:nvPicPr>
          <p:cNvPr id="4" name="Picture 3" descr="C:\Users\Ivana\Desktop\slike za natjecanje\20150425_154748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Ivana\Desktop\slike za natjecanje\20150425_155115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38884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 118" descr="Go-Lab_Logo.png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8135888" y="5896424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11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39552" y="6237312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Aktivnost 3. -kružni valovi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Učenici u ovoj aktivnosti proučavaju kružne valove bacanjem predmeta u zdjelu s vodom.</a:t>
            </a:r>
          </a:p>
          <a:p>
            <a:endParaRPr lang="hr-HR" dirty="0"/>
          </a:p>
        </p:txBody>
      </p:sp>
      <p:pic>
        <p:nvPicPr>
          <p:cNvPr id="4" name="Picture 3" descr="C:\Users\Ivana\Desktop\DSC_00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4740509" cy="335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 118" descr="Go-Lab_Logo.png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5661248"/>
            <a:ext cx="1008112" cy="96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4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732240" y="6309320"/>
            <a:ext cx="2088232" cy="32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633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Quattrocento Sans</vt:lpstr>
      <vt:lpstr>Wingdings</vt:lpstr>
      <vt:lpstr>Office Theme</vt:lpstr>
      <vt:lpstr>PowerPoint Presentation</vt:lpstr>
      <vt:lpstr>Ciljevi primjene istraživačke metode u nastavi</vt:lpstr>
      <vt:lpstr>Metoda “Obrnute učionice”  (Flipped classroom)</vt:lpstr>
      <vt:lpstr>Primjer oglednog sata</vt:lpstr>
      <vt:lpstr>PowerPoint Presentation</vt:lpstr>
      <vt:lpstr>Obrada nastavnog sadržaja </vt:lpstr>
      <vt:lpstr>   Aktivnost 1. -učenički val </vt:lpstr>
      <vt:lpstr> Aktivnost 2.  - demonstracija vala uz pomoć opruge </vt:lpstr>
      <vt:lpstr>Aktivnost 3. -kružni valovi</vt:lpstr>
      <vt:lpstr> Aktivnost 4. - istraživanje valova uz pomoć platoforme Graasp (uporaba Inquiry learning space) </vt:lpstr>
      <vt:lpstr>PowerPoint Presentation</vt:lpstr>
      <vt:lpstr> Aktivnost 5. - "Slatki val" </vt:lpstr>
      <vt:lpstr>PowerPoint Presentation</vt:lpstr>
      <vt:lpstr>Provjera znanja</vt:lpstr>
      <vt:lpstr>Mišljenje učenika</vt:lpstr>
      <vt:lpstr>      Hvala na pažnji!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Darko Gugić</dc:creator>
  <cp:lastModifiedBy>Windows User</cp:lastModifiedBy>
  <cp:revision>26</cp:revision>
  <dcterms:created xsi:type="dcterms:W3CDTF">2017-11-05T18:33:35Z</dcterms:created>
  <dcterms:modified xsi:type="dcterms:W3CDTF">2017-11-08T08:17:29Z</dcterms:modified>
</cp:coreProperties>
</file>